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483" r:id="rId2"/>
    <p:sldId id="523" r:id="rId3"/>
    <p:sldId id="551" r:id="rId4"/>
    <p:sldId id="498" r:id="rId5"/>
    <p:sldId id="494" r:id="rId6"/>
    <p:sldId id="495" r:id="rId7"/>
    <p:sldId id="490" r:id="rId8"/>
    <p:sldId id="522" r:id="rId9"/>
    <p:sldId id="521" r:id="rId10"/>
    <p:sldId id="267" r:id="rId11"/>
    <p:sldId id="548" r:id="rId12"/>
    <p:sldId id="554" r:id="rId13"/>
    <p:sldId id="416" r:id="rId14"/>
    <p:sldId id="415" r:id="rId15"/>
    <p:sldId id="423" r:id="rId16"/>
    <p:sldId id="424" r:id="rId17"/>
    <p:sldId id="426" r:id="rId18"/>
    <p:sldId id="427" r:id="rId19"/>
    <p:sldId id="555" r:id="rId20"/>
    <p:sldId id="547" r:id="rId21"/>
    <p:sldId id="549" r:id="rId22"/>
    <p:sldId id="550" r:id="rId23"/>
    <p:sldId id="552" r:id="rId24"/>
    <p:sldId id="488" r:id="rId25"/>
    <p:sldId id="531" r:id="rId26"/>
    <p:sldId id="534" r:id="rId27"/>
    <p:sldId id="533" r:id="rId28"/>
    <p:sldId id="532" r:id="rId29"/>
    <p:sldId id="528" r:id="rId30"/>
    <p:sldId id="529" r:id="rId31"/>
    <p:sldId id="530" r:id="rId32"/>
    <p:sldId id="535" r:id="rId33"/>
    <p:sldId id="536" r:id="rId34"/>
    <p:sldId id="545" r:id="rId35"/>
    <p:sldId id="503" r:id="rId36"/>
    <p:sldId id="525" r:id="rId37"/>
    <p:sldId id="526" r:id="rId38"/>
    <p:sldId id="546" r:id="rId39"/>
    <p:sldId id="553" r:id="rId40"/>
    <p:sldId id="391" r:id="rId41"/>
    <p:sldId id="392" r:id="rId42"/>
    <p:sldId id="271" r:id="rId43"/>
    <p:sldId id="286" r:id="rId44"/>
    <p:sldId id="394" r:id="rId45"/>
    <p:sldId id="272" r:id="rId46"/>
    <p:sldId id="288" r:id="rId47"/>
    <p:sldId id="395" r:id="rId48"/>
    <p:sldId id="289" r:id="rId49"/>
    <p:sldId id="396" r:id="rId50"/>
    <p:sldId id="290" r:id="rId51"/>
    <p:sldId id="397" r:id="rId52"/>
    <p:sldId id="310" r:id="rId53"/>
    <p:sldId id="311" r:id="rId54"/>
    <p:sldId id="433" r:id="rId55"/>
    <p:sldId id="398" r:id="rId56"/>
    <p:sldId id="296" r:id="rId57"/>
    <p:sldId id="399" r:id="rId58"/>
    <p:sldId id="300" r:id="rId59"/>
    <p:sldId id="400" r:id="rId60"/>
    <p:sldId id="401" r:id="rId61"/>
    <p:sldId id="402" r:id="rId62"/>
    <p:sldId id="403" r:id="rId63"/>
    <p:sldId id="404" r:id="rId64"/>
    <p:sldId id="405" r:id="rId65"/>
    <p:sldId id="317" r:id="rId66"/>
    <p:sldId id="406" r:id="rId67"/>
    <p:sldId id="407" r:id="rId68"/>
    <p:sldId id="408" r:id="rId69"/>
    <p:sldId id="409" r:id="rId70"/>
    <p:sldId id="411" r:id="rId71"/>
    <p:sldId id="484" r:id="rId72"/>
    <p:sldId id="500" r:id="rId73"/>
    <p:sldId id="501" r:id="rId74"/>
    <p:sldId id="504" r:id="rId75"/>
    <p:sldId id="505" r:id="rId76"/>
    <p:sldId id="489" r:id="rId77"/>
    <p:sldId id="499" r:id="rId78"/>
    <p:sldId id="485" r:id="rId79"/>
    <p:sldId id="497" r:id="rId80"/>
    <p:sldId id="506" r:id="rId81"/>
    <p:sldId id="507" r:id="rId82"/>
    <p:sldId id="508" r:id="rId83"/>
    <p:sldId id="509" r:id="rId84"/>
    <p:sldId id="510" r:id="rId85"/>
    <p:sldId id="511" r:id="rId86"/>
    <p:sldId id="512" r:id="rId87"/>
    <p:sldId id="513" r:id="rId88"/>
    <p:sldId id="514" r:id="rId89"/>
    <p:sldId id="515" r:id="rId90"/>
    <p:sldId id="516" r:id="rId91"/>
    <p:sldId id="517" r:id="rId92"/>
    <p:sldId id="518" r:id="rId93"/>
    <p:sldId id="519" r:id="rId94"/>
    <p:sldId id="520" r:id="rId95"/>
    <p:sldId id="543" r:id="rId96"/>
    <p:sldId id="537" r:id="rId97"/>
    <p:sldId id="539" r:id="rId98"/>
    <p:sldId id="541" r:id="rId99"/>
    <p:sldId id="542" r:id="rId10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4B39FE-A401-49D7-843D-C12839A68687}">
          <p14:sldIdLst>
            <p14:sldId id="483"/>
            <p14:sldId id="523"/>
            <p14:sldId id="551"/>
          </p14:sldIdLst>
        </p14:section>
        <p14:section name="Intro" id="{DF8D60D5-C304-4477-8774-A252724113B6}">
          <p14:sldIdLst>
            <p14:sldId id="498"/>
            <p14:sldId id="494"/>
            <p14:sldId id="495"/>
            <p14:sldId id="490"/>
            <p14:sldId id="522"/>
            <p14:sldId id="521"/>
            <p14:sldId id="267"/>
            <p14:sldId id="548"/>
            <p14:sldId id="554"/>
            <p14:sldId id="416"/>
            <p14:sldId id="415"/>
            <p14:sldId id="423"/>
            <p14:sldId id="424"/>
            <p14:sldId id="426"/>
            <p14:sldId id="427"/>
            <p14:sldId id="555"/>
            <p14:sldId id="547"/>
            <p14:sldId id="549"/>
            <p14:sldId id="550"/>
            <p14:sldId id="552"/>
            <p14:sldId id="488"/>
            <p14:sldId id="531"/>
            <p14:sldId id="534"/>
            <p14:sldId id="533"/>
            <p14:sldId id="532"/>
            <p14:sldId id="528"/>
            <p14:sldId id="529"/>
            <p14:sldId id="530"/>
            <p14:sldId id="535"/>
            <p14:sldId id="536"/>
            <p14:sldId id="545"/>
            <p14:sldId id="503"/>
            <p14:sldId id="525"/>
            <p14:sldId id="526"/>
            <p14:sldId id="546"/>
            <p14:sldId id="553"/>
          </p14:sldIdLst>
        </p14:section>
        <p14:section name="Full Version" id="{D6499829-1D46-4D0D-AB53-5F9EB436EA59}">
          <p14:sldIdLst>
            <p14:sldId id="391"/>
            <p14:sldId id="392"/>
            <p14:sldId id="271"/>
            <p14:sldId id="286"/>
            <p14:sldId id="394"/>
            <p14:sldId id="272"/>
            <p14:sldId id="288"/>
            <p14:sldId id="395"/>
            <p14:sldId id="289"/>
            <p14:sldId id="396"/>
            <p14:sldId id="290"/>
            <p14:sldId id="397"/>
            <p14:sldId id="310"/>
            <p14:sldId id="311"/>
            <p14:sldId id="433"/>
            <p14:sldId id="398"/>
            <p14:sldId id="296"/>
            <p14:sldId id="399"/>
            <p14:sldId id="300"/>
            <p14:sldId id="400"/>
            <p14:sldId id="401"/>
            <p14:sldId id="402"/>
            <p14:sldId id="403"/>
            <p14:sldId id="404"/>
            <p14:sldId id="405"/>
            <p14:sldId id="317"/>
            <p14:sldId id="406"/>
            <p14:sldId id="407"/>
            <p14:sldId id="408"/>
            <p14:sldId id="409"/>
            <p14:sldId id="411"/>
            <p14:sldId id="484"/>
          </p14:sldIdLst>
        </p14:section>
        <p14:section name="Extra Slides" id="{7454DB92-32C2-4624-AB39-239C9E81A194}">
          <p14:sldIdLst>
            <p14:sldId id="500"/>
            <p14:sldId id="501"/>
            <p14:sldId id="504"/>
            <p14:sldId id="505"/>
            <p14:sldId id="489"/>
            <p14:sldId id="499"/>
            <p14:sldId id="485"/>
            <p14:sldId id="497"/>
          </p14:sldIdLst>
        </p14:section>
        <p14:section name="Shape of Cycle Time" id="{C4C5277D-BA34-4A01-A07D-B1273EA5DA2A}">
          <p14:sldIdLst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43"/>
            <p14:sldId id="537"/>
            <p14:sldId id="539"/>
            <p14:sldId id="541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192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76A"/>
    <a:srgbClr val="213250"/>
    <a:srgbClr val="263B5A"/>
    <a:srgbClr val="1F304C"/>
    <a:srgbClr val="464646"/>
    <a:srgbClr val="444444"/>
    <a:srgbClr val="3F65B0"/>
    <a:srgbClr val="3C60AC"/>
    <a:srgbClr val="28347E"/>
    <a:srgbClr val="293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64" autoAdjust="0"/>
    <p:restoredTop sz="93280" autoAdjust="0"/>
  </p:normalViewPr>
  <p:slideViewPr>
    <p:cSldViewPr>
      <p:cViewPr varScale="1">
        <p:scale>
          <a:sx n="78" d="100"/>
          <a:sy n="78" d="100"/>
        </p:scale>
        <p:origin x="1236" y="84"/>
      </p:cViewPr>
      <p:guideLst>
        <p:guide orient="horz" pos="1392"/>
        <p:guide pos="1920"/>
        <p:guide pos="3840"/>
        <p:guide orient="horz" pos="2976"/>
      </p:guideLst>
    </p:cSldViewPr>
  </p:slideViewPr>
  <p:outlineViewPr>
    <p:cViewPr>
      <p:scale>
        <a:sx n="33" d="100"/>
        <a:sy n="33" d="100"/>
      </p:scale>
      <p:origin x="0" y="-1995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9492"/>
    </p:cViewPr>
  </p:sorterViewPr>
  <p:notesViewPr>
    <p:cSldViewPr>
      <p:cViewPr varScale="1">
        <p:scale>
          <a:sx n="66" d="100"/>
          <a:sy n="66" d="100"/>
        </p:scale>
        <p:origin x="2445" y="6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oy\Dropbox\Private\GitHub\FocusedObjective.Resources\Spreadsheets\Single%20Feature%20Forecast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Simulated</a:t>
            </a:r>
            <a:r>
              <a:rPr lang="en-US" baseline="0"/>
              <a:t> Burn Downs (first 50)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7268634919679019E-2"/>
          <c:y val="9.8121693121693138E-2"/>
          <c:w val="0.92619201758479996"/>
          <c:h val="0.63013633293004667"/>
        </c:manualLayout>
      </c:layout>
      <c:lineChart>
        <c:grouping val="standard"/>
        <c:varyColors val="0"/>
        <c:ser>
          <c:idx val="0"/>
          <c:order val="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Carlo'!$D$3:$BD$3</c:f>
              <c:numCache>
                <c:formatCode>General</c:formatCode>
                <c:ptCount val="53"/>
                <c:pt idx="0">
                  <c:v>27</c:v>
                </c:pt>
                <c:pt idx="1">
                  <c:v>22</c:v>
                </c:pt>
                <c:pt idx="2">
                  <c:v>20</c:v>
                </c:pt>
                <c:pt idx="3">
                  <c:v>17</c:v>
                </c:pt>
                <c:pt idx="4">
                  <c:v>13</c:v>
                </c:pt>
                <c:pt idx="5">
                  <c:v>8</c:v>
                </c:pt>
                <c:pt idx="6">
                  <c:v>6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1"/>
          <c:order val="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Carlo'!$D$4:$BD$4</c:f>
              <c:numCache>
                <c:formatCode>General</c:formatCode>
                <c:ptCount val="53"/>
                <c:pt idx="0">
                  <c:v>26</c:v>
                </c:pt>
                <c:pt idx="1">
                  <c:v>21</c:v>
                </c:pt>
                <c:pt idx="2">
                  <c:v>16</c:v>
                </c:pt>
                <c:pt idx="3">
                  <c:v>14</c:v>
                </c:pt>
                <c:pt idx="4">
                  <c:v>13</c:v>
                </c:pt>
                <c:pt idx="5">
                  <c:v>12</c:v>
                </c:pt>
                <c:pt idx="6">
                  <c:v>7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2"/>
          <c:order val="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Carlo'!$D$5:$BD$5</c:f>
              <c:numCache>
                <c:formatCode>General</c:formatCode>
                <c:ptCount val="53"/>
                <c:pt idx="0">
                  <c:v>24</c:v>
                </c:pt>
                <c:pt idx="1">
                  <c:v>19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2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3"/>
          <c:order val="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Carlo'!$D$6:$BD$6</c:f>
              <c:numCache>
                <c:formatCode>General</c:formatCode>
                <c:ptCount val="53"/>
                <c:pt idx="0">
                  <c:v>25</c:v>
                </c:pt>
                <c:pt idx="1">
                  <c:v>20</c:v>
                </c:pt>
                <c:pt idx="2">
                  <c:v>17</c:v>
                </c:pt>
                <c:pt idx="3">
                  <c:v>16</c:v>
                </c:pt>
                <c:pt idx="4">
                  <c:v>13</c:v>
                </c:pt>
                <c:pt idx="5">
                  <c:v>12</c:v>
                </c:pt>
                <c:pt idx="6">
                  <c:v>9</c:v>
                </c:pt>
                <c:pt idx="7">
                  <c:v>7</c:v>
                </c:pt>
                <c:pt idx="8">
                  <c:v>6</c:v>
                </c:pt>
                <c:pt idx="9">
                  <c:v>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4"/>
          <c:order val="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Carlo'!$D$7:$BD$7</c:f>
              <c:numCache>
                <c:formatCode>General</c:formatCode>
                <c:ptCount val="53"/>
                <c:pt idx="0">
                  <c:v>30</c:v>
                </c:pt>
                <c:pt idx="1">
                  <c:v>27</c:v>
                </c:pt>
                <c:pt idx="2">
                  <c:v>22</c:v>
                </c:pt>
                <c:pt idx="3">
                  <c:v>17</c:v>
                </c:pt>
                <c:pt idx="4">
                  <c:v>16</c:v>
                </c:pt>
                <c:pt idx="5">
                  <c:v>12</c:v>
                </c:pt>
                <c:pt idx="6">
                  <c:v>9</c:v>
                </c:pt>
                <c:pt idx="7">
                  <c:v>6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5"/>
          <c:order val="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Carlo'!$D$8:$BD$8</c:f>
              <c:numCache>
                <c:formatCode>General</c:formatCode>
                <c:ptCount val="53"/>
                <c:pt idx="0">
                  <c:v>24</c:v>
                </c:pt>
                <c:pt idx="1">
                  <c:v>20</c:v>
                </c:pt>
                <c:pt idx="2">
                  <c:v>18</c:v>
                </c:pt>
                <c:pt idx="3">
                  <c:v>16</c:v>
                </c:pt>
                <c:pt idx="4">
                  <c:v>15</c:v>
                </c:pt>
                <c:pt idx="5">
                  <c:v>11</c:v>
                </c:pt>
                <c:pt idx="6">
                  <c:v>6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6"/>
          <c:order val="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Carlo'!$D$9:$BD$9</c:f>
              <c:numCache>
                <c:formatCode>General</c:formatCode>
                <c:ptCount val="53"/>
                <c:pt idx="0">
                  <c:v>28</c:v>
                </c:pt>
                <c:pt idx="1">
                  <c:v>27</c:v>
                </c:pt>
                <c:pt idx="2">
                  <c:v>24</c:v>
                </c:pt>
                <c:pt idx="3">
                  <c:v>21</c:v>
                </c:pt>
                <c:pt idx="4">
                  <c:v>19</c:v>
                </c:pt>
                <c:pt idx="5">
                  <c:v>16</c:v>
                </c:pt>
                <c:pt idx="6">
                  <c:v>11</c:v>
                </c:pt>
                <c:pt idx="7">
                  <c:v>6</c:v>
                </c:pt>
                <c:pt idx="8">
                  <c:v>5</c:v>
                </c:pt>
                <c:pt idx="9">
                  <c:v>4</c:v>
                </c:pt>
                <c:pt idx="10">
                  <c:v>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7"/>
          <c:order val="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Carlo'!$D$10:$BD$10</c:f>
              <c:numCache>
                <c:formatCode>General</c:formatCode>
                <c:ptCount val="53"/>
                <c:pt idx="0">
                  <c:v>22</c:v>
                </c:pt>
                <c:pt idx="1">
                  <c:v>19</c:v>
                </c:pt>
                <c:pt idx="2">
                  <c:v>16</c:v>
                </c:pt>
                <c:pt idx="3">
                  <c:v>12</c:v>
                </c:pt>
                <c:pt idx="4">
                  <c:v>8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8"/>
          <c:order val="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Carlo'!$D$11:$BD$11</c:f>
              <c:numCache>
                <c:formatCode>General</c:formatCode>
                <c:ptCount val="53"/>
                <c:pt idx="0">
                  <c:v>25</c:v>
                </c:pt>
                <c:pt idx="1">
                  <c:v>23</c:v>
                </c:pt>
                <c:pt idx="2">
                  <c:v>21</c:v>
                </c:pt>
                <c:pt idx="3">
                  <c:v>20</c:v>
                </c:pt>
                <c:pt idx="4">
                  <c:v>16</c:v>
                </c:pt>
                <c:pt idx="5">
                  <c:v>15</c:v>
                </c:pt>
                <c:pt idx="6">
                  <c:v>10</c:v>
                </c:pt>
                <c:pt idx="7">
                  <c:v>5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9"/>
          <c:order val="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Carlo'!$D$12:$BD$12</c:f>
              <c:numCache>
                <c:formatCode>General</c:formatCode>
                <c:ptCount val="53"/>
                <c:pt idx="0">
                  <c:v>29</c:v>
                </c:pt>
                <c:pt idx="1">
                  <c:v>26</c:v>
                </c:pt>
                <c:pt idx="2">
                  <c:v>25</c:v>
                </c:pt>
                <c:pt idx="3">
                  <c:v>24</c:v>
                </c:pt>
                <c:pt idx="4">
                  <c:v>22</c:v>
                </c:pt>
                <c:pt idx="5">
                  <c:v>17</c:v>
                </c:pt>
                <c:pt idx="6">
                  <c:v>16</c:v>
                </c:pt>
                <c:pt idx="7">
                  <c:v>14</c:v>
                </c:pt>
                <c:pt idx="8">
                  <c:v>13</c:v>
                </c:pt>
                <c:pt idx="9">
                  <c:v>12</c:v>
                </c:pt>
                <c:pt idx="10">
                  <c:v>11</c:v>
                </c:pt>
                <c:pt idx="11">
                  <c:v>10</c:v>
                </c:pt>
                <c:pt idx="12">
                  <c:v>9</c:v>
                </c:pt>
                <c:pt idx="13">
                  <c:v>8</c:v>
                </c:pt>
                <c:pt idx="14">
                  <c:v>4</c:v>
                </c:pt>
                <c:pt idx="15">
                  <c:v>2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10"/>
          <c:order val="1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Carlo'!$D$13:$BD$13</c:f>
              <c:numCache>
                <c:formatCode>General</c:formatCode>
                <c:ptCount val="53"/>
                <c:pt idx="0">
                  <c:v>21</c:v>
                </c:pt>
                <c:pt idx="1">
                  <c:v>16</c:v>
                </c:pt>
                <c:pt idx="2">
                  <c:v>12</c:v>
                </c:pt>
                <c:pt idx="3">
                  <c:v>9</c:v>
                </c:pt>
                <c:pt idx="4">
                  <c:v>6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11"/>
          <c:order val="1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Carlo'!$D$14:$BD$14</c:f>
              <c:numCache>
                <c:formatCode>General</c:formatCode>
                <c:ptCount val="53"/>
                <c:pt idx="0">
                  <c:v>23</c:v>
                </c:pt>
                <c:pt idx="1">
                  <c:v>19</c:v>
                </c:pt>
                <c:pt idx="2">
                  <c:v>18</c:v>
                </c:pt>
                <c:pt idx="3">
                  <c:v>16</c:v>
                </c:pt>
                <c:pt idx="4">
                  <c:v>15</c:v>
                </c:pt>
                <c:pt idx="5">
                  <c:v>13</c:v>
                </c:pt>
                <c:pt idx="6">
                  <c:v>9</c:v>
                </c:pt>
                <c:pt idx="7">
                  <c:v>7</c:v>
                </c:pt>
                <c:pt idx="8">
                  <c:v>6</c:v>
                </c:pt>
                <c:pt idx="9">
                  <c:v>4</c:v>
                </c:pt>
                <c:pt idx="10">
                  <c:v>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12"/>
          <c:order val="1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Carlo'!$D$15:$BD$15</c:f>
              <c:numCache>
                <c:formatCode>General</c:formatCode>
                <c:ptCount val="53"/>
                <c:pt idx="0">
                  <c:v>26</c:v>
                </c:pt>
                <c:pt idx="1">
                  <c:v>21</c:v>
                </c:pt>
                <c:pt idx="2">
                  <c:v>16</c:v>
                </c:pt>
                <c:pt idx="3">
                  <c:v>14</c:v>
                </c:pt>
                <c:pt idx="4">
                  <c:v>9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13"/>
          <c:order val="1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Carlo'!$D$16:$BD$16</c:f>
              <c:numCache>
                <c:formatCode>General</c:formatCode>
                <c:ptCount val="53"/>
                <c:pt idx="0">
                  <c:v>23</c:v>
                </c:pt>
                <c:pt idx="1">
                  <c:v>20</c:v>
                </c:pt>
                <c:pt idx="2">
                  <c:v>16</c:v>
                </c:pt>
                <c:pt idx="3">
                  <c:v>14</c:v>
                </c:pt>
                <c:pt idx="4">
                  <c:v>9</c:v>
                </c:pt>
                <c:pt idx="5">
                  <c:v>8</c:v>
                </c:pt>
                <c:pt idx="6">
                  <c:v>7</c:v>
                </c:pt>
                <c:pt idx="7">
                  <c:v>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14"/>
          <c:order val="1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Carlo'!$D$17:$BD$17</c:f>
              <c:numCache>
                <c:formatCode>General</c:formatCode>
                <c:ptCount val="53"/>
                <c:pt idx="0">
                  <c:v>29</c:v>
                </c:pt>
                <c:pt idx="1">
                  <c:v>26</c:v>
                </c:pt>
                <c:pt idx="2">
                  <c:v>25</c:v>
                </c:pt>
                <c:pt idx="3">
                  <c:v>21</c:v>
                </c:pt>
                <c:pt idx="4">
                  <c:v>17</c:v>
                </c:pt>
                <c:pt idx="5">
                  <c:v>13</c:v>
                </c:pt>
                <c:pt idx="6">
                  <c:v>10</c:v>
                </c:pt>
                <c:pt idx="7">
                  <c:v>6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15"/>
          <c:order val="1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Carlo'!$D$18:$BD$18</c:f>
              <c:numCache>
                <c:formatCode>General</c:formatCode>
                <c:ptCount val="53"/>
                <c:pt idx="0">
                  <c:v>27</c:v>
                </c:pt>
                <c:pt idx="1">
                  <c:v>24</c:v>
                </c:pt>
                <c:pt idx="2">
                  <c:v>23</c:v>
                </c:pt>
                <c:pt idx="3">
                  <c:v>19</c:v>
                </c:pt>
                <c:pt idx="4">
                  <c:v>14</c:v>
                </c:pt>
                <c:pt idx="5">
                  <c:v>10</c:v>
                </c:pt>
                <c:pt idx="6">
                  <c:v>6</c:v>
                </c:pt>
                <c:pt idx="7">
                  <c:v>4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16"/>
          <c:order val="1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Carlo'!$D$19:$BD$19</c:f>
              <c:numCache>
                <c:formatCode>General</c:formatCode>
                <c:ptCount val="53"/>
                <c:pt idx="0">
                  <c:v>20</c:v>
                </c:pt>
                <c:pt idx="1">
                  <c:v>19</c:v>
                </c:pt>
                <c:pt idx="2">
                  <c:v>15</c:v>
                </c:pt>
                <c:pt idx="3">
                  <c:v>11</c:v>
                </c:pt>
                <c:pt idx="4">
                  <c:v>6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17"/>
          <c:order val="1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Carlo'!$D$20:$BD$20</c:f>
              <c:numCache>
                <c:formatCode>General</c:formatCode>
                <c:ptCount val="53"/>
                <c:pt idx="0">
                  <c:v>28</c:v>
                </c:pt>
                <c:pt idx="1">
                  <c:v>26</c:v>
                </c:pt>
                <c:pt idx="2">
                  <c:v>24</c:v>
                </c:pt>
                <c:pt idx="3">
                  <c:v>19</c:v>
                </c:pt>
                <c:pt idx="4">
                  <c:v>16</c:v>
                </c:pt>
                <c:pt idx="5">
                  <c:v>14</c:v>
                </c:pt>
                <c:pt idx="6">
                  <c:v>11</c:v>
                </c:pt>
                <c:pt idx="7">
                  <c:v>8</c:v>
                </c:pt>
                <c:pt idx="8">
                  <c:v>7</c:v>
                </c:pt>
                <c:pt idx="9">
                  <c:v>6</c:v>
                </c:pt>
                <c:pt idx="10">
                  <c:v>3</c:v>
                </c:pt>
                <c:pt idx="11">
                  <c:v>2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18"/>
          <c:order val="1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Carlo'!$D$21:$BD$21</c:f>
              <c:numCache>
                <c:formatCode>General</c:formatCode>
                <c:ptCount val="53"/>
                <c:pt idx="0">
                  <c:v>20</c:v>
                </c:pt>
                <c:pt idx="1">
                  <c:v>16</c:v>
                </c:pt>
                <c:pt idx="2">
                  <c:v>14</c:v>
                </c:pt>
                <c:pt idx="3">
                  <c:v>9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19"/>
          <c:order val="1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Carlo'!$D$22:$BD$22</c:f>
              <c:numCache>
                <c:formatCode>General</c:formatCode>
                <c:ptCount val="53"/>
                <c:pt idx="0">
                  <c:v>27</c:v>
                </c:pt>
                <c:pt idx="1">
                  <c:v>26</c:v>
                </c:pt>
                <c:pt idx="2">
                  <c:v>24</c:v>
                </c:pt>
                <c:pt idx="3">
                  <c:v>23</c:v>
                </c:pt>
                <c:pt idx="4">
                  <c:v>21</c:v>
                </c:pt>
                <c:pt idx="5">
                  <c:v>16</c:v>
                </c:pt>
                <c:pt idx="6">
                  <c:v>14</c:v>
                </c:pt>
                <c:pt idx="7">
                  <c:v>9</c:v>
                </c:pt>
                <c:pt idx="8">
                  <c:v>6</c:v>
                </c:pt>
                <c:pt idx="9">
                  <c:v>5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20"/>
          <c:order val="2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Carlo'!$D$23:$BD$23</c:f>
              <c:numCache>
                <c:formatCode>General</c:formatCode>
                <c:ptCount val="53"/>
                <c:pt idx="0">
                  <c:v>24</c:v>
                </c:pt>
                <c:pt idx="1">
                  <c:v>21</c:v>
                </c:pt>
                <c:pt idx="2">
                  <c:v>20</c:v>
                </c:pt>
                <c:pt idx="3">
                  <c:v>15</c:v>
                </c:pt>
                <c:pt idx="4">
                  <c:v>14</c:v>
                </c:pt>
                <c:pt idx="5">
                  <c:v>13</c:v>
                </c:pt>
                <c:pt idx="6">
                  <c:v>12</c:v>
                </c:pt>
                <c:pt idx="7">
                  <c:v>9</c:v>
                </c:pt>
                <c:pt idx="8">
                  <c:v>8</c:v>
                </c:pt>
                <c:pt idx="9">
                  <c:v>5</c:v>
                </c:pt>
                <c:pt idx="10">
                  <c:v>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21"/>
          <c:order val="2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Carlo'!$D$24:$BD$24</c:f>
              <c:numCache>
                <c:formatCode>General</c:formatCode>
                <c:ptCount val="53"/>
                <c:pt idx="0">
                  <c:v>30</c:v>
                </c:pt>
                <c:pt idx="1">
                  <c:v>28</c:v>
                </c:pt>
                <c:pt idx="2">
                  <c:v>23</c:v>
                </c:pt>
                <c:pt idx="3">
                  <c:v>22</c:v>
                </c:pt>
                <c:pt idx="4">
                  <c:v>19</c:v>
                </c:pt>
                <c:pt idx="5">
                  <c:v>17</c:v>
                </c:pt>
                <c:pt idx="6">
                  <c:v>12</c:v>
                </c:pt>
                <c:pt idx="7">
                  <c:v>8</c:v>
                </c:pt>
                <c:pt idx="8">
                  <c:v>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22"/>
          <c:order val="2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Carlo'!$D$25:$BD$25</c:f>
              <c:numCache>
                <c:formatCode>General</c:formatCode>
                <c:ptCount val="53"/>
                <c:pt idx="0">
                  <c:v>25</c:v>
                </c:pt>
                <c:pt idx="1">
                  <c:v>21</c:v>
                </c:pt>
                <c:pt idx="2">
                  <c:v>19</c:v>
                </c:pt>
                <c:pt idx="3">
                  <c:v>14</c:v>
                </c:pt>
                <c:pt idx="4">
                  <c:v>10</c:v>
                </c:pt>
                <c:pt idx="5">
                  <c:v>9</c:v>
                </c:pt>
                <c:pt idx="6">
                  <c:v>7</c:v>
                </c:pt>
                <c:pt idx="7">
                  <c:v>4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23"/>
          <c:order val="2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Carlo'!$D$26:$BD$26</c:f>
              <c:numCache>
                <c:formatCode>General</c:formatCode>
                <c:ptCount val="53"/>
                <c:pt idx="0">
                  <c:v>22</c:v>
                </c:pt>
                <c:pt idx="1">
                  <c:v>19</c:v>
                </c:pt>
                <c:pt idx="2">
                  <c:v>16</c:v>
                </c:pt>
                <c:pt idx="3">
                  <c:v>12</c:v>
                </c:pt>
                <c:pt idx="4">
                  <c:v>11</c:v>
                </c:pt>
                <c:pt idx="5">
                  <c:v>7</c:v>
                </c:pt>
                <c:pt idx="6">
                  <c:v>6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24"/>
          <c:order val="2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Carlo'!$D$27:$BD$27</c:f>
              <c:numCache>
                <c:formatCode>General</c:formatCode>
                <c:ptCount val="53"/>
                <c:pt idx="0">
                  <c:v>24</c:v>
                </c:pt>
                <c:pt idx="1">
                  <c:v>23</c:v>
                </c:pt>
                <c:pt idx="2">
                  <c:v>20</c:v>
                </c:pt>
                <c:pt idx="3">
                  <c:v>18</c:v>
                </c:pt>
                <c:pt idx="4">
                  <c:v>16</c:v>
                </c:pt>
                <c:pt idx="5">
                  <c:v>14</c:v>
                </c:pt>
                <c:pt idx="6">
                  <c:v>13</c:v>
                </c:pt>
                <c:pt idx="7">
                  <c:v>10</c:v>
                </c:pt>
                <c:pt idx="8">
                  <c:v>5</c:v>
                </c:pt>
                <c:pt idx="9">
                  <c:v>4</c:v>
                </c:pt>
                <c:pt idx="10">
                  <c:v>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25"/>
          <c:order val="2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Carlo'!$D$28:$BD$28</c:f>
              <c:numCache>
                <c:formatCode>General</c:formatCode>
                <c:ptCount val="53"/>
                <c:pt idx="0">
                  <c:v>20</c:v>
                </c:pt>
                <c:pt idx="1">
                  <c:v>17</c:v>
                </c:pt>
                <c:pt idx="2">
                  <c:v>16</c:v>
                </c:pt>
                <c:pt idx="3">
                  <c:v>11</c:v>
                </c:pt>
                <c:pt idx="4">
                  <c:v>9</c:v>
                </c:pt>
                <c:pt idx="5">
                  <c:v>8</c:v>
                </c:pt>
                <c:pt idx="6">
                  <c:v>6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26"/>
          <c:order val="2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Carlo'!$D$29:$BD$29</c:f>
              <c:numCache>
                <c:formatCode>General</c:formatCode>
                <c:ptCount val="53"/>
                <c:pt idx="0">
                  <c:v>29</c:v>
                </c:pt>
                <c:pt idx="1">
                  <c:v>27</c:v>
                </c:pt>
                <c:pt idx="2">
                  <c:v>23</c:v>
                </c:pt>
                <c:pt idx="3">
                  <c:v>19</c:v>
                </c:pt>
                <c:pt idx="4">
                  <c:v>16</c:v>
                </c:pt>
                <c:pt idx="5">
                  <c:v>13</c:v>
                </c:pt>
                <c:pt idx="6">
                  <c:v>11</c:v>
                </c:pt>
                <c:pt idx="7">
                  <c:v>8</c:v>
                </c:pt>
                <c:pt idx="8">
                  <c:v>5</c:v>
                </c:pt>
                <c:pt idx="9">
                  <c:v>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27"/>
          <c:order val="2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Carlo'!$D$30:$BD$30</c:f>
              <c:numCache>
                <c:formatCode>General</c:formatCode>
                <c:ptCount val="53"/>
                <c:pt idx="0">
                  <c:v>22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6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28"/>
          <c:order val="2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Carlo'!$D$31:$BD$31</c:f>
              <c:numCache>
                <c:formatCode>General</c:formatCode>
                <c:ptCount val="53"/>
                <c:pt idx="0">
                  <c:v>21</c:v>
                </c:pt>
                <c:pt idx="1">
                  <c:v>17</c:v>
                </c:pt>
                <c:pt idx="2">
                  <c:v>13</c:v>
                </c:pt>
                <c:pt idx="3">
                  <c:v>12</c:v>
                </c:pt>
                <c:pt idx="4">
                  <c:v>7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29"/>
          <c:order val="2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Carlo'!$D$32:$BD$32</c:f>
              <c:numCache>
                <c:formatCode>General</c:formatCode>
                <c:ptCount val="53"/>
                <c:pt idx="0">
                  <c:v>23</c:v>
                </c:pt>
                <c:pt idx="1">
                  <c:v>22</c:v>
                </c:pt>
                <c:pt idx="2">
                  <c:v>19</c:v>
                </c:pt>
                <c:pt idx="3">
                  <c:v>14</c:v>
                </c:pt>
                <c:pt idx="4">
                  <c:v>12</c:v>
                </c:pt>
                <c:pt idx="5">
                  <c:v>7</c:v>
                </c:pt>
                <c:pt idx="6">
                  <c:v>3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30"/>
          <c:order val="3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Carlo'!$D$33:$BD$33</c:f>
              <c:numCache>
                <c:formatCode>General</c:formatCode>
                <c:ptCount val="53"/>
                <c:pt idx="0">
                  <c:v>27</c:v>
                </c:pt>
                <c:pt idx="1">
                  <c:v>22</c:v>
                </c:pt>
                <c:pt idx="2">
                  <c:v>21</c:v>
                </c:pt>
                <c:pt idx="3">
                  <c:v>18</c:v>
                </c:pt>
                <c:pt idx="4">
                  <c:v>13</c:v>
                </c:pt>
                <c:pt idx="5">
                  <c:v>11</c:v>
                </c:pt>
                <c:pt idx="6">
                  <c:v>9</c:v>
                </c:pt>
                <c:pt idx="7">
                  <c:v>7</c:v>
                </c:pt>
                <c:pt idx="8">
                  <c:v>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31"/>
          <c:order val="3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Carlo'!$D$34:$BD$34</c:f>
              <c:numCache>
                <c:formatCode>General</c:formatCode>
                <c:ptCount val="53"/>
                <c:pt idx="0">
                  <c:v>29</c:v>
                </c:pt>
                <c:pt idx="1">
                  <c:v>26</c:v>
                </c:pt>
                <c:pt idx="2">
                  <c:v>25</c:v>
                </c:pt>
                <c:pt idx="3">
                  <c:v>22</c:v>
                </c:pt>
                <c:pt idx="4">
                  <c:v>21</c:v>
                </c:pt>
                <c:pt idx="5">
                  <c:v>19</c:v>
                </c:pt>
                <c:pt idx="6">
                  <c:v>14</c:v>
                </c:pt>
                <c:pt idx="7">
                  <c:v>11</c:v>
                </c:pt>
                <c:pt idx="8">
                  <c:v>9</c:v>
                </c:pt>
                <c:pt idx="9">
                  <c:v>7</c:v>
                </c:pt>
                <c:pt idx="10">
                  <c:v>4</c:v>
                </c:pt>
                <c:pt idx="11">
                  <c:v>2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32"/>
          <c:order val="3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Carlo'!$D$35:$BD$35</c:f>
              <c:numCache>
                <c:formatCode>General</c:formatCode>
                <c:ptCount val="53"/>
                <c:pt idx="0">
                  <c:v>22</c:v>
                </c:pt>
                <c:pt idx="1">
                  <c:v>18</c:v>
                </c:pt>
                <c:pt idx="2">
                  <c:v>17</c:v>
                </c:pt>
                <c:pt idx="3">
                  <c:v>16</c:v>
                </c:pt>
                <c:pt idx="4">
                  <c:v>11</c:v>
                </c:pt>
                <c:pt idx="5">
                  <c:v>8</c:v>
                </c:pt>
                <c:pt idx="6">
                  <c:v>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33"/>
          <c:order val="3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Carlo'!$D$36:$BD$36</c:f>
              <c:numCache>
                <c:formatCode>General</c:formatCode>
                <c:ptCount val="53"/>
                <c:pt idx="0">
                  <c:v>27</c:v>
                </c:pt>
                <c:pt idx="1">
                  <c:v>22</c:v>
                </c:pt>
                <c:pt idx="2">
                  <c:v>17</c:v>
                </c:pt>
                <c:pt idx="3">
                  <c:v>12</c:v>
                </c:pt>
                <c:pt idx="4">
                  <c:v>11</c:v>
                </c:pt>
                <c:pt idx="5">
                  <c:v>7</c:v>
                </c:pt>
                <c:pt idx="6">
                  <c:v>4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34"/>
          <c:order val="3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Carlo'!$D$37:$BD$37</c:f>
              <c:numCache>
                <c:formatCode>General</c:formatCode>
                <c:ptCount val="53"/>
                <c:pt idx="0">
                  <c:v>26</c:v>
                </c:pt>
                <c:pt idx="1">
                  <c:v>23</c:v>
                </c:pt>
                <c:pt idx="2">
                  <c:v>20</c:v>
                </c:pt>
                <c:pt idx="3">
                  <c:v>18</c:v>
                </c:pt>
                <c:pt idx="4">
                  <c:v>17</c:v>
                </c:pt>
                <c:pt idx="5">
                  <c:v>12</c:v>
                </c:pt>
                <c:pt idx="6">
                  <c:v>8</c:v>
                </c:pt>
                <c:pt idx="7">
                  <c:v>5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35"/>
          <c:order val="3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Carlo'!$D$38:$BD$38</c:f>
              <c:numCache>
                <c:formatCode>General</c:formatCode>
                <c:ptCount val="53"/>
                <c:pt idx="0">
                  <c:v>21</c:v>
                </c:pt>
                <c:pt idx="1">
                  <c:v>17</c:v>
                </c:pt>
                <c:pt idx="2">
                  <c:v>16</c:v>
                </c:pt>
                <c:pt idx="3">
                  <c:v>11</c:v>
                </c:pt>
                <c:pt idx="4">
                  <c:v>10</c:v>
                </c:pt>
                <c:pt idx="5">
                  <c:v>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36"/>
          <c:order val="3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Carlo'!$D$39:$BD$39</c:f>
              <c:numCache>
                <c:formatCode>General</c:formatCode>
                <c:ptCount val="53"/>
                <c:pt idx="0">
                  <c:v>22</c:v>
                </c:pt>
                <c:pt idx="1">
                  <c:v>20</c:v>
                </c:pt>
                <c:pt idx="2">
                  <c:v>17</c:v>
                </c:pt>
                <c:pt idx="3">
                  <c:v>14</c:v>
                </c:pt>
                <c:pt idx="4">
                  <c:v>10</c:v>
                </c:pt>
                <c:pt idx="5">
                  <c:v>9</c:v>
                </c:pt>
                <c:pt idx="6">
                  <c:v>5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37"/>
          <c:order val="3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Carlo'!$D$40:$BD$40</c:f>
              <c:numCache>
                <c:formatCode>General</c:formatCode>
                <c:ptCount val="53"/>
                <c:pt idx="0">
                  <c:v>28</c:v>
                </c:pt>
                <c:pt idx="1">
                  <c:v>24</c:v>
                </c:pt>
                <c:pt idx="2">
                  <c:v>22</c:v>
                </c:pt>
                <c:pt idx="3">
                  <c:v>17</c:v>
                </c:pt>
                <c:pt idx="4">
                  <c:v>15</c:v>
                </c:pt>
                <c:pt idx="5">
                  <c:v>12</c:v>
                </c:pt>
                <c:pt idx="6">
                  <c:v>8</c:v>
                </c:pt>
                <c:pt idx="7">
                  <c:v>4</c:v>
                </c:pt>
                <c:pt idx="8">
                  <c:v>3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38"/>
          <c:order val="3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Carlo'!$D$41:$BD$41</c:f>
              <c:numCache>
                <c:formatCode>General</c:formatCode>
                <c:ptCount val="53"/>
                <c:pt idx="0">
                  <c:v>26</c:v>
                </c:pt>
                <c:pt idx="1">
                  <c:v>22</c:v>
                </c:pt>
                <c:pt idx="2">
                  <c:v>21</c:v>
                </c:pt>
                <c:pt idx="3">
                  <c:v>18</c:v>
                </c:pt>
                <c:pt idx="4">
                  <c:v>16</c:v>
                </c:pt>
                <c:pt idx="5">
                  <c:v>15</c:v>
                </c:pt>
                <c:pt idx="6">
                  <c:v>12</c:v>
                </c:pt>
                <c:pt idx="7">
                  <c:v>9</c:v>
                </c:pt>
                <c:pt idx="8">
                  <c:v>4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39"/>
          <c:order val="3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Carlo'!$D$42:$BD$42</c:f>
              <c:numCache>
                <c:formatCode>General</c:formatCode>
                <c:ptCount val="53"/>
                <c:pt idx="0">
                  <c:v>29</c:v>
                </c:pt>
                <c:pt idx="1">
                  <c:v>27</c:v>
                </c:pt>
                <c:pt idx="2">
                  <c:v>25</c:v>
                </c:pt>
                <c:pt idx="3">
                  <c:v>20</c:v>
                </c:pt>
                <c:pt idx="4">
                  <c:v>15</c:v>
                </c:pt>
                <c:pt idx="5">
                  <c:v>10</c:v>
                </c:pt>
                <c:pt idx="6">
                  <c:v>7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40"/>
          <c:order val="40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Carlo'!$D$43:$BD$43</c:f>
              <c:numCache>
                <c:formatCode>General</c:formatCode>
                <c:ptCount val="53"/>
                <c:pt idx="0">
                  <c:v>29</c:v>
                </c:pt>
                <c:pt idx="1">
                  <c:v>26</c:v>
                </c:pt>
                <c:pt idx="2">
                  <c:v>21</c:v>
                </c:pt>
                <c:pt idx="3">
                  <c:v>17</c:v>
                </c:pt>
                <c:pt idx="4">
                  <c:v>15</c:v>
                </c:pt>
                <c:pt idx="5">
                  <c:v>14</c:v>
                </c:pt>
                <c:pt idx="6">
                  <c:v>12</c:v>
                </c:pt>
                <c:pt idx="7">
                  <c:v>8</c:v>
                </c:pt>
                <c:pt idx="8">
                  <c:v>6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41"/>
          <c:order val="41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Carlo'!$D$44:$BD$44</c:f>
              <c:numCache>
                <c:formatCode>General</c:formatCode>
                <c:ptCount val="53"/>
                <c:pt idx="0">
                  <c:v>20</c:v>
                </c:pt>
                <c:pt idx="1">
                  <c:v>18</c:v>
                </c:pt>
                <c:pt idx="2">
                  <c:v>13</c:v>
                </c:pt>
                <c:pt idx="3">
                  <c:v>8</c:v>
                </c:pt>
                <c:pt idx="4">
                  <c:v>3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42"/>
          <c:order val="42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Carlo'!$D$45:$BD$45</c:f>
              <c:numCache>
                <c:formatCode>General</c:formatCode>
                <c:ptCount val="53"/>
                <c:pt idx="0">
                  <c:v>25</c:v>
                </c:pt>
                <c:pt idx="1">
                  <c:v>21</c:v>
                </c:pt>
                <c:pt idx="2">
                  <c:v>16</c:v>
                </c:pt>
                <c:pt idx="3">
                  <c:v>14</c:v>
                </c:pt>
                <c:pt idx="4">
                  <c:v>10</c:v>
                </c:pt>
                <c:pt idx="5">
                  <c:v>5</c:v>
                </c:pt>
                <c:pt idx="6">
                  <c:v>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43"/>
          <c:order val="43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Carlo'!$D$46:$BD$46</c:f>
              <c:numCache>
                <c:formatCode>General</c:formatCode>
                <c:ptCount val="53"/>
                <c:pt idx="0">
                  <c:v>23</c:v>
                </c:pt>
                <c:pt idx="1">
                  <c:v>20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16</c:v>
                </c:pt>
                <c:pt idx="6">
                  <c:v>11</c:v>
                </c:pt>
                <c:pt idx="7">
                  <c:v>8</c:v>
                </c:pt>
                <c:pt idx="8">
                  <c:v>5</c:v>
                </c:pt>
                <c:pt idx="9">
                  <c:v>2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44"/>
          <c:order val="44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Carlo'!$D$47:$BD$47</c:f>
              <c:numCache>
                <c:formatCode>General</c:formatCode>
                <c:ptCount val="53"/>
                <c:pt idx="0">
                  <c:v>24</c:v>
                </c:pt>
                <c:pt idx="1">
                  <c:v>22</c:v>
                </c:pt>
                <c:pt idx="2">
                  <c:v>18</c:v>
                </c:pt>
                <c:pt idx="3">
                  <c:v>17</c:v>
                </c:pt>
                <c:pt idx="4">
                  <c:v>13</c:v>
                </c:pt>
                <c:pt idx="5">
                  <c:v>8</c:v>
                </c:pt>
                <c:pt idx="6">
                  <c:v>6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45"/>
          <c:order val="45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Carlo'!$D$48:$BD$48</c:f>
              <c:numCache>
                <c:formatCode>General</c:formatCode>
                <c:ptCount val="53"/>
                <c:pt idx="0">
                  <c:v>30</c:v>
                </c:pt>
                <c:pt idx="1">
                  <c:v>26</c:v>
                </c:pt>
                <c:pt idx="2">
                  <c:v>21</c:v>
                </c:pt>
                <c:pt idx="3">
                  <c:v>18</c:v>
                </c:pt>
                <c:pt idx="4">
                  <c:v>17</c:v>
                </c:pt>
                <c:pt idx="5">
                  <c:v>12</c:v>
                </c:pt>
                <c:pt idx="6">
                  <c:v>7</c:v>
                </c:pt>
                <c:pt idx="7">
                  <c:v>6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46"/>
          <c:order val="46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Carlo'!$D$49:$BD$49</c:f>
              <c:numCache>
                <c:formatCode>General</c:formatCode>
                <c:ptCount val="53"/>
                <c:pt idx="0">
                  <c:v>30</c:v>
                </c:pt>
                <c:pt idx="1">
                  <c:v>27</c:v>
                </c:pt>
                <c:pt idx="2">
                  <c:v>23</c:v>
                </c:pt>
                <c:pt idx="3">
                  <c:v>21</c:v>
                </c:pt>
                <c:pt idx="4">
                  <c:v>19</c:v>
                </c:pt>
                <c:pt idx="5">
                  <c:v>16</c:v>
                </c:pt>
                <c:pt idx="6">
                  <c:v>12</c:v>
                </c:pt>
                <c:pt idx="7">
                  <c:v>8</c:v>
                </c:pt>
                <c:pt idx="8">
                  <c:v>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47"/>
          <c:order val="47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Carlo'!$D$50:$BD$50</c:f>
              <c:numCache>
                <c:formatCode>General</c:formatCode>
                <c:ptCount val="53"/>
                <c:pt idx="0">
                  <c:v>21</c:v>
                </c:pt>
                <c:pt idx="1">
                  <c:v>17</c:v>
                </c:pt>
                <c:pt idx="2">
                  <c:v>13</c:v>
                </c:pt>
                <c:pt idx="3">
                  <c:v>12</c:v>
                </c:pt>
                <c:pt idx="4">
                  <c:v>9</c:v>
                </c:pt>
                <c:pt idx="5">
                  <c:v>8</c:v>
                </c:pt>
                <c:pt idx="6">
                  <c:v>5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48"/>
          <c:order val="48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Carlo'!$D$51:$BD$51</c:f>
              <c:numCache>
                <c:formatCode>General</c:formatCode>
                <c:ptCount val="53"/>
                <c:pt idx="0">
                  <c:v>25</c:v>
                </c:pt>
                <c:pt idx="1">
                  <c:v>22</c:v>
                </c:pt>
                <c:pt idx="2">
                  <c:v>19</c:v>
                </c:pt>
                <c:pt idx="3">
                  <c:v>16</c:v>
                </c:pt>
                <c:pt idx="4">
                  <c:v>14</c:v>
                </c:pt>
                <c:pt idx="5">
                  <c:v>13</c:v>
                </c:pt>
                <c:pt idx="6">
                  <c:v>10</c:v>
                </c:pt>
                <c:pt idx="7">
                  <c:v>9</c:v>
                </c:pt>
                <c:pt idx="8">
                  <c:v>8</c:v>
                </c:pt>
                <c:pt idx="9">
                  <c:v>7</c:v>
                </c:pt>
                <c:pt idx="10">
                  <c:v>5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ser>
          <c:idx val="49"/>
          <c:order val="49"/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[0]!BurndownDateRange</c:f>
              <c:numCache>
                <c:formatCode>m/d/yyyy</c:formatCode>
                <c:ptCount val="17"/>
                <c:pt idx="0">
                  <c:v>42095</c:v>
                </c:pt>
                <c:pt idx="1">
                  <c:v>42102</c:v>
                </c:pt>
                <c:pt idx="2">
                  <c:v>42109</c:v>
                </c:pt>
                <c:pt idx="3">
                  <c:v>42116</c:v>
                </c:pt>
                <c:pt idx="4">
                  <c:v>42123</c:v>
                </c:pt>
                <c:pt idx="5">
                  <c:v>42130</c:v>
                </c:pt>
                <c:pt idx="6">
                  <c:v>42137</c:v>
                </c:pt>
                <c:pt idx="7">
                  <c:v>42144</c:v>
                </c:pt>
                <c:pt idx="8">
                  <c:v>42151</c:v>
                </c:pt>
                <c:pt idx="9">
                  <c:v>42158</c:v>
                </c:pt>
                <c:pt idx="10">
                  <c:v>42165</c:v>
                </c:pt>
                <c:pt idx="11">
                  <c:v>42172</c:v>
                </c:pt>
                <c:pt idx="12">
                  <c:v>42179</c:v>
                </c:pt>
                <c:pt idx="13">
                  <c:v>42186</c:v>
                </c:pt>
                <c:pt idx="14">
                  <c:v>42193</c:v>
                </c:pt>
                <c:pt idx="15">
                  <c:v>42200</c:v>
                </c:pt>
                <c:pt idx="16">
                  <c:v>42207</c:v>
                </c:pt>
              </c:numCache>
            </c:numRef>
          </c:cat>
          <c:val>
            <c:numRef>
              <c:f>'Monte Carlo'!$D$52:$BD$52</c:f>
              <c:numCache>
                <c:formatCode>General</c:formatCode>
                <c:ptCount val="53"/>
                <c:pt idx="0">
                  <c:v>22</c:v>
                </c:pt>
                <c:pt idx="1">
                  <c:v>20</c:v>
                </c:pt>
                <c:pt idx="2">
                  <c:v>17</c:v>
                </c:pt>
                <c:pt idx="3">
                  <c:v>15</c:v>
                </c:pt>
                <c:pt idx="4">
                  <c:v>10</c:v>
                </c:pt>
                <c:pt idx="5">
                  <c:v>6</c:v>
                </c:pt>
                <c:pt idx="6">
                  <c:v>5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1052664"/>
        <c:axId val="361044432"/>
      </c:lineChart>
      <c:dateAx>
        <c:axId val="361052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044432"/>
        <c:crosses val="autoZero"/>
        <c:auto val="0"/>
        <c:lblOffset val="100"/>
        <c:baseTimeUnit val="days"/>
        <c:majorUnit val="7"/>
        <c:majorTimeUnit val="days"/>
      </c:dateAx>
      <c:valAx>
        <c:axId val="3610444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Remaining Stories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052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52F69D-D3A1-423E-9DA8-979E5460DFBA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D63D6B-3292-4C7E-A46A-C0042892FA1D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Nirvana</a:t>
          </a:r>
          <a:endParaRPr lang="en-US" dirty="0"/>
        </a:p>
      </dgm:t>
    </dgm:pt>
    <dgm:pt modelId="{19B9FD9F-B196-4F84-B374-D245164695C0}" type="parTrans" cxnId="{5BFA085E-74D4-42AF-BBB4-A0654AFB5936}">
      <dgm:prSet/>
      <dgm:spPr/>
      <dgm:t>
        <a:bodyPr/>
        <a:lstStyle/>
        <a:p>
          <a:endParaRPr lang="en-US"/>
        </a:p>
      </dgm:t>
    </dgm:pt>
    <dgm:pt modelId="{8AC50A8D-FB0B-4815-ADF7-923F47870385}" type="sibTrans" cxnId="{5BFA085E-74D4-42AF-BBB4-A0654AFB5936}">
      <dgm:prSet/>
      <dgm:spPr/>
      <dgm:t>
        <a:bodyPr/>
        <a:lstStyle/>
        <a:p>
          <a:endParaRPr lang="en-US"/>
        </a:p>
      </dgm:t>
    </dgm:pt>
    <dgm:pt modelId="{79E577AF-8273-4BBD-99BE-48FFA087BD7D}">
      <dgm:prSet phldrT="[Text]"/>
      <dgm:spPr/>
      <dgm:t>
        <a:bodyPr/>
        <a:lstStyle/>
        <a:p>
          <a:r>
            <a:rPr lang="en-US" dirty="0" smtClean="0"/>
            <a:t>Staff driven</a:t>
          </a:r>
          <a:endParaRPr lang="en-US" dirty="0"/>
        </a:p>
      </dgm:t>
    </dgm:pt>
    <dgm:pt modelId="{FAAB0AD5-E002-40AC-9350-0F60A732C8AF}" type="parTrans" cxnId="{A64197C7-6244-4F34-94AD-BF5F34B6BC33}">
      <dgm:prSet/>
      <dgm:spPr/>
      <dgm:t>
        <a:bodyPr/>
        <a:lstStyle/>
        <a:p>
          <a:endParaRPr lang="en-US"/>
        </a:p>
      </dgm:t>
    </dgm:pt>
    <dgm:pt modelId="{5CF60A03-73A9-419B-8B62-E7EB5705540E}" type="sibTrans" cxnId="{A64197C7-6244-4F34-94AD-BF5F34B6BC33}">
      <dgm:prSet/>
      <dgm:spPr/>
      <dgm:t>
        <a:bodyPr/>
        <a:lstStyle/>
        <a:p>
          <a:endParaRPr lang="en-US"/>
        </a:p>
      </dgm:t>
    </dgm:pt>
    <dgm:pt modelId="{CB44CC6D-C7AD-45B0-AA69-6FDB42C91F24}">
      <dgm:prSet phldrT="[Text]"/>
      <dgm:spPr/>
      <dgm:t>
        <a:bodyPr/>
        <a:lstStyle/>
        <a:p>
          <a:r>
            <a:rPr lang="en-US" dirty="0" smtClean="0"/>
            <a:t>Cost driven</a:t>
          </a:r>
          <a:endParaRPr lang="en-US" dirty="0"/>
        </a:p>
      </dgm:t>
    </dgm:pt>
    <dgm:pt modelId="{6C7E62FD-F46D-45AE-819E-F46AE34365C3}" type="parTrans" cxnId="{8BCE07BB-1CE2-4B04-A76D-0C8E7AD50841}">
      <dgm:prSet/>
      <dgm:spPr/>
      <dgm:t>
        <a:bodyPr/>
        <a:lstStyle/>
        <a:p>
          <a:endParaRPr lang="en-US"/>
        </a:p>
      </dgm:t>
    </dgm:pt>
    <dgm:pt modelId="{16874055-6E33-447D-AD3A-35D73A2E9718}" type="sibTrans" cxnId="{8BCE07BB-1CE2-4B04-A76D-0C8E7AD50841}">
      <dgm:prSet/>
      <dgm:spPr/>
      <dgm:t>
        <a:bodyPr/>
        <a:lstStyle/>
        <a:p>
          <a:endParaRPr lang="en-US"/>
        </a:p>
      </dgm:t>
    </dgm:pt>
    <dgm:pt modelId="{77371251-E781-40D9-9EC2-A9C4C2977E9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Risk driven</a:t>
          </a:r>
          <a:endParaRPr lang="en-US" dirty="0"/>
        </a:p>
      </dgm:t>
    </dgm:pt>
    <dgm:pt modelId="{D428A7FE-120B-40F7-A2DC-BE9412CB8F27}" type="parTrans" cxnId="{9F2E5585-9167-40B6-B4EC-1196717B0A90}">
      <dgm:prSet/>
      <dgm:spPr/>
      <dgm:t>
        <a:bodyPr/>
        <a:lstStyle/>
        <a:p>
          <a:endParaRPr lang="en-US"/>
        </a:p>
      </dgm:t>
    </dgm:pt>
    <dgm:pt modelId="{5B371162-EA13-497F-B506-10261749E59F}" type="sibTrans" cxnId="{9F2E5585-9167-40B6-B4EC-1196717B0A90}">
      <dgm:prSet/>
      <dgm:spPr/>
      <dgm:t>
        <a:bodyPr/>
        <a:lstStyle/>
        <a:p>
          <a:endParaRPr lang="en-US"/>
        </a:p>
      </dgm:t>
    </dgm:pt>
    <dgm:pt modelId="{46EBD976-4797-444D-BC1D-245C8E575A1F}" type="pres">
      <dgm:prSet presAssocID="{B252F69D-D3A1-423E-9DA8-979E5460DFBA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E586E3-B8A0-439C-89C5-205DBA7F0AC4}" type="pres">
      <dgm:prSet presAssocID="{B252F69D-D3A1-423E-9DA8-979E5460DFBA}" presName="axisShape" presStyleLbl="bgShp" presStyleIdx="0" presStyleCnt="1"/>
      <dgm:spPr/>
    </dgm:pt>
    <dgm:pt modelId="{7AFE38D0-39CB-4072-A1B2-6BA32BD45562}" type="pres">
      <dgm:prSet presAssocID="{B252F69D-D3A1-423E-9DA8-979E5460DFBA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562304-D1D6-4663-A2EF-6E0AD7CC81E6}" type="pres">
      <dgm:prSet presAssocID="{B252F69D-D3A1-423E-9DA8-979E5460DFBA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892F40-8DC2-4777-B5ED-D1EAAAE806FB}" type="pres">
      <dgm:prSet presAssocID="{B252F69D-D3A1-423E-9DA8-979E5460DFBA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C10EA3-A62D-4BDF-9D9D-8173280DEB62}" type="pres">
      <dgm:prSet presAssocID="{B252F69D-D3A1-423E-9DA8-979E5460DFBA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2A89F0-8932-4AE0-A635-6CCC8623BD99}" type="presOf" srcId="{25D63D6B-3292-4C7E-A46A-C0042892FA1D}" destId="{7AFE38D0-39CB-4072-A1B2-6BA32BD45562}" srcOrd="0" destOrd="0" presId="urn:microsoft.com/office/officeart/2005/8/layout/matrix2"/>
    <dgm:cxn modelId="{5BFA085E-74D4-42AF-BBB4-A0654AFB5936}" srcId="{B252F69D-D3A1-423E-9DA8-979E5460DFBA}" destId="{25D63D6B-3292-4C7E-A46A-C0042892FA1D}" srcOrd="0" destOrd="0" parTransId="{19B9FD9F-B196-4F84-B374-D245164695C0}" sibTransId="{8AC50A8D-FB0B-4815-ADF7-923F47870385}"/>
    <dgm:cxn modelId="{9F2E5585-9167-40B6-B4EC-1196717B0A90}" srcId="{B252F69D-D3A1-423E-9DA8-979E5460DFBA}" destId="{77371251-E781-40D9-9EC2-A9C4C2977E9B}" srcOrd="3" destOrd="0" parTransId="{D428A7FE-120B-40F7-A2DC-BE9412CB8F27}" sibTransId="{5B371162-EA13-497F-B506-10261749E59F}"/>
    <dgm:cxn modelId="{A64197C7-6244-4F34-94AD-BF5F34B6BC33}" srcId="{B252F69D-D3A1-423E-9DA8-979E5460DFBA}" destId="{79E577AF-8273-4BBD-99BE-48FFA087BD7D}" srcOrd="1" destOrd="0" parTransId="{FAAB0AD5-E002-40AC-9350-0F60A732C8AF}" sibTransId="{5CF60A03-73A9-419B-8B62-E7EB5705540E}"/>
    <dgm:cxn modelId="{6509DBA5-8C74-48C7-A6CD-994F7226D14A}" type="presOf" srcId="{79E577AF-8273-4BBD-99BE-48FFA087BD7D}" destId="{EB562304-D1D6-4663-A2EF-6E0AD7CC81E6}" srcOrd="0" destOrd="0" presId="urn:microsoft.com/office/officeart/2005/8/layout/matrix2"/>
    <dgm:cxn modelId="{FB3CF25E-BD8D-4AF4-A91C-4FC5FD2A43FA}" type="presOf" srcId="{CB44CC6D-C7AD-45B0-AA69-6FDB42C91F24}" destId="{3F892F40-8DC2-4777-B5ED-D1EAAAE806FB}" srcOrd="0" destOrd="0" presId="urn:microsoft.com/office/officeart/2005/8/layout/matrix2"/>
    <dgm:cxn modelId="{9C5D56D9-1AF6-4C06-82F2-1DC81D4D44EA}" type="presOf" srcId="{B252F69D-D3A1-423E-9DA8-979E5460DFBA}" destId="{46EBD976-4797-444D-BC1D-245C8E575A1F}" srcOrd="0" destOrd="0" presId="urn:microsoft.com/office/officeart/2005/8/layout/matrix2"/>
    <dgm:cxn modelId="{8BCE07BB-1CE2-4B04-A76D-0C8E7AD50841}" srcId="{B252F69D-D3A1-423E-9DA8-979E5460DFBA}" destId="{CB44CC6D-C7AD-45B0-AA69-6FDB42C91F24}" srcOrd="2" destOrd="0" parTransId="{6C7E62FD-F46D-45AE-819E-F46AE34365C3}" sibTransId="{16874055-6E33-447D-AD3A-35D73A2E9718}"/>
    <dgm:cxn modelId="{3284598D-8CD8-4720-B00D-B99CFAE03F0F}" type="presOf" srcId="{77371251-E781-40D9-9EC2-A9C4C2977E9B}" destId="{0DC10EA3-A62D-4BDF-9D9D-8173280DEB62}" srcOrd="0" destOrd="0" presId="urn:microsoft.com/office/officeart/2005/8/layout/matrix2"/>
    <dgm:cxn modelId="{EEB0E04F-8418-4FC5-999B-5EC0647E75E1}" type="presParOf" srcId="{46EBD976-4797-444D-BC1D-245C8E575A1F}" destId="{0CE586E3-B8A0-439C-89C5-205DBA7F0AC4}" srcOrd="0" destOrd="0" presId="urn:microsoft.com/office/officeart/2005/8/layout/matrix2"/>
    <dgm:cxn modelId="{4921493F-2787-451F-8CBA-0B886AD8281F}" type="presParOf" srcId="{46EBD976-4797-444D-BC1D-245C8E575A1F}" destId="{7AFE38D0-39CB-4072-A1B2-6BA32BD45562}" srcOrd="1" destOrd="0" presId="urn:microsoft.com/office/officeart/2005/8/layout/matrix2"/>
    <dgm:cxn modelId="{4D8B6C8A-8D77-4AFD-886F-17CC67935779}" type="presParOf" srcId="{46EBD976-4797-444D-BC1D-245C8E575A1F}" destId="{EB562304-D1D6-4663-A2EF-6E0AD7CC81E6}" srcOrd="2" destOrd="0" presId="urn:microsoft.com/office/officeart/2005/8/layout/matrix2"/>
    <dgm:cxn modelId="{4C2E009B-3A37-48FD-8556-3AEF9E0A4CFA}" type="presParOf" srcId="{46EBD976-4797-444D-BC1D-245C8E575A1F}" destId="{3F892F40-8DC2-4777-B5ED-D1EAAAE806FB}" srcOrd="3" destOrd="0" presId="urn:microsoft.com/office/officeart/2005/8/layout/matrix2"/>
    <dgm:cxn modelId="{7A18E2DF-DB83-43C3-AB8E-FB0114D5FD9C}" type="presParOf" srcId="{46EBD976-4797-444D-BC1D-245C8E575A1F}" destId="{0DC10EA3-A62D-4BDF-9D9D-8173280DEB62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E3BC6-EE22-4C82-93EB-8F3490022593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23F459A9-A094-4D5C-BFA7-CAD5DE3A6F32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Viability (go/no go)</a:t>
          </a:r>
          <a:endParaRPr lang="en-US" b="1" dirty="0">
            <a:solidFill>
              <a:schemeClr val="bg2"/>
            </a:solidFill>
          </a:endParaRPr>
        </a:p>
      </dgm:t>
    </dgm:pt>
    <dgm:pt modelId="{C9D42308-3E08-4712-AD40-F0B422B4DD56}" type="parTrans" cxnId="{44D97E5A-9710-486B-8887-47C583036D97}">
      <dgm:prSet/>
      <dgm:spPr/>
      <dgm:t>
        <a:bodyPr/>
        <a:lstStyle/>
        <a:p>
          <a:endParaRPr lang="en-US"/>
        </a:p>
      </dgm:t>
    </dgm:pt>
    <dgm:pt modelId="{AAA7CB69-97D9-4D52-8662-A4BA45E09BFD}" type="sibTrans" cxnId="{44D97E5A-9710-486B-8887-47C583036D97}">
      <dgm:prSet/>
      <dgm:spPr/>
      <dgm:t>
        <a:bodyPr/>
        <a:lstStyle/>
        <a:p>
          <a:endParaRPr lang="en-US"/>
        </a:p>
      </dgm:t>
    </dgm:pt>
    <dgm:pt modelId="{7BD95D5F-E026-4782-8F11-5A94F9917FE5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Ability to start</a:t>
          </a:r>
          <a:endParaRPr lang="en-US" b="1" dirty="0">
            <a:solidFill>
              <a:schemeClr val="bg2"/>
            </a:solidFill>
          </a:endParaRPr>
        </a:p>
      </dgm:t>
    </dgm:pt>
    <dgm:pt modelId="{0BA051C6-CEC3-48A7-B0D7-58C99E948FA2}" type="parTrans" cxnId="{636A85FE-AB79-4470-9EB9-93B16B4F5DC6}">
      <dgm:prSet/>
      <dgm:spPr/>
      <dgm:t>
        <a:bodyPr/>
        <a:lstStyle/>
        <a:p>
          <a:endParaRPr lang="en-US"/>
        </a:p>
      </dgm:t>
    </dgm:pt>
    <dgm:pt modelId="{0D7C66BB-E717-47DB-A7FD-ED90813B85A6}" type="sibTrans" cxnId="{636A85FE-AB79-4470-9EB9-93B16B4F5DC6}">
      <dgm:prSet/>
      <dgm:spPr/>
      <dgm:t>
        <a:bodyPr/>
        <a:lstStyle/>
        <a:p>
          <a:endParaRPr lang="en-US"/>
        </a:p>
      </dgm:t>
    </dgm:pt>
    <dgm:pt modelId="{8A813E4F-AA2E-425C-B9A9-0EC07B025CE2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Multiple teams</a:t>
          </a:r>
          <a:endParaRPr lang="en-US" b="1" dirty="0">
            <a:solidFill>
              <a:schemeClr val="bg2"/>
            </a:solidFill>
          </a:endParaRPr>
        </a:p>
      </dgm:t>
    </dgm:pt>
    <dgm:pt modelId="{5F41DA0B-4179-4275-BEA3-0958E87A682A}" type="parTrans" cxnId="{B8D54F0A-0A79-4A3F-98B4-E518055608AA}">
      <dgm:prSet/>
      <dgm:spPr/>
      <dgm:t>
        <a:bodyPr/>
        <a:lstStyle/>
        <a:p>
          <a:endParaRPr lang="en-US"/>
        </a:p>
      </dgm:t>
    </dgm:pt>
    <dgm:pt modelId="{C7D88804-28AB-471A-AB64-53FF486D151A}" type="sibTrans" cxnId="{B8D54F0A-0A79-4A3F-98B4-E518055608AA}">
      <dgm:prSet/>
      <dgm:spPr/>
      <dgm:t>
        <a:bodyPr/>
        <a:lstStyle/>
        <a:p>
          <a:endParaRPr lang="en-US"/>
        </a:p>
      </dgm:t>
    </dgm:pt>
    <dgm:pt modelId="{FEFD9F7F-1175-4D3A-82FF-E14318B3B4EA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Team</a:t>
          </a:r>
          <a:endParaRPr lang="en-US" b="1" dirty="0">
            <a:solidFill>
              <a:schemeClr val="bg2"/>
            </a:solidFill>
          </a:endParaRPr>
        </a:p>
      </dgm:t>
    </dgm:pt>
    <dgm:pt modelId="{F4C7D997-6C44-4F9F-8015-CD17DF51093B}" type="parTrans" cxnId="{5EBBB002-4B56-4C3A-9E88-086C072433AA}">
      <dgm:prSet/>
      <dgm:spPr/>
      <dgm:t>
        <a:bodyPr/>
        <a:lstStyle/>
        <a:p>
          <a:endParaRPr lang="en-US"/>
        </a:p>
      </dgm:t>
    </dgm:pt>
    <dgm:pt modelId="{F6A21711-EB1A-4812-9565-984C144A5C27}" type="sibTrans" cxnId="{5EBBB002-4B56-4C3A-9E88-086C072433AA}">
      <dgm:prSet/>
      <dgm:spPr/>
      <dgm:t>
        <a:bodyPr/>
        <a:lstStyle/>
        <a:p>
          <a:endParaRPr lang="en-US"/>
        </a:p>
      </dgm:t>
    </dgm:pt>
    <dgm:pt modelId="{6407A547-374D-4DD7-A22F-E9870E3E9B5F}">
      <dgm:prSet phldrT="[Text]" custT="1"/>
      <dgm:spPr/>
      <dgm:t>
        <a:bodyPr/>
        <a:lstStyle/>
        <a:p>
          <a:r>
            <a:rPr lang="en-US" sz="2400" b="1" dirty="0" smtClean="0">
              <a:solidFill>
                <a:schemeClr val="bg2"/>
              </a:solidFill>
            </a:rPr>
            <a:t>Story</a:t>
          </a:r>
          <a:endParaRPr lang="en-US" sz="2400" b="1" dirty="0">
            <a:solidFill>
              <a:schemeClr val="bg2"/>
            </a:solidFill>
          </a:endParaRPr>
        </a:p>
      </dgm:t>
    </dgm:pt>
    <dgm:pt modelId="{4DE319B0-B6DF-4C48-9D94-52E38F3CEAF9}" type="parTrans" cxnId="{85241092-8D4A-46B8-B0B6-62D14AAD3ABC}">
      <dgm:prSet/>
      <dgm:spPr/>
      <dgm:t>
        <a:bodyPr/>
        <a:lstStyle/>
        <a:p>
          <a:endParaRPr lang="en-US"/>
        </a:p>
      </dgm:t>
    </dgm:pt>
    <dgm:pt modelId="{6CE147C7-C0AB-4F23-B1E8-B062CB96CA5B}" type="sibTrans" cxnId="{85241092-8D4A-46B8-B0B6-62D14AAD3ABC}">
      <dgm:prSet/>
      <dgm:spPr/>
      <dgm:t>
        <a:bodyPr/>
        <a:lstStyle/>
        <a:p>
          <a:endParaRPr lang="en-US"/>
        </a:p>
      </dgm:t>
    </dgm:pt>
    <dgm:pt modelId="{E8C0FAB1-39AD-446E-B6D4-07E2503F7A68}" type="pres">
      <dgm:prSet presAssocID="{431E3BC6-EE22-4C82-93EB-8F3490022593}" presName="Name0" presStyleCnt="0">
        <dgm:presLayoutVars>
          <dgm:dir/>
          <dgm:animLvl val="lvl"/>
          <dgm:resizeHandles val="exact"/>
        </dgm:presLayoutVars>
      </dgm:prSet>
      <dgm:spPr/>
    </dgm:pt>
    <dgm:pt modelId="{BF84BB50-95E8-44A4-AD27-82B0D726A623}" type="pres">
      <dgm:prSet presAssocID="{23F459A9-A094-4D5C-BFA7-CAD5DE3A6F32}" presName="Name8" presStyleCnt="0"/>
      <dgm:spPr/>
    </dgm:pt>
    <dgm:pt modelId="{FFBFBC32-EA2F-4436-BF33-AFC253E3897B}" type="pres">
      <dgm:prSet presAssocID="{23F459A9-A094-4D5C-BFA7-CAD5DE3A6F32}" presName="level" presStyleLbl="node1" presStyleIdx="0" presStyleCnt="5">
        <dgm:presLayoutVars>
          <dgm:chMax val="1"/>
          <dgm:bulletEnabled val="1"/>
        </dgm:presLayoutVars>
      </dgm:prSet>
      <dgm:spPr/>
    </dgm:pt>
    <dgm:pt modelId="{513C3154-CDB0-4FF4-8750-DC4B90706CEC}" type="pres">
      <dgm:prSet presAssocID="{23F459A9-A094-4D5C-BFA7-CAD5DE3A6F3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87D32FF-9BDE-49AC-A870-10E090035EB8}" type="pres">
      <dgm:prSet presAssocID="{7BD95D5F-E026-4782-8F11-5A94F9917FE5}" presName="Name8" presStyleCnt="0"/>
      <dgm:spPr/>
    </dgm:pt>
    <dgm:pt modelId="{D06E6998-653D-487E-8676-717DBC9F9E76}" type="pres">
      <dgm:prSet presAssocID="{7BD95D5F-E026-4782-8F11-5A94F9917FE5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5A033C-43C7-4804-BAA2-8C4969F0D6BA}" type="pres">
      <dgm:prSet presAssocID="{7BD95D5F-E026-4782-8F11-5A94F9917FE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9EC737-5C01-45B5-B92D-26DDBACA4A88}" type="pres">
      <dgm:prSet presAssocID="{8A813E4F-AA2E-425C-B9A9-0EC07B025CE2}" presName="Name8" presStyleCnt="0"/>
      <dgm:spPr/>
    </dgm:pt>
    <dgm:pt modelId="{8644594C-0C0E-4EC7-8B82-966B64EC6FA7}" type="pres">
      <dgm:prSet presAssocID="{8A813E4F-AA2E-425C-B9A9-0EC07B025CE2}" presName="level" presStyleLbl="node1" presStyleIdx="2" presStyleCnt="5">
        <dgm:presLayoutVars>
          <dgm:chMax val="1"/>
          <dgm:bulletEnabled val="1"/>
        </dgm:presLayoutVars>
      </dgm:prSet>
      <dgm:spPr/>
    </dgm:pt>
    <dgm:pt modelId="{499EEEBA-4FDB-42C1-9822-3617DAE42BC6}" type="pres">
      <dgm:prSet presAssocID="{8A813E4F-AA2E-425C-B9A9-0EC07B025CE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250FC70-9B68-40AE-B00A-5063D15E51D8}" type="pres">
      <dgm:prSet presAssocID="{FEFD9F7F-1175-4D3A-82FF-E14318B3B4EA}" presName="Name8" presStyleCnt="0"/>
      <dgm:spPr/>
    </dgm:pt>
    <dgm:pt modelId="{8427C629-EFA4-488E-B3DA-B1B678CA0EEF}" type="pres">
      <dgm:prSet presAssocID="{FEFD9F7F-1175-4D3A-82FF-E14318B3B4EA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18B9CF-B860-4BFC-93D0-01BCA802546D}" type="pres">
      <dgm:prSet presAssocID="{FEFD9F7F-1175-4D3A-82FF-E14318B3B4E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52972B-5DA3-4A1F-9995-FF9B3D21CD3C}" type="pres">
      <dgm:prSet presAssocID="{6407A547-374D-4DD7-A22F-E9870E3E9B5F}" presName="Name8" presStyleCnt="0"/>
      <dgm:spPr/>
    </dgm:pt>
    <dgm:pt modelId="{0D1ADFC2-41F2-470F-BA90-EA9255E0E0A0}" type="pres">
      <dgm:prSet presAssocID="{6407A547-374D-4DD7-A22F-E9870E3E9B5F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497012-41DE-48C5-A68B-16802ACC519F}" type="pres">
      <dgm:prSet presAssocID="{6407A547-374D-4DD7-A22F-E9870E3E9B5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D54F0A-0A79-4A3F-98B4-E518055608AA}" srcId="{431E3BC6-EE22-4C82-93EB-8F3490022593}" destId="{8A813E4F-AA2E-425C-B9A9-0EC07B025CE2}" srcOrd="2" destOrd="0" parTransId="{5F41DA0B-4179-4275-BEA3-0958E87A682A}" sibTransId="{C7D88804-28AB-471A-AB64-53FF486D151A}"/>
    <dgm:cxn modelId="{636A85FE-AB79-4470-9EB9-93B16B4F5DC6}" srcId="{431E3BC6-EE22-4C82-93EB-8F3490022593}" destId="{7BD95D5F-E026-4782-8F11-5A94F9917FE5}" srcOrd="1" destOrd="0" parTransId="{0BA051C6-CEC3-48A7-B0D7-58C99E948FA2}" sibTransId="{0D7C66BB-E717-47DB-A7FD-ED90813B85A6}"/>
    <dgm:cxn modelId="{85241092-8D4A-46B8-B0B6-62D14AAD3ABC}" srcId="{431E3BC6-EE22-4C82-93EB-8F3490022593}" destId="{6407A547-374D-4DD7-A22F-E9870E3E9B5F}" srcOrd="4" destOrd="0" parTransId="{4DE319B0-B6DF-4C48-9D94-52E38F3CEAF9}" sibTransId="{6CE147C7-C0AB-4F23-B1E8-B062CB96CA5B}"/>
    <dgm:cxn modelId="{463F41EE-2144-4A87-AA88-2E331EE0FEA6}" type="presOf" srcId="{6407A547-374D-4DD7-A22F-E9870E3E9B5F}" destId="{0D1ADFC2-41F2-470F-BA90-EA9255E0E0A0}" srcOrd="0" destOrd="0" presId="urn:microsoft.com/office/officeart/2005/8/layout/pyramid3"/>
    <dgm:cxn modelId="{0B386CE8-DBE6-4622-B409-DE6A70779544}" type="presOf" srcId="{431E3BC6-EE22-4C82-93EB-8F3490022593}" destId="{E8C0FAB1-39AD-446E-B6D4-07E2503F7A68}" srcOrd="0" destOrd="0" presId="urn:microsoft.com/office/officeart/2005/8/layout/pyramid3"/>
    <dgm:cxn modelId="{C1579DF3-30E6-4211-B2F1-D3232C33D729}" type="presOf" srcId="{FEFD9F7F-1175-4D3A-82FF-E14318B3B4EA}" destId="{4218B9CF-B860-4BFC-93D0-01BCA802546D}" srcOrd="1" destOrd="0" presId="urn:microsoft.com/office/officeart/2005/8/layout/pyramid3"/>
    <dgm:cxn modelId="{1825E5B7-BEB9-462A-86C8-46DB048E908D}" type="presOf" srcId="{FEFD9F7F-1175-4D3A-82FF-E14318B3B4EA}" destId="{8427C629-EFA4-488E-B3DA-B1B678CA0EEF}" srcOrd="0" destOrd="0" presId="urn:microsoft.com/office/officeart/2005/8/layout/pyramid3"/>
    <dgm:cxn modelId="{E9FF1158-E687-4A06-BE64-9EF51B20CC23}" type="presOf" srcId="{6407A547-374D-4DD7-A22F-E9870E3E9B5F}" destId="{7B497012-41DE-48C5-A68B-16802ACC519F}" srcOrd="1" destOrd="0" presId="urn:microsoft.com/office/officeart/2005/8/layout/pyramid3"/>
    <dgm:cxn modelId="{EA427616-CCA4-4BA5-A057-48D92AC841FA}" type="presOf" srcId="{8A813E4F-AA2E-425C-B9A9-0EC07B025CE2}" destId="{8644594C-0C0E-4EC7-8B82-966B64EC6FA7}" srcOrd="0" destOrd="0" presId="urn:microsoft.com/office/officeart/2005/8/layout/pyramid3"/>
    <dgm:cxn modelId="{BF46332F-8F4E-4A8B-84F6-19FDC443647E}" type="presOf" srcId="{7BD95D5F-E026-4782-8F11-5A94F9917FE5}" destId="{D06E6998-653D-487E-8676-717DBC9F9E76}" srcOrd="0" destOrd="0" presId="urn:microsoft.com/office/officeart/2005/8/layout/pyramid3"/>
    <dgm:cxn modelId="{43A5964E-09AB-4546-9DB2-2CEC0F630C53}" type="presOf" srcId="{8A813E4F-AA2E-425C-B9A9-0EC07B025CE2}" destId="{499EEEBA-4FDB-42C1-9822-3617DAE42BC6}" srcOrd="1" destOrd="0" presId="urn:microsoft.com/office/officeart/2005/8/layout/pyramid3"/>
    <dgm:cxn modelId="{44D97E5A-9710-486B-8887-47C583036D97}" srcId="{431E3BC6-EE22-4C82-93EB-8F3490022593}" destId="{23F459A9-A094-4D5C-BFA7-CAD5DE3A6F32}" srcOrd="0" destOrd="0" parTransId="{C9D42308-3E08-4712-AD40-F0B422B4DD56}" sibTransId="{AAA7CB69-97D9-4D52-8662-A4BA45E09BFD}"/>
    <dgm:cxn modelId="{5EBBB002-4B56-4C3A-9E88-086C072433AA}" srcId="{431E3BC6-EE22-4C82-93EB-8F3490022593}" destId="{FEFD9F7F-1175-4D3A-82FF-E14318B3B4EA}" srcOrd="3" destOrd="0" parTransId="{F4C7D997-6C44-4F9F-8015-CD17DF51093B}" sibTransId="{F6A21711-EB1A-4812-9565-984C144A5C27}"/>
    <dgm:cxn modelId="{60A48AA5-CC1C-4352-A4D8-C751F106D4BB}" type="presOf" srcId="{23F459A9-A094-4D5C-BFA7-CAD5DE3A6F32}" destId="{513C3154-CDB0-4FF4-8750-DC4B90706CEC}" srcOrd="1" destOrd="0" presId="urn:microsoft.com/office/officeart/2005/8/layout/pyramid3"/>
    <dgm:cxn modelId="{79CAFEC0-8F1F-4ACA-9DE0-E524A27F4232}" type="presOf" srcId="{7BD95D5F-E026-4782-8F11-5A94F9917FE5}" destId="{865A033C-43C7-4804-BAA2-8C4969F0D6BA}" srcOrd="1" destOrd="0" presId="urn:microsoft.com/office/officeart/2005/8/layout/pyramid3"/>
    <dgm:cxn modelId="{8C914474-58D9-46CB-AB41-229A15EA7D14}" type="presOf" srcId="{23F459A9-A094-4D5C-BFA7-CAD5DE3A6F32}" destId="{FFBFBC32-EA2F-4436-BF33-AFC253E3897B}" srcOrd="0" destOrd="0" presId="urn:microsoft.com/office/officeart/2005/8/layout/pyramid3"/>
    <dgm:cxn modelId="{0F2D5B44-9D8A-4B8A-8134-7F48917540BE}" type="presParOf" srcId="{E8C0FAB1-39AD-446E-B6D4-07E2503F7A68}" destId="{BF84BB50-95E8-44A4-AD27-82B0D726A623}" srcOrd="0" destOrd="0" presId="urn:microsoft.com/office/officeart/2005/8/layout/pyramid3"/>
    <dgm:cxn modelId="{8EBC6D46-92A2-4D48-84D6-BCECBFC9ED6A}" type="presParOf" srcId="{BF84BB50-95E8-44A4-AD27-82B0D726A623}" destId="{FFBFBC32-EA2F-4436-BF33-AFC253E3897B}" srcOrd="0" destOrd="0" presId="urn:microsoft.com/office/officeart/2005/8/layout/pyramid3"/>
    <dgm:cxn modelId="{EECCB652-CE88-44AE-AF95-26D554A15B2B}" type="presParOf" srcId="{BF84BB50-95E8-44A4-AD27-82B0D726A623}" destId="{513C3154-CDB0-4FF4-8750-DC4B90706CEC}" srcOrd="1" destOrd="0" presId="urn:microsoft.com/office/officeart/2005/8/layout/pyramid3"/>
    <dgm:cxn modelId="{B612B315-AB7F-40C1-A305-922EC15B44CC}" type="presParOf" srcId="{E8C0FAB1-39AD-446E-B6D4-07E2503F7A68}" destId="{487D32FF-9BDE-49AC-A870-10E090035EB8}" srcOrd="1" destOrd="0" presId="urn:microsoft.com/office/officeart/2005/8/layout/pyramid3"/>
    <dgm:cxn modelId="{EA3A1635-F456-425D-A977-86046AEA5C23}" type="presParOf" srcId="{487D32FF-9BDE-49AC-A870-10E090035EB8}" destId="{D06E6998-653D-487E-8676-717DBC9F9E76}" srcOrd="0" destOrd="0" presId="urn:microsoft.com/office/officeart/2005/8/layout/pyramid3"/>
    <dgm:cxn modelId="{861AF0A0-6C60-43DA-8F79-E160029B2D25}" type="presParOf" srcId="{487D32FF-9BDE-49AC-A870-10E090035EB8}" destId="{865A033C-43C7-4804-BAA2-8C4969F0D6BA}" srcOrd="1" destOrd="0" presId="urn:microsoft.com/office/officeart/2005/8/layout/pyramid3"/>
    <dgm:cxn modelId="{335E3060-E6C4-470A-895B-A229EEF856EF}" type="presParOf" srcId="{E8C0FAB1-39AD-446E-B6D4-07E2503F7A68}" destId="{529EC737-5C01-45B5-B92D-26DDBACA4A88}" srcOrd="2" destOrd="0" presId="urn:microsoft.com/office/officeart/2005/8/layout/pyramid3"/>
    <dgm:cxn modelId="{5D946F9E-BB48-4BAA-A7AB-D96726622E0F}" type="presParOf" srcId="{529EC737-5C01-45B5-B92D-26DDBACA4A88}" destId="{8644594C-0C0E-4EC7-8B82-966B64EC6FA7}" srcOrd="0" destOrd="0" presId="urn:microsoft.com/office/officeart/2005/8/layout/pyramid3"/>
    <dgm:cxn modelId="{35A1FF24-5773-4BB9-AEFE-545D9E99E028}" type="presParOf" srcId="{529EC737-5C01-45B5-B92D-26DDBACA4A88}" destId="{499EEEBA-4FDB-42C1-9822-3617DAE42BC6}" srcOrd="1" destOrd="0" presId="urn:microsoft.com/office/officeart/2005/8/layout/pyramid3"/>
    <dgm:cxn modelId="{17FE47B9-0008-4D97-8750-3F53B3B2089B}" type="presParOf" srcId="{E8C0FAB1-39AD-446E-B6D4-07E2503F7A68}" destId="{1250FC70-9B68-40AE-B00A-5063D15E51D8}" srcOrd="3" destOrd="0" presId="urn:microsoft.com/office/officeart/2005/8/layout/pyramid3"/>
    <dgm:cxn modelId="{364B33C7-EA65-4B99-8EDF-AD70B4110FE3}" type="presParOf" srcId="{1250FC70-9B68-40AE-B00A-5063D15E51D8}" destId="{8427C629-EFA4-488E-B3DA-B1B678CA0EEF}" srcOrd="0" destOrd="0" presId="urn:microsoft.com/office/officeart/2005/8/layout/pyramid3"/>
    <dgm:cxn modelId="{F83B04F6-2798-417D-8A7B-EA348839D7AD}" type="presParOf" srcId="{1250FC70-9B68-40AE-B00A-5063D15E51D8}" destId="{4218B9CF-B860-4BFC-93D0-01BCA802546D}" srcOrd="1" destOrd="0" presId="urn:microsoft.com/office/officeart/2005/8/layout/pyramid3"/>
    <dgm:cxn modelId="{9F1E7F8F-3551-4E8D-8D3C-72C307F6D596}" type="presParOf" srcId="{E8C0FAB1-39AD-446E-B6D4-07E2503F7A68}" destId="{5252972B-5DA3-4A1F-9995-FF9B3D21CD3C}" srcOrd="4" destOrd="0" presId="urn:microsoft.com/office/officeart/2005/8/layout/pyramid3"/>
    <dgm:cxn modelId="{7674B8B8-8D4B-4EB4-9F9F-E6232D588854}" type="presParOf" srcId="{5252972B-5DA3-4A1F-9995-FF9B3D21CD3C}" destId="{0D1ADFC2-41F2-470F-BA90-EA9255E0E0A0}" srcOrd="0" destOrd="0" presId="urn:microsoft.com/office/officeart/2005/8/layout/pyramid3"/>
    <dgm:cxn modelId="{740A008B-CB3F-415B-8960-3824AB613B6C}" type="presParOf" srcId="{5252972B-5DA3-4A1F-9995-FF9B3D21CD3C}" destId="{7B497012-41DE-48C5-A68B-16802ACC519F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1D5EA0-C91D-4CB7-92C0-4B4E35DCC59B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8C42FA-08CB-405A-9EC1-B6FDE6029A72}">
      <dgm:prSet phldrT="[Text]"/>
      <dgm:spPr/>
      <dgm:t>
        <a:bodyPr/>
        <a:lstStyle/>
        <a:p>
          <a:r>
            <a:rPr lang="en-US" dirty="0" smtClean="0"/>
            <a:t>Forecast</a:t>
          </a:r>
          <a:endParaRPr lang="en-US" dirty="0"/>
        </a:p>
      </dgm:t>
    </dgm:pt>
    <dgm:pt modelId="{6896FF77-1683-449E-BC7D-A7C69C0767B7}" type="parTrans" cxnId="{D6A7D66E-727B-44AD-BA2F-06B5347C5AC5}">
      <dgm:prSet/>
      <dgm:spPr/>
      <dgm:t>
        <a:bodyPr/>
        <a:lstStyle/>
        <a:p>
          <a:endParaRPr lang="en-US"/>
        </a:p>
      </dgm:t>
    </dgm:pt>
    <dgm:pt modelId="{DA845608-8CB2-4D05-A442-70EC6F0B37E1}" type="sibTrans" cxnId="{D6A7D66E-727B-44AD-BA2F-06B5347C5AC5}">
      <dgm:prSet/>
      <dgm:spPr/>
      <dgm:t>
        <a:bodyPr/>
        <a:lstStyle/>
        <a:p>
          <a:endParaRPr lang="en-US"/>
        </a:p>
      </dgm:t>
    </dgm:pt>
    <dgm:pt modelId="{2C2D55C9-24D8-4D07-AFE7-C0CF712D8E42}">
      <dgm:prSet phldrT="[Text]"/>
      <dgm:spPr/>
      <dgm:t>
        <a:bodyPr/>
        <a:lstStyle/>
        <a:p>
          <a:r>
            <a:rPr lang="en-US" dirty="0" smtClean="0"/>
            <a:t>Assumption 1</a:t>
          </a:r>
          <a:endParaRPr lang="en-US" dirty="0"/>
        </a:p>
      </dgm:t>
    </dgm:pt>
    <dgm:pt modelId="{25839A79-D0E2-4E88-A501-0A896366A14A}" type="parTrans" cxnId="{52217C9A-6EC6-47B4-9365-483EADEDE547}">
      <dgm:prSet/>
      <dgm:spPr/>
      <dgm:t>
        <a:bodyPr/>
        <a:lstStyle/>
        <a:p>
          <a:endParaRPr lang="en-US"/>
        </a:p>
      </dgm:t>
    </dgm:pt>
    <dgm:pt modelId="{7FC45319-44F0-4D02-8335-DABFAA9A2BAC}" type="sibTrans" cxnId="{52217C9A-6EC6-47B4-9365-483EADEDE547}">
      <dgm:prSet/>
      <dgm:spPr/>
      <dgm:t>
        <a:bodyPr/>
        <a:lstStyle/>
        <a:p>
          <a:endParaRPr lang="en-US"/>
        </a:p>
      </dgm:t>
    </dgm:pt>
    <dgm:pt modelId="{EC582287-7F6D-49E7-AE68-9F3A5FFD26BA}">
      <dgm:prSet phldrT="[Text]"/>
      <dgm:spPr/>
      <dgm:t>
        <a:bodyPr/>
        <a:lstStyle/>
        <a:p>
          <a:r>
            <a:rPr lang="en-US" dirty="0" smtClean="0"/>
            <a:t>Assumption 2</a:t>
          </a:r>
          <a:endParaRPr lang="en-US" dirty="0"/>
        </a:p>
      </dgm:t>
    </dgm:pt>
    <dgm:pt modelId="{B0539081-5AF6-4399-B83C-7995CA0AA18F}" type="parTrans" cxnId="{04B8AF66-0B9A-4BDF-A1A4-B3E1CC06FF22}">
      <dgm:prSet/>
      <dgm:spPr/>
      <dgm:t>
        <a:bodyPr/>
        <a:lstStyle/>
        <a:p>
          <a:endParaRPr lang="en-US"/>
        </a:p>
      </dgm:t>
    </dgm:pt>
    <dgm:pt modelId="{4D0B4219-D6CB-4D3D-8FA6-5FE240A3704F}" type="sibTrans" cxnId="{04B8AF66-0B9A-4BDF-A1A4-B3E1CC06FF22}">
      <dgm:prSet/>
      <dgm:spPr/>
      <dgm:t>
        <a:bodyPr/>
        <a:lstStyle/>
        <a:p>
          <a:endParaRPr lang="en-US"/>
        </a:p>
      </dgm:t>
    </dgm:pt>
    <dgm:pt modelId="{060F8CB8-9EA8-47C8-9D83-B397677F8B5F}">
      <dgm:prSet phldrT="[Text]"/>
      <dgm:spPr/>
      <dgm:t>
        <a:bodyPr/>
        <a:lstStyle/>
        <a:p>
          <a:r>
            <a:rPr lang="en-US" dirty="0" smtClean="0"/>
            <a:t>Assumption 3</a:t>
          </a:r>
          <a:endParaRPr lang="en-US" dirty="0"/>
        </a:p>
      </dgm:t>
    </dgm:pt>
    <dgm:pt modelId="{397DADCF-61BC-4637-B847-565D88F7EF38}" type="parTrans" cxnId="{92D85119-2A39-4241-8298-BF589E999CEA}">
      <dgm:prSet/>
      <dgm:spPr/>
      <dgm:t>
        <a:bodyPr/>
        <a:lstStyle/>
        <a:p>
          <a:endParaRPr lang="en-US"/>
        </a:p>
      </dgm:t>
    </dgm:pt>
    <dgm:pt modelId="{6D6644EA-C6C9-4877-BDC5-B1A3D6C9D189}" type="sibTrans" cxnId="{92D85119-2A39-4241-8298-BF589E999CEA}">
      <dgm:prSet/>
      <dgm:spPr/>
      <dgm:t>
        <a:bodyPr/>
        <a:lstStyle/>
        <a:p>
          <a:endParaRPr lang="en-US"/>
        </a:p>
      </dgm:t>
    </dgm:pt>
    <dgm:pt modelId="{C0852805-3AF7-40C6-B8A0-4C2F5723ECA7}">
      <dgm:prSet phldrT="[Text]"/>
      <dgm:spPr/>
      <dgm:t>
        <a:bodyPr/>
        <a:lstStyle/>
        <a:p>
          <a:r>
            <a:rPr lang="en-US" dirty="0" smtClean="0"/>
            <a:t>Assumption …</a:t>
          </a:r>
          <a:endParaRPr lang="en-US" dirty="0"/>
        </a:p>
      </dgm:t>
    </dgm:pt>
    <dgm:pt modelId="{7C738FCD-56B8-427F-AD1B-FC1D222D5A8E}" type="parTrans" cxnId="{8260ACE1-D537-4C18-AB23-047BA12C61EF}">
      <dgm:prSet/>
      <dgm:spPr/>
      <dgm:t>
        <a:bodyPr/>
        <a:lstStyle/>
        <a:p>
          <a:endParaRPr lang="en-US"/>
        </a:p>
      </dgm:t>
    </dgm:pt>
    <dgm:pt modelId="{5F9B8597-B696-4767-A48A-D73E1EA6C379}" type="sibTrans" cxnId="{8260ACE1-D537-4C18-AB23-047BA12C61EF}">
      <dgm:prSet/>
      <dgm:spPr/>
      <dgm:t>
        <a:bodyPr/>
        <a:lstStyle/>
        <a:p>
          <a:endParaRPr lang="en-US"/>
        </a:p>
      </dgm:t>
    </dgm:pt>
    <dgm:pt modelId="{32864B93-0F8B-43CA-927C-45F528B29949}">
      <dgm:prSet phldrT="[Text]"/>
      <dgm:spPr/>
      <dgm:t>
        <a:bodyPr/>
        <a:lstStyle/>
        <a:p>
          <a:r>
            <a:rPr lang="en-US" dirty="0" smtClean="0"/>
            <a:t>Assumption n</a:t>
          </a:r>
          <a:endParaRPr lang="en-US" dirty="0"/>
        </a:p>
      </dgm:t>
    </dgm:pt>
    <dgm:pt modelId="{E4029F17-E39A-44E3-883C-E52AC7C58A1E}" type="parTrans" cxnId="{EB1F0B60-DFA0-4315-89FF-59373F6AAF2E}">
      <dgm:prSet/>
      <dgm:spPr/>
      <dgm:t>
        <a:bodyPr/>
        <a:lstStyle/>
        <a:p>
          <a:endParaRPr lang="en-US"/>
        </a:p>
      </dgm:t>
    </dgm:pt>
    <dgm:pt modelId="{4EF8F978-3060-468D-9B30-91576871C848}" type="sibTrans" cxnId="{EB1F0B60-DFA0-4315-89FF-59373F6AAF2E}">
      <dgm:prSet/>
      <dgm:spPr/>
      <dgm:t>
        <a:bodyPr/>
        <a:lstStyle/>
        <a:p>
          <a:endParaRPr lang="en-US"/>
        </a:p>
      </dgm:t>
    </dgm:pt>
    <dgm:pt modelId="{79180AC9-138A-47D9-9B4E-4DA959464890}" type="pres">
      <dgm:prSet presAssocID="{631D5EA0-C91D-4CB7-92C0-4B4E35DCC59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CC3220-6BE8-4403-9BC9-5F9FF46E89C2}" type="pres">
      <dgm:prSet presAssocID="{B38C42FA-08CB-405A-9EC1-B6FDE6029A72}" presName="centerShape" presStyleLbl="node0" presStyleIdx="0" presStyleCnt="1"/>
      <dgm:spPr/>
      <dgm:t>
        <a:bodyPr/>
        <a:lstStyle/>
        <a:p>
          <a:endParaRPr lang="en-US"/>
        </a:p>
      </dgm:t>
    </dgm:pt>
    <dgm:pt modelId="{C2C2829B-CC66-4193-87B3-30D4D0564B24}" type="pres">
      <dgm:prSet presAssocID="{25839A79-D0E2-4E88-A501-0A896366A14A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6478D8-34B8-4450-AC17-003B7C4CB364}" type="pres">
      <dgm:prSet presAssocID="{2C2D55C9-24D8-4D07-AFE7-C0CF712D8E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8D2A5-35BD-4E5B-A5CA-F47D52ACA8C2}" type="pres">
      <dgm:prSet presAssocID="{B0539081-5AF6-4399-B83C-7995CA0AA18F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E65F4D67-05F1-4746-BBF8-1C9B740D4199}" type="pres">
      <dgm:prSet presAssocID="{EC582287-7F6D-49E7-AE68-9F3A5FFD26B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FBD38-6F51-49E5-A9A2-326690FA723B}" type="pres">
      <dgm:prSet presAssocID="{397DADCF-61BC-4637-B847-565D88F7EF38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5BD07DA-EB63-4CC3-95E4-9504BD5B5A24}" type="pres">
      <dgm:prSet presAssocID="{060F8CB8-9EA8-47C8-9D83-B397677F8B5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E34591-7134-448C-B99C-5C074CF89528}" type="pres">
      <dgm:prSet presAssocID="{7C738FCD-56B8-427F-AD1B-FC1D222D5A8E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58A0F54-539E-4700-AC9D-8F922626C0BF}" type="pres">
      <dgm:prSet presAssocID="{C0852805-3AF7-40C6-B8A0-4C2F5723EC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82BD59-519A-403E-A67F-9F80F17D3990}" type="pres">
      <dgm:prSet presAssocID="{E4029F17-E39A-44E3-883C-E52AC7C58A1E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D42768CD-D288-4CB7-8FAA-6E53D03B0496}" type="pres">
      <dgm:prSet presAssocID="{32864B93-0F8B-43CA-927C-45F528B2994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1FCD02-809D-4144-BEFB-F3223C41443C}" type="presOf" srcId="{7C738FCD-56B8-427F-AD1B-FC1D222D5A8E}" destId="{6FE34591-7134-448C-B99C-5C074CF89528}" srcOrd="0" destOrd="0" presId="urn:microsoft.com/office/officeart/2005/8/layout/radial4"/>
    <dgm:cxn modelId="{7F3349EE-7D86-4FD2-BFF4-49C4144ECA5F}" type="presOf" srcId="{25839A79-D0E2-4E88-A501-0A896366A14A}" destId="{C2C2829B-CC66-4193-87B3-30D4D0564B24}" srcOrd="0" destOrd="0" presId="urn:microsoft.com/office/officeart/2005/8/layout/radial4"/>
    <dgm:cxn modelId="{A0837C45-4E9D-4E05-AD87-57F069A99622}" type="presOf" srcId="{EC582287-7F6D-49E7-AE68-9F3A5FFD26BA}" destId="{E65F4D67-05F1-4746-BBF8-1C9B740D4199}" srcOrd="0" destOrd="0" presId="urn:microsoft.com/office/officeart/2005/8/layout/radial4"/>
    <dgm:cxn modelId="{D6A7D66E-727B-44AD-BA2F-06B5347C5AC5}" srcId="{631D5EA0-C91D-4CB7-92C0-4B4E35DCC59B}" destId="{B38C42FA-08CB-405A-9EC1-B6FDE6029A72}" srcOrd="0" destOrd="0" parTransId="{6896FF77-1683-449E-BC7D-A7C69C0767B7}" sibTransId="{DA845608-8CB2-4D05-A442-70EC6F0B37E1}"/>
    <dgm:cxn modelId="{6D7C578D-09D2-4850-A9C8-B1462FC1002B}" type="presOf" srcId="{060F8CB8-9EA8-47C8-9D83-B397677F8B5F}" destId="{85BD07DA-EB63-4CC3-95E4-9504BD5B5A24}" srcOrd="0" destOrd="0" presId="urn:microsoft.com/office/officeart/2005/8/layout/radial4"/>
    <dgm:cxn modelId="{58D2B6CF-A824-4B46-95EB-B4EC1F2E3F29}" type="presOf" srcId="{631D5EA0-C91D-4CB7-92C0-4B4E35DCC59B}" destId="{79180AC9-138A-47D9-9B4E-4DA959464890}" srcOrd="0" destOrd="0" presId="urn:microsoft.com/office/officeart/2005/8/layout/radial4"/>
    <dgm:cxn modelId="{04B8AF66-0B9A-4BDF-A1A4-B3E1CC06FF22}" srcId="{B38C42FA-08CB-405A-9EC1-B6FDE6029A72}" destId="{EC582287-7F6D-49E7-AE68-9F3A5FFD26BA}" srcOrd="1" destOrd="0" parTransId="{B0539081-5AF6-4399-B83C-7995CA0AA18F}" sibTransId="{4D0B4219-D6CB-4D3D-8FA6-5FE240A3704F}"/>
    <dgm:cxn modelId="{52217C9A-6EC6-47B4-9365-483EADEDE547}" srcId="{B38C42FA-08CB-405A-9EC1-B6FDE6029A72}" destId="{2C2D55C9-24D8-4D07-AFE7-C0CF712D8E42}" srcOrd="0" destOrd="0" parTransId="{25839A79-D0E2-4E88-A501-0A896366A14A}" sibTransId="{7FC45319-44F0-4D02-8335-DABFAA9A2BAC}"/>
    <dgm:cxn modelId="{DB1988E9-31A5-4942-B601-5BD9578DC516}" type="presOf" srcId="{32864B93-0F8B-43CA-927C-45F528B29949}" destId="{D42768CD-D288-4CB7-8FAA-6E53D03B0496}" srcOrd="0" destOrd="0" presId="urn:microsoft.com/office/officeart/2005/8/layout/radial4"/>
    <dgm:cxn modelId="{98415AB0-AE34-45D3-B40C-18CF9A288879}" type="presOf" srcId="{E4029F17-E39A-44E3-883C-E52AC7C58A1E}" destId="{8282BD59-519A-403E-A67F-9F80F17D3990}" srcOrd="0" destOrd="0" presId="urn:microsoft.com/office/officeart/2005/8/layout/radial4"/>
    <dgm:cxn modelId="{92D85119-2A39-4241-8298-BF589E999CEA}" srcId="{B38C42FA-08CB-405A-9EC1-B6FDE6029A72}" destId="{060F8CB8-9EA8-47C8-9D83-B397677F8B5F}" srcOrd="2" destOrd="0" parTransId="{397DADCF-61BC-4637-B847-565D88F7EF38}" sibTransId="{6D6644EA-C6C9-4877-BDC5-B1A3D6C9D189}"/>
    <dgm:cxn modelId="{F24B6D51-CB0E-4B94-93BC-1EE2F263FDC2}" type="presOf" srcId="{2C2D55C9-24D8-4D07-AFE7-C0CF712D8E42}" destId="{DE6478D8-34B8-4450-AC17-003B7C4CB364}" srcOrd="0" destOrd="0" presId="urn:microsoft.com/office/officeart/2005/8/layout/radial4"/>
    <dgm:cxn modelId="{05D2EADC-FC77-41E5-AE5A-F1515ECF62FE}" type="presOf" srcId="{B0539081-5AF6-4399-B83C-7995CA0AA18F}" destId="{0938D2A5-35BD-4E5B-A5CA-F47D52ACA8C2}" srcOrd="0" destOrd="0" presId="urn:microsoft.com/office/officeart/2005/8/layout/radial4"/>
    <dgm:cxn modelId="{106454E9-4CBF-4AB5-84F5-A2F4C4560EAC}" type="presOf" srcId="{397DADCF-61BC-4637-B847-565D88F7EF38}" destId="{BE3FBD38-6F51-49E5-A9A2-326690FA723B}" srcOrd="0" destOrd="0" presId="urn:microsoft.com/office/officeart/2005/8/layout/radial4"/>
    <dgm:cxn modelId="{EB1F0B60-DFA0-4315-89FF-59373F6AAF2E}" srcId="{B38C42FA-08CB-405A-9EC1-B6FDE6029A72}" destId="{32864B93-0F8B-43CA-927C-45F528B29949}" srcOrd="4" destOrd="0" parTransId="{E4029F17-E39A-44E3-883C-E52AC7C58A1E}" sibTransId="{4EF8F978-3060-468D-9B30-91576871C848}"/>
    <dgm:cxn modelId="{0578218B-4EE6-4CD9-8EAB-3DA50143CBB7}" type="presOf" srcId="{C0852805-3AF7-40C6-B8A0-4C2F5723ECA7}" destId="{858A0F54-539E-4700-AC9D-8F922626C0BF}" srcOrd="0" destOrd="0" presId="urn:microsoft.com/office/officeart/2005/8/layout/radial4"/>
    <dgm:cxn modelId="{B8EC9D42-3D6C-4080-BCDC-B619133FB5D6}" type="presOf" srcId="{B38C42FA-08CB-405A-9EC1-B6FDE6029A72}" destId="{EDCC3220-6BE8-4403-9BC9-5F9FF46E89C2}" srcOrd="0" destOrd="0" presId="urn:microsoft.com/office/officeart/2005/8/layout/radial4"/>
    <dgm:cxn modelId="{8260ACE1-D537-4C18-AB23-047BA12C61EF}" srcId="{B38C42FA-08CB-405A-9EC1-B6FDE6029A72}" destId="{C0852805-3AF7-40C6-B8A0-4C2F5723ECA7}" srcOrd="3" destOrd="0" parTransId="{7C738FCD-56B8-427F-AD1B-FC1D222D5A8E}" sibTransId="{5F9B8597-B696-4767-A48A-D73E1EA6C379}"/>
    <dgm:cxn modelId="{01FD524E-C683-47CA-B769-BE03FC214E30}" type="presParOf" srcId="{79180AC9-138A-47D9-9B4E-4DA959464890}" destId="{EDCC3220-6BE8-4403-9BC9-5F9FF46E89C2}" srcOrd="0" destOrd="0" presId="urn:microsoft.com/office/officeart/2005/8/layout/radial4"/>
    <dgm:cxn modelId="{20311752-B7FE-428B-BF07-3191B4AD6DF8}" type="presParOf" srcId="{79180AC9-138A-47D9-9B4E-4DA959464890}" destId="{C2C2829B-CC66-4193-87B3-30D4D0564B24}" srcOrd="1" destOrd="0" presId="urn:microsoft.com/office/officeart/2005/8/layout/radial4"/>
    <dgm:cxn modelId="{CA10B410-8153-4332-AC72-7A5743D21864}" type="presParOf" srcId="{79180AC9-138A-47D9-9B4E-4DA959464890}" destId="{DE6478D8-34B8-4450-AC17-003B7C4CB364}" srcOrd="2" destOrd="0" presId="urn:microsoft.com/office/officeart/2005/8/layout/radial4"/>
    <dgm:cxn modelId="{D29FE485-5BD1-4956-A209-D979554B3E1D}" type="presParOf" srcId="{79180AC9-138A-47D9-9B4E-4DA959464890}" destId="{0938D2A5-35BD-4E5B-A5CA-F47D52ACA8C2}" srcOrd="3" destOrd="0" presId="urn:microsoft.com/office/officeart/2005/8/layout/radial4"/>
    <dgm:cxn modelId="{38964CA9-2E92-48BE-855F-1D2B0EDE54D1}" type="presParOf" srcId="{79180AC9-138A-47D9-9B4E-4DA959464890}" destId="{E65F4D67-05F1-4746-BBF8-1C9B740D4199}" srcOrd="4" destOrd="0" presId="urn:microsoft.com/office/officeart/2005/8/layout/radial4"/>
    <dgm:cxn modelId="{7F7321E0-DD37-45CF-9054-CD3580691270}" type="presParOf" srcId="{79180AC9-138A-47D9-9B4E-4DA959464890}" destId="{BE3FBD38-6F51-49E5-A9A2-326690FA723B}" srcOrd="5" destOrd="0" presId="urn:microsoft.com/office/officeart/2005/8/layout/radial4"/>
    <dgm:cxn modelId="{6B96CE18-3750-40FC-92C7-13F6E7D37471}" type="presParOf" srcId="{79180AC9-138A-47D9-9B4E-4DA959464890}" destId="{85BD07DA-EB63-4CC3-95E4-9504BD5B5A24}" srcOrd="6" destOrd="0" presId="urn:microsoft.com/office/officeart/2005/8/layout/radial4"/>
    <dgm:cxn modelId="{58FE435E-EFF5-4896-B749-B11E98BD822C}" type="presParOf" srcId="{79180AC9-138A-47D9-9B4E-4DA959464890}" destId="{6FE34591-7134-448C-B99C-5C074CF89528}" srcOrd="7" destOrd="0" presId="urn:microsoft.com/office/officeart/2005/8/layout/radial4"/>
    <dgm:cxn modelId="{AAC1CCB8-700E-4518-91D5-72181756C3CA}" type="presParOf" srcId="{79180AC9-138A-47D9-9B4E-4DA959464890}" destId="{858A0F54-539E-4700-AC9D-8F922626C0BF}" srcOrd="8" destOrd="0" presId="urn:microsoft.com/office/officeart/2005/8/layout/radial4"/>
    <dgm:cxn modelId="{77B4114F-30C2-46DA-9C21-7366EBA03F83}" type="presParOf" srcId="{79180AC9-138A-47D9-9B4E-4DA959464890}" destId="{8282BD59-519A-403E-A67F-9F80F17D3990}" srcOrd="9" destOrd="0" presId="urn:microsoft.com/office/officeart/2005/8/layout/radial4"/>
    <dgm:cxn modelId="{EF09FF87-8472-4C14-8108-E9FC41856FD6}" type="presParOf" srcId="{79180AC9-138A-47D9-9B4E-4DA959464890}" destId="{D42768CD-D288-4CB7-8FAA-6E53D03B0496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E01FA5-794C-424F-B3A8-68AF43F7A27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18C04-410A-4689-A67E-435B77FE8A72}">
      <dgm:prSet phldrT="[Text]" custT="1"/>
      <dgm:spPr/>
      <dgm:t>
        <a:bodyPr/>
        <a:lstStyle/>
        <a:p>
          <a:r>
            <a:rPr lang="en-US" sz="3600" dirty="0" smtClean="0"/>
            <a:t>Delay</a:t>
          </a:r>
        </a:p>
        <a:p>
          <a:r>
            <a:rPr lang="en-US" sz="2400" dirty="0" smtClean="0"/>
            <a:t>(Technical Risk)</a:t>
          </a:r>
          <a:endParaRPr lang="en-US" sz="2400" dirty="0"/>
        </a:p>
      </dgm:t>
    </dgm:pt>
    <dgm:pt modelId="{2D4662CC-DC42-4026-81F1-82D1B1905A8F}" type="parTrans" cxnId="{80E85A8F-E6C2-4116-80F2-66AE296764FE}">
      <dgm:prSet/>
      <dgm:spPr/>
      <dgm:t>
        <a:bodyPr/>
        <a:lstStyle/>
        <a:p>
          <a:endParaRPr lang="en-US"/>
        </a:p>
      </dgm:t>
    </dgm:pt>
    <dgm:pt modelId="{FB688F8F-5B12-4EE5-94F3-5B24A634F598}" type="sibTrans" cxnId="{80E85A8F-E6C2-4116-80F2-66AE296764FE}">
      <dgm:prSet/>
      <dgm:spPr/>
      <dgm:t>
        <a:bodyPr/>
        <a:lstStyle/>
        <a:p>
          <a:endParaRPr lang="en-US"/>
        </a:p>
      </dgm:t>
    </dgm:pt>
    <dgm:pt modelId="{CC3752DE-40AE-4D99-A77C-000BA4F76975}">
      <dgm:prSet phldrT="[Text]" custT="1"/>
      <dgm:spPr/>
      <dgm:t>
        <a:bodyPr/>
        <a:lstStyle/>
        <a:p>
          <a:r>
            <a:rPr lang="en-US" sz="3400" dirty="0" smtClean="0"/>
            <a:t/>
          </a:r>
          <a:br>
            <a:rPr lang="en-US" sz="3400" dirty="0" smtClean="0"/>
          </a:br>
          <a:r>
            <a:rPr lang="en-US" sz="3400" dirty="0" smtClean="0"/>
            <a:t>Low Adoption</a:t>
          </a:r>
        </a:p>
        <a:p>
          <a:r>
            <a:rPr lang="en-US" sz="2400" dirty="0" smtClean="0"/>
            <a:t>(Market Risk)</a:t>
          </a:r>
          <a:endParaRPr lang="en-US" sz="3400" dirty="0"/>
        </a:p>
      </dgm:t>
    </dgm:pt>
    <dgm:pt modelId="{C45F7C94-C306-4EEC-B5A8-3D41FCA59FCD}" type="parTrans" cxnId="{EB58C27C-66AB-488D-87AE-4AAC66691EA5}">
      <dgm:prSet/>
      <dgm:spPr/>
      <dgm:t>
        <a:bodyPr/>
        <a:lstStyle/>
        <a:p>
          <a:endParaRPr lang="en-US"/>
        </a:p>
      </dgm:t>
    </dgm:pt>
    <dgm:pt modelId="{691E81AC-1B21-4660-8765-2D2A33747868}" type="sibTrans" cxnId="{EB58C27C-66AB-488D-87AE-4AAC66691EA5}">
      <dgm:prSet/>
      <dgm:spPr/>
      <dgm:t>
        <a:bodyPr/>
        <a:lstStyle/>
        <a:p>
          <a:endParaRPr lang="en-US"/>
        </a:p>
      </dgm:t>
    </dgm:pt>
    <dgm:pt modelId="{4ED26E13-B751-488A-BBAC-75B8FBCBE633}">
      <dgm:prSet phldrT="[Text]" custT="1"/>
      <dgm:spPr/>
      <dgm:t>
        <a:bodyPr/>
        <a:lstStyle/>
        <a:p>
          <a:r>
            <a:rPr lang="en-US" sz="3800" dirty="0" smtClean="0"/>
            <a:t>Low </a:t>
          </a:r>
          <a:r>
            <a:rPr lang="en-US" sz="3800" dirty="0" err="1" smtClean="0"/>
            <a:t>Cashflow</a:t>
          </a:r>
          <a:endParaRPr lang="en-US" sz="3800" dirty="0" smtClean="0"/>
        </a:p>
        <a:p>
          <a:r>
            <a:rPr lang="en-US" sz="2400" dirty="0" smtClean="0"/>
            <a:t>(Financial Risk)</a:t>
          </a:r>
          <a:endParaRPr lang="en-US" sz="2400" dirty="0"/>
        </a:p>
      </dgm:t>
    </dgm:pt>
    <dgm:pt modelId="{C3E7483A-12D7-4095-B3F3-20E1090D6FC5}" type="parTrans" cxnId="{EC5DDAAF-A9C0-4690-BF83-4B7448B29FC5}">
      <dgm:prSet/>
      <dgm:spPr/>
      <dgm:t>
        <a:bodyPr/>
        <a:lstStyle/>
        <a:p>
          <a:endParaRPr lang="en-US"/>
        </a:p>
      </dgm:t>
    </dgm:pt>
    <dgm:pt modelId="{ABC258F2-4624-4CD5-A91D-300ADCBD45B0}" type="sibTrans" cxnId="{EC5DDAAF-A9C0-4690-BF83-4B7448B29FC5}">
      <dgm:prSet/>
      <dgm:spPr/>
      <dgm:t>
        <a:bodyPr/>
        <a:lstStyle/>
        <a:p>
          <a:endParaRPr lang="en-US"/>
        </a:p>
      </dgm:t>
    </dgm:pt>
    <dgm:pt modelId="{36E74BEA-3B85-4D56-8A63-F8C2D336C73B}">
      <dgm:prSet phldrT="[Text]" custT="1"/>
      <dgm:spPr/>
      <dgm:t>
        <a:bodyPr/>
        <a:lstStyle/>
        <a:p>
          <a:r>
            <a:rPr lang="en-US" sz="3800" dirty="0" smtClean="0"/>
            <a:t>Less Resources</a:t>
          </a:r>
        </a:p>
        <a:p>
          <a:r>
            <a:rPr lang="en-US" sz="2400" dirty="0" smtClean="0"/>
            <a:t>(Financial Risk)</a:t>
          </a:r>
          <a:endParaRPr lang="en-US" sz="2400" dirty="0"/>
        </a:p>
      </dgm:t>
    </dgm:pt>
    <dgm:pt modelId="{3E8C175F-0FCE-4CA0-9313-FC6A4228D53E}" type="parTrans" cxnId="{CB9E4C1D-00FA-4A39-BC0E-4BF0D8600FB3}">
      <dgm:prSet/>
      <dgm:spPr/>
      <dgm:t>
        <a:bodyPr/>
        <a:lstStyle/>
        <a:p>
          <a:endParaRPr lang="en-US"/>
        </a:p>
      </dgm:t>
    </dgm:pt>
    <dgm:pt modelId="{148AF5A2-9190-496F-BC2F-40E035CF7CD3}" type="sibTrans" cxnId="{CB9E4C1D-00FA-4A39-BC0E-4BF0D8600FB3}">
      <dgm:prSet/>
      <dgm:spPr/>
      <dgm:t>
        <a:bodyPr/>
        <a:lstStyle/>
        <a:p>
          <a:endParaRPr lang="en-US"/>
        </a:p>
      </dgm:t>
    </dgm:pt>
    <dgm:pt modelId="{0294440B-3FF7-465D-A925-129EA08636FC}" type="pres">
      <dgm:prSet presAssocID="{7DE01FA5-794C-424F-B3A8-68AF43F7A27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F748DA-0D93-4787-8B4F-CCDDF5BFD36E}" type="pres">
      <dgm:prSet presAssocID="{71918C04-410A-4689-A67E-435B77FE8A72}" presName="dummy" presStyleCnt="0"/>
      <dgm:spPr/>
    </dgm:pt>
    <dgm:pt modelId="{7FC3A0A2-A068-4EBC-8844-5E692F649396}" type="pres">
      <dgm:prSet presAssocID="{71918C04-410A-4689-A67E-435B77FE8A72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A7C414-3A19-4AF5-BF5A-F170883DCFE7}" type="pres">
      <dgm:prSet presAssocID="{FB688F8F-5B12-4EE5-94F3-5B24A634F598}" presName="sibTrans" presStyleLbl="node1" presStyleIdx="0" presStyleCnt="4"/>
      <dgm:spPr/>
      <dgm:t>
        <a:bodyPr/>
        <a:lstStyle/>
        <a:p>
          <a:endParaRPr lang="en-US"/>
        </a:p>
      </dgm:t>
    </dgm:pt>
    <dgm:pt modelId="{3D02C278-1AE8-44F1-852F-A4E0BAF59D1E}" type="pres">
      <dgm:prSet presAssocID="{CC3752DE-40AE-4D99-A77C-000BA4F76975}" presName="dummy" presStyleCnt="0"/>
      <dgm:spPr/>
    </dgm:pt>
    <dgm:pt modelId="{9DBFBFCF-59A9-4EC8-94FC-173704375EE6}" type="pres">
      <dgm:prSet presAssocID="{CC3752DE-40AE-4D99-A77C-000BA4F76975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10269-229A-405C-BA88-5D3530F8FEA3}" type="pres">
      <dgm:prSet presAssocID="{691E81AC-1B21-4660-8765-2D2A33747868}" presName="sibTrans" presStyleLbl="node1" presStyleIdx="1" presStyleCnt="4"/>
      <dgm:spPr/>
      <dgm:t>
        <a:bodyPr/>
        <a:lstStyle/>
        <a:p>
          <a:endParaRPr lang="en-US"/>
        </a:p>
      </dgm:t>
    </dgm:pt>
    <dgm:pt modelId="{4820B6D7-258D-4349-992E-7F314BB17A40}" type="pres">
      <dgm:prSet presAssocID="{4ED26E13-B751-488A-BBAC-75B8FBCBE633}" presName="dummy" presStyleCnt="0"/>
      <dgm:spPr/>
    </dgm:pt>
    <dgm:pt modelId="{5EA6600A-8E1E-4BD5-A5AE-353324F98BB3}" type="pres">
      <dgm:prSet presAssocID="{4ED26E13-B751-488A-BBAC-75B8FBCBE633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8A6332-BEAD-4BA7-AA9F-F3E45C844F8D}" type="pres">
      <dgm:prSet presAssocID="{ABC258F2-4624-4CD5-A91D-300ADCBD45B0}" presName="sibTrans" presStyleLbl="node1" presStyleIdx="2" presStyleCnt="4"/>
      <dgm:spPr/>
      <dgm:t>
        <a:bodyPr/>
        <a:lstStyle/>
        <a:p>
          <a:endParaRPr lang="en-US"/>
        </a:p>
      </dgm:t>
    </dgm:pt>
    <dgm:pt modelId="{E903754F-13A4-40D3-BDC0-3D10538607B4}" type="pres">
      <dgm:prSet presAssocID="{36E74BEA-3B85-4D56-8A63-F8C2D336C73B}" presName="dummy" presStyleCnt="0"/>
      <dgm:spPr/>
    </dgm:pt>
    <dgm:pt modelId="{B2275CFD-C4B1-4272-AB03-A9D5E4A31705}" type="pres">
      <dgm:prSet presAssocID="{36E74BEA-3B85-4D56-8A63-F8C2D336C73B}" presName="node" presStyleLbl="revTx" presStyleIdx="3" presStyleCnt="4" custScaleX="1188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FD906B-1A3F-449D-B4C6-E151D82F51B3}" type="pres">
      <dgm:prSet presAssocID="{148AF5A2-9190-496F-BC2F-40E035CF7CD3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587D54C8-763E-43B4-8AA1-3A84C5278219}" type="presOf" srcId="{148AF5A2-9190-496F-BC2F-40E035CF7CD3}" destId="{85FD906B-1A3F-449D-B4C6-E151D82F51B3}" srcOrd="0" destOrd="0" presId="urn:microsoft.com/office/officeart/2005/8/layout/cycle1"/>
    <dgm:cxn modelId="{4ABE68AB-DBE6-463D-AECE-D9F11F21D369}" type="presOf" srcId="{4ED26E13-B751-488A-BBAC-75B8FBCBE633}" destId="{5EA6600A-8E1E-4BD5-A5AE-353324F98BB3}" srcOrd="0" destOrd="0" presId="urn:microsoft.com/office/officeart/2005/8/layout/cycle1"/>
    <dgm:cxn modelId="{CB9E4C1D-00FA-4A39-BC0E-4BF0D8600FB3}" srcId="{7DE01FA5-794C-424F-B3A8-68AF43F7A279}" destId="{36E74BEA-3B85-4D56-8A63-F8C2D336C73B}" srcOrd="3" destOrd="0" parTransId="{3E8C175F-0FCE-4CA0-9313-FC6A4228D53E}" sibTransId="{148AF5A2-9190-496F-BC2F-40E035CF7CD3}"/>
    <dgm:cxn modelId="{56A48AE9-F6F8-487D-8640-48AAFF7F5E07}" type="presOf" srcId="{FB688F8F-5B12-4EE5-94F3-5B24A634F598}" destId="{FDA7C414-3A19-4AF5-BF5A-F170883DCFE7}" srcOrd="0" destOrd="0" presId="urn:microsoft.com/office/officeart/2005/8/layout/cycle1"/>
    <dgm:cxn modelId="{7A7C94BC-EC70-4170-91A4-8BA4EA1356DD}" type="presOf" srcId="{ABC258F2-4624-4CD5-A91D-300ADCBD45B0}" destId="{7B8A6332-BEAD-4BA7-AA9F-F3E45C844F8D}" srcOrd="0" destOrd="0" presId="urn:microsoft.com/office/officeart/2005/8/layout/cycle1"/>
    <dgm:cxn modelId="{EB58C27C-66AB-488D-87AE-4AAC66691EA5}" srcId="{7DE01FA5-794C-424F-B3A8-68AF43F7A279}" destId="{CC3752DE-40AE-4D99-A77C-000BA4F76975}" srcOrd="1" destOrd="0" parTransId="{C45F7C94-C306-4EEC-B5A8-3D41FCA59FCD}" sibTransId="{691E81AC-1B21-4660-8765-2D2A33747868}"/>
    <dgm:cxn modelId="{B9188C64-6580-483A-85BA-F05E51D14E81}" type="presOf" srcId="{7DE01FA5-794C-424F-B3A8-68AF43F7A279}" destId="{0294440B-3FF7-465D-A925-129EA08636FC}" srcOrd="0" destOrd="0" presId="urn:microsoft.com/office/officeart/2005/8/layout/cycle1"/>
    <dgm:cxn modelId="{0AA189FD-36E8-44A0-8E3B-100D963ADD48}" type="presOf" srcId="{36E74BEA-3B85-4D56-8A63-F8C2D336C73B}" destId="{B2275CFD-C4B1-4272-AB03-A9D5E4A31705}" srcOrd="0" destOrd="0" presId="urn:microsoft.com/office/officeart/2005/8/layout/cycle1"/>
    <dgm:cxn modelId="{73A2E69E-F6C0-49F5-B12D-99DFA6A4C726}" type="presOf" srcId="{CC3752DE-40AE-4D99-A77C-000BA4F76975}" destId="{9DBFBFCF-59A9-4EC8-94FC-173704375EE6}" srcOrd="0" destOrd="0" presId="urn:microsoft.com/office/officeart/2005/8/layout/cycle1"/>
    <dgm:cxn modelId="{EC5DDAAF-A9C0-4690-BF83-4B7448B29FC5}" srcId="{7DE01FA5-794C-424F-B3A8-68AF43F7A279}" destId="{4ED26E13-B751-488A-BBAC-75B8FBCBE633}" srcOrd="2" destOrd="0" parTransId="{C3E7483A-12D7-4095-B3F3-20E1090D6FC5}" sibTransId="{ABC258F2-4624-4CD5-A91D-300ADCBD45B0}"/>
    <dgm:cxn modelId="{105AABBF-F3DA-491B-9163-F6C61EE7A0D1}" type="presOf" srcId="{71918C04-410A-4689-A67E-435B77FE8A72}" destId="{7FC3A0A2-A068-4EBC-8844-5E692F649396}" srcOrd="0" destOrd="0" presId="urn:microsoft.com/office/officeart/2005/8/layout/cycle1"/>
    <dgm:cxn modelId="{80E85A8F-E6C2-4116-80F2-66AE296764FE}" srcId="{7DE01FA5-794C-424F-B3A8-68AF43F7A279}" destId="{71918C04-410A-4689-A67E-435B77FE8A72}" srcOrd="0" destOrd="0" parTransId="{2D4662CC-DC42-4026-81F1-82D1B1905A8F}" sibTransId="{FB688F8F-5B12-4EE5-94F3-5B24A634F598}"/>
    <dgm:cxn modelId="{E469A184-889A-4FB2-A304-3E68C1F73220}" type="presOf" srcId="{691E81AC-1B21-4660-8765-2D2A33747868}" destId="{03010269-229A-405C-BA88-5D3530F8FEA3}" srcOrd="0" destOrd="0" presId="urn:microsoft.com/office/officeart/2005/8/layout/cycle1"/>
    <dgm:cxn modelId="{70BFB082-49B3-48C6-A74E-C0DAF401A59E}" type="presParOf" srcId="{0294440B-3FF7-465D-A925-129EA08636FC}" destId="{68F748DA-0D93-4787-8B4F-CCDDF5BFD36E}" srcOrd="0" destOrd="0" presId="urn:microsoft.com/office/officeart/2005/8/layout/cycle1"/>
    <dgm:cxn modelId="{7936045B-BAA6-441E-BE4F-C5845E7A2B0D}" type="presParOf" srcId="{0294440B-3FF7-465D-A925-129EA08636FC}" destId="{7FC3A0A2-A068-4EBC-8844-5E692F649396}" srcOrd="1" destOrd="0" presId="urn:microsoft.com/office/officeart/2005/8/layout/cycle1"/>
    <dgm:cxn modelId="{F268B188-A7B8-4733-A608-CD5A4E70ED00}" type="presParOf" srcId="{0294440B-3FF7-465D-A925-129EA08636FC}" destId="{FDA7C414-3A19-4AF5-BF5A-F170883DCFE7}" srcOrd="2" destOrd="0" presId="urn:microsoft.com/office/officeart/2005/8/layout/cycle1"/>
    <dgm:cxn modelId="{F542EF9E-207E-417D-8444-B52B38E9FE56}" type="presParOf" srcId="{0294440B-3FF7-465D-A925-129EA08636FC}" destId="{3D02C278-1AE8-44F1-852F-A4E0BAF59D1E}" srcOrd="3" destOrd="0" presId="urn:microsoft.com/office/officeart/2005/8/layout/cycle1"/>
    <dgm:cxn modelId="{8950084D-DB8D-4896-9981-71540CBC3F95}" type="presParOf" srcId="{0294440B-3FF7-465D-A925-129EA08636FC}" destId="{9DBFBFCF-59A9-4EC8-94FC-173704375EE6}" srcOrd="4" destOrd="0" presId="urn:microsoft.com/office/officeart/2005/8/layout/cycle1"/>
    <dgm:cxn modelId="{31E71168-52FB-4F9D-947F-F99CA7AF4925}" type="presParOf" srcId="{0294440B-3FF7-465D-A925-129EA08636FC}" destId="{03010269-229A-405C-BA88-5D3530F8FEA3}" srcOrd="5" destOrd="0" presId="urn:microsoft.com/office/officeart/2005/8/layout/cycle1"/>
    <dgm:cxn modelId="{E7A7CD98-1970-44B5-85B4-0863D286F581}" type="presParOf" srcId="{0294440B-3FF7-465D-A925-129EA08636FC}" destId="{4820B6D7-258D-4349-992E-7F314BB17A40}" srcOrd="6" destOrd="0" presId="urn:microsoft.com/office/officeart/2005/8/layout/cycle1"/>
    <dgm:cxn modelId="{F898F26B-A018-4E2F-8EB4-5ADF1C743BCE}" type="presParOf" srcId="{0294440B-3FF7-465D-A925-129EA08636FC}" destId="{5EA6600A-8E1E-4BD5-A5AE-353324F98BB3}" srcOrd="7" destOrd="0" presId="urn:microsoft.com/office/officeart/2005/8/layout/cycle1"/>
    <dgm:cxn modelId="{1FE14471-B521-4733-A3F3-C95489F89F34}" type="presParOf" srcId="{0294440B-3FF7-465D-A925-129EA08636FC}" destId="{7B8A6332-BEAD-4BA7-AA9F-F3E45C844F8D}" srcOrd="8" destOrd="0" presId="urn:microsoft.com/office/officeart/2005/8/layout/cycle1"/>
    <dgm:cxn modelId="{C228114D-8EA1-4DCE-9D24-2EB3CE10AFAE}" type="presParOf" srcId="{0294440B-3FF7-465D-A925-129EA08636FC}" destId="{E903754F-13A4-40D3-BDC0-3D10538607B4}" srcOrd="9" destOrd="0" presId="urn:microsoft.com/office/officeart/2005/8/layout/cycle1"/>
    <dgm:cxn modelId="{21A28807-B2B1-44D8-946F-A76ADBDF83BD}" type="presParOf" srcId="{0294440B-3FF7-465D-A925-129EA08636FC}" destId="{B2275CFD-C4B1-4272-AB03-A9D5E4A31705}" srcOrd="10" destOrd="0" presId="urn:microsoft.com/office/officeart/2005/8/layout/cycle1"/>
    <dgm:cxn modelId="{430698FD-B59A-4A82-B456-EA00EC1EB7B4}" type="presParOf" srcId="{0294440B-3FF7-465D-A925-129EA08636FC}" destId="{85FD906B-1A3F-449D-B4C6-E151D82F51B3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1A9E2C-DFAF-492D-8A48-15AD2161B7B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2CE92B-4CA4-420F-B5EC-17353D7964F4}">
      <dgm:prSet phldrT="[Text]" custT="1"/>
      <dgm:spPr/>
      <dgm:t>
        <a:bodyPr/>
        <a:lstStyle/>
        <a:p>
          <a:r>
            <a:rPr lang="en-US" sz="3200" dirty="0" smtClean="0"/>
            <a:t>Capture Expectations</a:t>
          </a:r>
          <a:endParaRPr lang="en-US" sz="3200" dirty="0"/>
        </a:p>
      </dgm:t>
    </dgm:pt>
    <dgm:pt modelId="{EB79F9CA-1A39-4B06-8799-3B6CAAE8B004}" type="parTrans" cxnId="{F71D2B5D-24AE-4225-833C-258448D741D4}">
      <dgm:prSet/>
      <dgm:spPr/>
      <dgm:t>
        <a:bodyPr/>
        <a:lstStyle/>
        <a:p>
          <a:endParaRPr lang="en-US"/>
        </a:p>
      </dgm:t>
    </dgm:pt>
    <dgm:pt modelId="{3A53F53E-25F3-4D5D-9341-F1940F9E654D}" type="sibTrans" cxnId="{F71D2B5D-24AE-4225-833C-258448D741D4}">
      <dgm:prSet/>
      <dgm:spPr/>
      <dgm:t>
        <a:bodyPr/>
        <a:lstStyle/>
        <a:p>
          <a:endParaRPr lang="en-US"/>
        </a:p>
      </dgm:t>
    </dgm:pt>
    <dgm:pt modelId="{1C1F7A74-BECB-4929-BF6F-DC7FA924ACA4}">
      <dgm:prSet phldrT="[Text]" custT="1"/>
      <dgm:spPr/>
      <dgm:t>
        <a:bodyPr/>
        <a:lstStyle/>
        <a:p>
          <a:r>
            <a:rPr lang="en-US" sz="3200" dirty="0" smtClean="0"/>
            <a:t>Develop Plan</a:t>
          </a:r>
          <a:endParaRPr lang="en-US" sz="3200" dirty="0"/>
        </a:p>
      </dgm:t>
    </dgm:pt>
    <dgm:pt modelId="{0D6CA1D0-D54E-46CE-BBD9-0087DCCB3084}" type="parTrans" cxnId="{D4F762E8-5BCF-4821-9694-385B2054CDD5}">
      <dgm:prSet/>
      <dgm:spPr/>
      <dgm:t>
        <a:bodyPr/>
        <a:lstStyle/>
        <a:p>
          <a:endParaRPr lang="en-US"/>
        </a:p>
      </dgm:t>
    </dgm:pt>
    <dgm:pt modelId="{40DA7541-5536-4B92-B8F7-9F39FD5B4393}" type="sibTrans" cxnId="{D4F762E8-5BCF-4821-9694-385B2054CDD5}">
      <dgm:prSet/>
      <dgm:spPr/>
      <dgm:t>
        <a:bodyPr/>
        <a:lstStyle/>
        <a:p>
          <a:endParaRPr lang="en-US"/>
        </a:p>
      </dgm:t>
    </dgm:pt>
    <dgm:pt modelId="{1E9EABF0-C5FD-43BF-AD52-AC2ACDB2E006}">
      <dgm:prSet phldrT="[Text]" custT="1"/>
      <dgm:spPr/>
      <dgm:t>
        <a:bodyPr/>
        <a:lstStyle/>
        <a:p>
          <a:r>
            <a:rPr lang="en-US" sz="3200" dirty="0" smtClean="0"/>
            <a:t>Detect/Predict Deviation</a:t>
          </a:r>
          <a:endParaRPr lang="en-US" sz="3200" dirty="0"/>
        </a:p>
      </dgm:t>
    </dgm:pt>
    <dgm:pt modelId="{23D37258-6E68-4768-8E37-9F0AB19CF48A}" type="parTrans" cxnId="{AB62C3BF-8C82-49CD-8795-539FF1C1A61A}">
      <dgm:prSet/>
      <dgm:spPr/>
      <dgm:t>
        <a:bodyPr/>
        <a:lstStyle/>
        <a:p>
          <a:endParaRPr lang="en-US"/>
        </a:p>
      </dgm:t>
    </dgm:pt>
    <dgm:pt modelId="{12D68872-703F-4C45-9BF7-7581C62ABF22}" type="sibTrans" cxnId="{AB62C3BF-8C82-49CD-8795-539FF1C1A61A}">
      <dgm:prSet/>
      <dgm:spPr/>
      <dgm:t>
        <a:bodyPr/>
        <a:lstStyle/>
        <a:p>
          <a:endParaRPr lang="en-US"/>
        </a:p>
      </dgm:t>
    </dgm:pt>
    <dgm:pt modelId="{9F84B484-8637-4B2C-A083-F366DD15D208}">
      <dgm:prSet phldrT="[Text]" custT="1"/>
      <dgm:spPr/>
      <dgm:t>
        <a:bodyPr/>
        <a:lstStyle/>
        <a:p>
          <a:r>
            <a:rPr lang="en-US" sz="3200" dirty="0" smtClean="0"/>
            <a:t>Apply Remedy</a:t>
          </a:r>
          <a:endParaRPr lang="en-US" sz="3200" dirty="0"/>
        </a:p>
      </dgm:t>
    </dgm:pt>
    <dgm:pt modelId="{0E2C9EF0-E894-423F-9E66-CCBDC8ABEC3C}" type="parTrans" cxnId="{79F7B75F-85EA-4862-9196-B7605E0F7AC8}">
      <dgm:prSet/>
      <dgm:spPr/>
      <dgm:t>
        <a:bodyPr/>
        <a:lstStyle/>
        <a:p>
          <a:endParaRPr lang="en-US"/>
        </a:p>
      </dgm:t>
    </dgm:pt>
    <dgm:pt modelId="{3A76421E-2008-4FDD-B9D2-8C08C52BDCBC}" type="sibTrans" cxnId="{79F7B75F-85EA-4862-9196-B7605E0F7AC8}">
      <dgm:prSet/>
      <dgm:spPr/>
      <dgm:t>
        <a:bodyPr/>
        <a:lstStyle/>
        <a:p>
          <a:endParaRPr lang="en-US"/>
        </a:p>
      </dgm:t>
    </dgm:pt>
    <dgm:pt modelId="{24827031-A381-4106-AD67-840C1A7449BE}">
      <dgm:prSet phldrT="[Text]" custT="1"/>
      <dgm:spPr/>
      <dgm:t>
        <a:bodyPr/>
        <a:lstStyle/>
        <a:p>
          <a:r>
            <a:rPr lang="en-US" sz="3200" dirty="0" smtClean="0"/>
            <a:t>Do the plan</a:t>
          </a:r>
          <a:endParaRPr lang="en-US" sz="3200" dirty="0"/>
        </a:p>
      </dgm:t>
    </dgm:pt>
    <dgm:pt modelId="{2091FA5C-D044-4301-8E73-E68CB549E1B5}" type="parTrans" cxnId="{B6CB7614-E179-4C1F-921D-F3AAFE506697}">
      <dgm:prSet/>
      <dgm:spPr/>
      <dgm:t>
        <a:bodyPr/>
        <a:lstStyle/>
        <a:p>
          <a:endParaRPr lang="en-US"/>
        </a:p>
      </dgm:t>
    </dgm:pt>
    <dgm:pt modelId="{61CE8317-CF58-47A4-B188-01AC55C37C57}" type="sibTrans" cxnId="{B6CB7614-E179-4C1F-921D-F3AAFE506697}">
      <dgm:prSet/>
      <dgm:spPr/>
      <dgm:t>
        <a:bodyPr/>
        <a:lstStyle/>
        <a:p>
          <a:endParaRPr lang="en-US"/>
        </a:p>
      </dgm:t>
    </dgm:pt>
    <dgm:pt modelId="{B2EFEC0B-7729-4534-9BA3-E7D7420F7463}" type="pres">
      <dgm:prSet presAssocID="{AE1A9E2C-DFAF-492D-8A48-15AD2161B7B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6BAD2-581E-4A58-A5C8-182285DED679}" type="pres">
      <dgm:prSet presAssocID="{E52CE92B-4CA4-420F-B5EC-17353D7964F4}" presName="dummy" presStyleCnt="0"/>
      <dgm:spPr/>
    </dgm:pt>
    <dgm:pt modelId="{46369814-527D-4A71-828B-05EF0340D4F3}" type="pres">
      <dgm:prSet presAssocID="{E52CE92B-4CA4-420F-B5EC-17353D7964F4}" presName="node" presStyleLbl="revTx" presStyleIdx="0" presStyleCnt="5" custScaleX="1456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600F8-775A-4E20-85DF-C379728D468D}" type="pres">
      <dgm:prSet presAssocID="{3A53F53E-25F3-4D5D-9341-F1940F9E654D}" presName="sibTrans" presStyleLbl="node1" presStyleIdx="0" presStyleCnt="5"/>
      <dgm:spPr/>
      <dgm:t>
        <a:bodyPr/>
        <a:lstStyle/>
        <a:p>
          <a:endParaRPr lang="en-US"/>
        </a:p>
      </dgm:t>
    </dgm:pt>
    <dgm:pt modelId="{F5869519-3E7C-4F8F-9992-43261D161188}" type="pres">
      <dgm:prSet presAssocID="{1C1F7A74-BECB-4929-BF6F-DC7FA924ACA4}" presName="dummy" presStyleCnt="0"/>
      <dgm:spPr/>
    </dgm:pt>
    <dgm:pt modelId="{A9DB7078-06ED-46A2-8FD1-34A5E7A79601}" type="pres">
      <dgm:prSet presAssocID="{1C1F7A74-BECB-4929-BF6F-DC7FA924ACA4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2FEEAA-15CC-44FE-8373-CF5ED0A70BBB}" type="pres">
      <dgm:prSet presAssocID="{40DA7541-5536-4B92-B8F7-9F39FD5B4393}" presName="sibTrans" presStyleLbl="node1" presStyleIdx="1" presStyleCnt="5"/>
      <dgm:spPr/>
      <dgm:t>
        <a:bodyPr/>
        <a:lstStyle/>
        <a:p>
          <a:endParaRPr lang="en-US"/>
        </a:p>
      </dgm:t>
    </dgm:pt>
    <dgm:pt modelId="{1987026D-27DA-4041-A622-1C7EA42CB8EC}" type="pres">
      <dgm:prSet presAssocID="{24827031-A381-4106-AD67-840C1A7449BE}" presName="dummy" presStyleCnt="0"/>
      <dgm:spPr/>
    </dgm:pt>
    <dgm:pt modelId="{D2488B51-3854-4F70-9687-3FFE22C48CEE}" type="pres">
      <dgm:prSet presAssocID="{24827031-A381-4106-AD67-840C1A7449BE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C5681-66A7-4998-9E45-E7114F78ED41}" type="pres">
      <dgm:prSet presAssocID="{61CE8317-CF58-47A4-B188-01AC55C37C57}" presName="sibTrans" presStyleLbl="node1" presStyleIdx="2" presStyleCnt="5"/>
      <dgm:spPr/>
      <dgm:t>
        <a:bodyPr/>
        <a:lstStyle/>
        <a:p>
          <a:endParaRPr lang="en-US"/>
        </a:p>
      </dgm:t>
    </dgm:pt>
    <dgm:pt modelId="{B9252CF6-92C3-4C49-8539-27169BFF2866}" type="pres">
      <dgm:prSet presAssocID="{1E9EABF0-C5FD-43BF-AD52-AC2ACDB2E006}" presName="dummy" presStyleCnt="0"/>
      <dgm:spPr/>
    </dgm:pt>
    <dgm:pt modelId="{5ACDABCF-B9C6-47B6-8203-048CDA8C5A8D}" type="pres">
      <dgm:prSet presAssocID="{1E9EABF0-C5FD-43BF-AD52-AC2ACDB2E006}" presName="node" presStyleLbl="revTx" presStyleIdx="3" presStyleCnt="5" custScaleX="167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9FFA33-2BFC-4F92-8C90-20850EB41446}" type="pres">
      <dgm:prSet presAssocID="{12D68872-703F-4C45-9BF7-7581C62ABF22}" presName="sibTrans" presStyleLbl="node1" presStyleIdx="3" presStyleCnt="5"/>
      <dgm:spPr/>
      <dgm:t>
        <a:bodyPr/>
        <a:lstStyle/>
        <a:p>
          <a:endParaRPr lang="en-US"/>
        </a:p>
      </dgm:t>
    </dgm:pt>
    <dgm:pt modelId="{31F03B75-6090-4A55-8903-1749B2CDAC96}" type="pres">
      <dgm:prSet presAssocID="{9F84B484-8637-4B2C-A083-F366DD15D208}" presName="dummy" presStyleCnt="0"/>
      <dgm:spPr/>
    </dgm:pt>
    <dgm:pt modelId="{11D0A533-59CF-402D-A1B8-07FBFEF31F14}" type="pres">
      <dgm:prSet presAssocID="{9F84B484-8637-4B2C-A083-F366DD15D208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28B9A2-12C9-478F-87E7-8F5C7CEABF53}" type="pres">
      <dgm:prSet presAssocID="{3A76421E-2008-4FDD-B9D2-8C08C52BDCBC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42EE3392-0D40-4E0D-8DFA-2AE308DABC9D}" type="presOf" srcId="{40DA7541-5536-4B92-B8F7-9F39FD5B4393}" destId="{BD2FEEAA-15CC-44FE-8373-CF5ED0A70BBB}" srcOrd="0" destOrd="0" presId="urn:microsoft.com/office/officeart/2005/8/layout/cycle1"/>
    <dgm:cxn modelId="{2C02A544-2A3F-4CC7-B470-112B36DFE61B}" type="presOf" srcId="{12D68872-703F-4C45-9BF7-7581C62ABF22}" destId="{A39FFA33-2BFC-4F92-8C90-20850EB41446}" srcOrd="0" destOrd="0" presId="urn:microsoft.com/office/officeart/2005/8/layout/cycle1"/>
    <dgm:cxn modelId="{AB62C3BF-8C82-49CD-8795-539FF1C1A61A}" srcId="{AE1A9E2C-DFAF-492D-8A48-15AD2161B7B7}" destId="{1E9EABF0-C5FD-43BF-AD52-AC2ACDB2E006}" srcOrd="3" destOrd="0" parTransId="{23D37258-6E68-4768-8E37-9F0AB19CF48A}" sibTransId="{12D68872-703F-4C45-9BF7-7581C62ABF22}"/>
    <dgm:cxn modelId="{D4F762E8-5BCF-4821-9694-385B2054CDD5}" srcId="{AE1A9E2C-DFAF-492D-8A48-15AD2161B7B7}" destId="{1C1F7A74-BECB-4929-BF6F-DC7FA924ACA4}" srcOrd="1" destOrd="0" parTransId="{0D6CA1D0-D54E-46CE-BBD9-0087DCCB3084}" sibTransId="{40DA7541-5536-4B92-B8F7-9F39FD5B4393}"/>
    <dgm:cxn modelId="{B6CB7614-E179-4C1F-921D-F3AAFE506697}" srcId="{AE1A9E2C-DFAF-492D-8A48-15AD2161B7B7}" destId="{24827031-A381-4106-AD67-840C1A7449BE}" srcOrd="2" destOrd="0" parTransId="{2091FA5C-D044-4301-8E73-E68CB549E1B5}" sibTransId="{61CE8317-CF58-47A4-B188-01AC55C37C57}"/>
    <dgm:cxn modelId="{F71D2B5D-24AE-4225-833C-258448D741D4}" srcId="{AE1A9E2C-DFAF-492D-8A48-15AD2161B7B7}" destId="{E52CE92B-4CA4-420F-B5EC-17353D7964F4}" srcOrd="0" destOrd="0" parTransId="{EB79F9CA-1A39-4B06-8799-3B6CAAE8B004}" sibTransId="{3A53F53E-25F3-4D5D-9341-F1940F9E654D}"/>
    <dgm:cxn modelId="{9B5A9078-5A5D-486C-A5D6-B3CC79FDFCA5}" type="presOf" srcId="{24827031-A381-4106-AD67-840C1A7449BE}" destId="{D2488B51-3854-4F70-9687-3FFE22C48CEE}" srcOrd="0" destOrd="0" presId="urn:microsoft.com/office/officeart/2005/8/layout/cycle1"/>
    <dgm:cxn modelId="{02799D22-7FCF-4224-9151-50E6C015A4BA}" type="presOf" srcId="{3A76421E-2008-4FDD-B9D2-8C08C52BDCBC}" destId="{8028B9A2-12C9-478F-87E7-8F5C7CEABF53}" srcOrd="0" destOrd="0" presId="urn:microsoft.com/office/officeart/2005/8/layout/cycle1"/>
    <dgm:cxn modelId="{0356562D-26FD-4C51-A167-8DA6BBB48D09}" type="presOf" srcId="{E52CE92B-4CA4-420F-B5EC-17353D7964F4}" destId="{46369814-527D-4A71-828B-05EF0340D4F3}" srcOrd="0" destOrd="0" presId="urn:microsoft.com/office/officeart/2005/8/layout/cycle1"/>
    <dgm:cxn modelId="{B3049D04-F832-4E4A-9838-13D4DD826045}" type="presOf" srcId="{3A53F53E-25F3-4D5D-9341-F1940F9E654D}" destId="{FC8600F8-775A-4E20-85DF-C379728D468D}" srcOrd="0" destOrd="0" presId="urn:microsoft.com/office/officeart/2005/8/layout/cycle1"/>
    <dgm:cxn modelId="{9D5B8CF6-EF71-4FA0-85CF-0D5690ACD88D}" type="presOf" srcId="{61CE8317-CF58-47A4-B188-01AC55C37C57}" destId="{FE0C5681-66A7-4998-9E45-E7114F78ED41}" srcOrd="0" destOrd="0" presId="urn:microsoft.com/office/officeart/2005/8/layout/cycle1"/>
    <dgm:cxn modelId="{2AD722B4-27EF-4178-8AB6-F968BFB8A36A}" type="presOf" srcId="{1E9EABF0-C5FD-43BF-AD52-AC2ACDB2E006}" destId="{5ACDABCF-B9C6-47B6-8203-048CDA8C5A8D}" srcOrd="0" destOrd="0" presId="urn:microsoft.com/office/officeart/2005/8/layout/cycle1"/>
    <dgm:cxn modelId="{A4AFD1F5-BA49-4DD5-AA65-4C795AC54CF2}" type="presOf" srcId="{AE1A9E2C-DFAF-492D-8A48-15AD2161B7B7}" destId="{B2EFEC0B-7729-4534-9BA3-E7D7420F7463}" srcOrd="0" destOrd="0" presId="urn:microsoft.com/office/officeart/2005/8/layout/cycle1"/>
    <dgm:cxn modelId="{26B7C7F5-A3F9-467A-82F9-8FA53E64F3AD}" type="presOf" srcId="{1C1F7A74-BECB-4929-BF6F-DC7FA924ACA4}" destId="{A9DB7078-06ED-46A2-8FD1-34A5E7A79601}" srcOrd="0" destOrd="0" presId="urn:microsoft.com/office/officeart/2005/8/layout/cycle1"/>
    <dgm:cxn modelId="{79F7B75F-85EA-4862-9196-B7605E0F7AC8}" srcId="{AE1A9E2C-DFAF-492D-8A48-15AD2161B7B7}" destId="{9F84B484-8637-4B2C-A083-F366DD15D208}" srcOrd="4" destOrd="0" parTransId="{0E2C9EF0-E894-423F-9E66-CCBDC8ABEC3C}" sibTransId="{3A76421E-2008-4FDD-B9D2-8C08C52BDCBC}"/>
    <dgm:cxn modelId="{DFBCB912-006E-47DB-A902-DC792195261F}" type="presOf" srcId="{9F84B484-8637-4B2C-A083-F366DD15D208}" destId="{11D0A533-59CF-402D-A1B8-07FBFEF31F14}" srcOrd="0" destOrd="0" presId="urn:microsoft.com/office/officeart/2005/8/layout/cycle1"/>
    <dgm:cxn modelId="{D6953911-6477-4F4F-BE97-91E1FB589747}" type="presParOf" srcId="{B2EFEC0B-7729-4534-9BA3-E7D7420F7463}" destId="{C1D6BAD2-581E-4A58-A5C8-182285DED679}" srcOrd="0" destOrd="0" presId="urn:microsoft.com/office/officeart/2005/8/layout/cycle1"/>
    <dgm:cxn modelId="{04DF6668-1E92-4F81-A464-93ADA52C4D51}" type="presParOf" srcId="{B2EFEC0B-7729-4534-9BA3-E7D7420F7463}" destId="{46369814-527D-4A71-828B-05EF0340D4F3}" srcOrd="1" destOrd="0" presId="urn:microsoft.com/office/officeart/2005/8/layout/cycle1"/>
    <dgm:cxn modelId="{8CEC1BD9-5A8F-4C45-88CB-50566245F5E2}" type="presParOf" srcId="{B2EFEC0B-7729-4534-9BA3-E7D7420F7463}" destId="{FC8600F8-775A-4E20-85DF-C379728D468D}" srcOrd="2" destOrd="0" presId="urn:microsoft.com/office/officeart/2005/8/layout/cycle1"/>
    <dgm:cxn modelId="{6F8583F6-9798-455A-9975-506915FE6A7A}" type="presParOf" srcId="{B2EFEC0B-7729-4534-9BA3-E7D7420F7463}" destId="{F5869519-3E7C-4F8F-9992-43261D161188}" srcOrd="3" destOrd="0" presId="urn:microsoft.com/office/officeart/2005/8/layout/cycle1"/>
    <dgm:cxn modelId="{C37F13E1-D98C-4EBE-9C77-87789DA5B7FB}" type="presParOf" srcId="{B2EFEC0B-7729-4534-9BA3-E7D7420F7463}" destId="{A9DB7078-06ED-46A2-8FD1-34A5E7A79601}" srcOrd="4" destOrd="0" presId="urn:microsoft.com/office/officeart/2005/8/layout/cycle1"/>
    <dgm:cxn modelId="{39E14C9D-70EE-4599-A238-18CE85986621}" type="presParOf" srcId="{B2EFEC0B-7729-4534-9BA3-E7D7420F7463}" destId="{BD2FEEAA-15CC-44FE-8373-CF5ED0A70BBB}" srcOrd="5" destOrd="0" presId="urn:microsoft.com/office/officeart/2005/8/layout/cycle1"/>
    <dgm:cxn modelId="{66A14EE7-E9F2-4305-9564-34C7D69A2046}" type="presParOf" srcId="{B2EFEC0B-7729-4534-9BA3-E7D7420F7463}" destId="{1987026D-27DA-4041-A622-1C7EA42CB8EC}" srcOrd="6" destOrd="0" presId="urn:microsoft.com/office/officeart/2005/8/layout/cycle1"/>
    <dgm:cxn modelId="{56233A6E-72BC-492A-AADB-C48710094760}" type="presParOf" srcId="{B2EFEC0B-7729-4534-9BA3-E7D7420F7463}" destId="{D2488B51-3854-4F70-9687-3FFE22C48CEE}" srcOrd="7" destOrd="0" presId="urn:microsoft.com/office/officeart/2005/8/layout/cycle1"/>
    <dgm:cxn modelId="{F8A6F696-446F-481A-9317-D6A9845BDDC2}" type="presParOf" srcId="{B2EFEC0B-7729-4534-9BA3-E7D7420F7463}" destId="{FE0C5681-66A7-4998-9E45-E7114F78ED41}" srcOrd="8" destOrd="0" presId="urn:microsoft.com/office/officeart/2005/8/layout/cycle1"/>
    <dgm:cxn modelId="{E74D5821-920C-4359-936B-0C8EB75D7F09}" type="presParOf" srcId="{B2EFEC0B-7729-4534-9BA3-E7D7420F7463}" destId="{B9252CF6-92C3-4C49-8539-27169BFF2866}" srcOrd="9" destOrd="0" presId="urn:microsoft.com/office/officeart/2005/8/layout/cycle1"/>
    <dgm:cxn modelId="{E5ECABA6-6778-42BF-8E5D-72D2E8222BEE}" type="presParOf" srcId="{B2EFEC0B-7729-4534-9BA3-E7D7420F7463}" destId="{5ACDABCF-B9C6-47B6-8203-048CDA8C5A8D}" srcOrd="10" destOrd="0" presId="urn:microsoft.com/office/officeart/2005/8/layout/cycle1"/>
    <dgm:cxn modelId="{AD54D630-8167-45FC-AA3F-00C549E8E9E1}" type="presParOf" srcId="{B2EFEC0B-7729-4534-9BA3-E7D7420F7463}" destId="{A39FFA33-2BFC-4F92-8C90-20850EB41446}" srcOrd="11" destOrd="0" presId="urn:microsoft.com/office/officeart/2005/8/layout/cycle1"/>
    <dgm:cxn modelId="{20CBF473-E092-4015-B93D-2C23439873E7}" type="presParOf" srcId="{B2EFEC0B-7729-4534-9BA3-E7D7420F7463}" destId="{31F03B75-6090-4A55-8903-1749B2CDAC96}" srcOrd="12" destOrd="0" presId="urn:microsoft.com/office/officeart/2005/8/layout/cycle1"/>
    <dgm:cxn modelId="{348A7601-4B38-4EEE-BCF1-3FC3A8E79815}" type="presParOf" srcId="{B2EFEC0B-7729-4534-9BA3-E7D7420F7463}" destId="{11D0A533-59CF-402D-A1B8-07FBFEF31F14}" srcOrd="13" destOrd="0" presId="urn:microsoft.com/office/officeart/2005/8/layout/cycle1"/>
    <dgm:cxn modelId="{D4079370-B8F9-473F-9E9B-2971CC119BFB}" type="presParOf" srcId="{B2EFEC0B-7729-4534-9BA3-E7D7420F7463}" destId="{8028B9A2-12C9-478F-87E7-8F5C7CEABF5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586E3-B8A0-439C-89C5-205DBA7F0AC4}">
      <dsp:nvSpPr>
        <dsp:cNvPr id="0" name=""/>
        <dsp:cNvSpPr/>
      </dsp:nvSpPr>
      <dsp:spPr>
        <a:xfrm>
          <a:off x="1281509" y="0"/>
          <a:ext cx="5126037" cy="512603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E38D0-39CB-4072-A1B2-6BA32BD45562}">
      <dsp:nvSpPr>
        <dsp:cNvPr id="0" name=""/>
        <dsp:cNvSpPr/>
      </dsp:nvSpPr>
      <dsp:spPr>
        <a:xfrm>
          <a:off x="1614701" y="333192"/>
          <a:ext cx="2050414" cy="2050414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Nirvana</a:t>
          </a:r>
          <a:endParaRPr lang="en-US" sz="3800" kern="1200" dirty="0"/>
        </a:p>
      </dsp:txBody>
      <dsp:txXfrm>
        <a:off x="1714794" y="433285"/>
        <a:ext cx="1850228" cy="1850228"/>
      </dsp:txXfrm>
    </dsp:sp>
    <dsp:sp modelId="{EB562304-D1D6-4663-A2EF-6E0AD7CC81E6}">
      <dsp:nvSpPr>
        <dsp:cNvPr id="0" name=""/>
        <dsp:cNvSpPr/>
      </dsp:nvSpPr>
      <dsp:spPr>
        <a:xfrm>
          <a:off x="4023939" y="333192"/>
          <a:ext cx="2050414" cy="20504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Staff driven</a:t>
          </a:r>
          <a:endParaRPr lang="en-US" sz="3800" kern="1200" dirty="0"/>
        </a:p>
      </dsp:txBody>
      <dsp:txXfrm>
        <a:off x="4124032" y="433285"/>
        <a:ext cx="1850228" cy="1850228"/>
      </dsp:txXfrm>
    </dsp:sp>
    <dsp:sp modelId="{3F892F40-8DC2-4777-B5ED-D1EAAAE806FB}">
      <dsp:nvSpPr>
        <dsp:cNvPr id="0" name=""/>
        <dsp:cNvSpPr/>
      </dsp:nvSpPr>
      <dsp:spPr>
        <a:xfrm>
          <a:off x="1614701" y="2742429"/>
          <a:ext cx="2050414" cy="20504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Cost driven</a:t>
          </a:r>
          <a:endParaRPr lang="en-US" sz="3800" kern="1200" dirty="0"/>
        </a:p>
      </dsp:txBody>
      <dsp:txXfrm>
        <a:off x="1714794" y="2842522"/>
        <a:ext cx="1850228" cy="1850228"/>
      </dsp:txXfrm>
    </dsp:sp>
    <dsp:sp modelId="{0DC10EA3-A62D-4BDF-9D9D-8173280DEB62}">
      <dsp:nvSpPr>
        <dsp:cNvPr id="0" name=""/>
        <dsp:cNvSpPr/>
      </dsp:nvSpPr>
      <dsp:spPr>
        <a:xfrm>
          <a:off x="4023939" y="2742429"/>
          <a:ext cx="2050414" cy="2050414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Risk driven</a:t>
          </a:r>
          <a:endParaRPr lang="en-US" sz="3800" kern="1200" dirty="0"/>
        </a:p>
      </dsp:txBody>
      <dsp:txXfrm>
        <a:off x="4124032" y="2842522"/>
        <a:ext cx="1850228" cy="1850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FBC32-EA2F-4436-BF33-AFC253E3897B}">
      <dsp:nvSpPr>
        <dsp:cNvPr id="0" name=""/>
        <dsp:cNvSpPr/>
      </dsp:nvSpPr>
      <dsp:spPr>
        <a:xfrm rot="10800000">
          <a:off x="0" y="0"/>
          <a:ext cx="9143999" cy="1237614"/>
        </a:xfrm>
        <a:prstGeom prst="trapezoid">
          <a:avLst>
            <a:gd name="adj" fmla="val 738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>
              <a:solidFill>
                <a:schemeClr val="bg2"/>
              </a:solidFill>
            </a:rPr>
            <a:t>Viability (go/no go)</a:t>
          </a:r>
          <a:endParaRPr lang="en-US" sz="4300" b="1" kern="1200" dirty="0">
            <a:solidFill>
              <a:schemeClr val="bg2"/>
            </a:solidFill>
          </a:endParaRPr>
        </a:p>
      </dsp:txBody>
      <dsp:txXfrm rot="-10800000">
        <a:off x="1600200" y="0"/>
        <a:ext cx="5943600" cy="1237614"/>
      </dsp:txXfrm>
    </dsp:sp>
    <dsp:sp modelId="{D06E6998-653D-487E-8676-717DBC9F9E76}">
      <dsp:nvSpPr>
        <dsp:cNvPr id="0" name=""/>
        <dsp:cNvSpPr/>
      </dsp:nvSpPr>
      <dsp:spPr>
        <a:xfrm rot="10800000">
          <a:off x="914400" y="1237615"/>
          <a:ext cx="7315199" cy="1237614"/>
        </a:xfrm>
        <a:prstGeom prst="trapezoid">
          <a:avLst>
            <a:gd name="adj" fmla="val 738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>
              <a:solidFill>
                <a:schemeClr val="bg2"/>
              </a:solidFill>
            </a:rPr>
            <a:t>Ability to start</a:t>
          </a:r>
          <a:endParaRPr lang="en-US" sz="4300" b="1" kern="1200" dirty="0">
            <a:solidFill>
              <a:schemeClr val="bg2"/>
            </a:solidFill>
          </a:endParaRPr>
        </a:p>
      </dsp:txBody>
      <dsp:txXfrm rot="-10800000">
        <a:off x="2194559" y="1237615"/>
        <a:ext cx="4754880" cy="1237614"/>
      </dsp:txXfrm>
    </dsp:sp>
    <dsp:sp modelId="{8644594C-0C0E-4EC7-8B82-966B64EC6FA7}">
      <dsp:nvSpPr>
        <dsp:cNvPr id="0" name=""/>
        <dsp:cNvSpPr/>
      </dsp:nvSpPr>
      <dsp:spPr>
        <a:xfrm rot="10800000">
          <a:off x="1828800" y="2475230"/>
          <a:ext cx="5486399" cy="1237614"/>
        </a:xfrm>
        <a:prstGeom prst="trapezoid">
          <a:avLst>
            <a:gd name="adj" fmla="val 738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>
              <a:solidFill>
                <a:schemeClr val="bg2"/>
              </a:solidFill>
            </a:rPr>
            <a:t>Multiple teams</a:t>
          </a:r>
          <a:endParaRPr lang="en-US" sz="4300" b="1" kern="1200" dirty="0">
            <a:solidFill>
              <a:schemeClr val="bg2"/>
            </a:solidFill>
          </a:endParaRPr>
        </a:p>
      </dsp:txBody>
      <dsp:txXfrm rot="-10800000">
        <a:off x="2788920" y="2475230"/>
        <a:ext cx="3566160" cy="1237614"/>
      </dsp:txXfrm>
    </dsp:sp>
    <dsp:sp modelId="{8427C629-EFA4-488E-B3DA-B1B678CA0EEF}">
      <dsp:nvSpPr>
        <dsp:cNvPr id="0" name=""/>
        <dsp:cNvSpPr/>
      </dsp:nvSpPr>
      <dsp:spPr>
        <a:xfrm rot="10800000">
          <a:off x="2743200" y="3712845"/>
          <a:ext cx="3657599" cy="1237614"/>
        </a:xfrm>
        <a:prstGeom prst="trapezoid">
          <a:avLst>
            <a:gd name="adj" fmla="val 738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>
              <a:solidFill>
                <a:schemeClr val="bg2"/>
              </a:solidFill>
            </a:rPr>
            <a:t>Team</a:t>
          </a:r>
          <a:endParaRPr lang="en-US" sz="4300" b="1" kern="1200" dirty="0">
            <a:solidFill>
              <a:schemeClr val="bg2"/>
            </a:solidFill>
          </a:endParaRPr>
        </a:p>
      </dsp:txBody>
      <dsp:txXfrm rot="-10800000">
        <a:off x="3383280" y="3712845"/>
        <a:ext cx="2377440" cy="1237614"/>
      </dsp:txXfrm>
    </dsp:sp>
    <dsp:sp modelId="{0D1ADFC2-41F2-470F-BA90-EA9255E0E0A0}">
      <dsp:nvSpPr>
        <dsp:cNvPr id="0" name=""/>
        <dsp:cNvSpPr/>
      </dsp:nvSpPr>
      <dsp:spPr>
        <a:xfrm rot="10800000">
          <a:off x="3657600" y="4950460"/>
          <a:ext cx="1828799" cy="1237614"/>
        </a:xfrm>
        <a:prstGeom prst="trapezoid">
          <a:avLst>
            <a:gd name="adj" fmla="val 738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2"/>
              </a:solidFill>
            </a:rPr>
            <a:t>Story</a:t>
          </a:r>
          <a:endParaRPr lang="en-US" sz="2400" b="1" kern="1200" dirty="0">
            <a:solidFill>
              <a:schemeClr val="bg2"/>
            </a:solidFill>
          </a:endParaRPr>
        </a:p>
      </dsp:txBody>
      <dsp:txXfrm rot="-10800000">
        <a:off x="3657600" y="4950460"/>
        <a:ext cx="1828799" cy="1237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C3220-6BE8-4403-9BC9-5F9FF46E89C2}">
      <dsp:nvSpPr>
        <dsp:cNvPr id="0" name=""/>
        <dsp:cNvSpPr/>
      </dsp:nvSpPr>
      <dsp:spPr>
        <a:xfrm>
          <a:off x="3158452" y="3215741"/>
          <a:ext cx="2188920" cy="21889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Forecast</a:t>
          </a:r>
          <a:endParaRPr lang="en-US" sz="3400" kern="1200" dirty="0"/>
        </a:p>
      </dsp:txBody>
      <dsp:txXfrm>
        <a:off x="3479012" y="3536301"/>
        <a:ext cx="1547800" cy="1547800"/>
      </dsp:txXfrm>
    </dsp:sp>
    <dsp:sp modelId="{C2C2829B-CC66-4193-87B3-30D4D0564B24}">
      <dsp:nvSpPr>
        <dsp:cNvPr id="0" name=""/>
        <dsp:cNvSpPr/>
      </dsp:nvSpPr>
      <dsp:spPr>
        <a:xfrm rot="10800000">
          <a:off x="1040388" y="3998280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478D8-34B8-4450-AC17-003B7C4CB364}">
      <dsp:nvSpPr>
        <dsp:cNvPr id="0" name=""/>
        <dsp:cNvSpPr/>
      </dsp:nvSpPr>
      <dsp:spPr>
        <a:xfrm>
          <a:off x="651" y="3478411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1</a:t>
          </a:r>
          <a:endParaRPr lang="en-US" sz="3000" kern="1200" dirty="0"/>
        </a:p>
      </dsp:txBody>
      <dsp:txXfrm>
        <a:off x="49376" y="3527136"/>
        <a:ext cx="1982024" cy="1566129"/>
      </dsp:txXfrm>
    </dsp:sp>
    <dsp:sp modelId="{0938D2A5-35BD-4E5B-A5CA-F47D52ACA8C2}">
      <dsp:nvSpPr>
        <dsp:cNvPr id="0" name=""/>
        <dsp:cNvSpPr/>
      </dsp:nvSpPr>
      <dsp:spPr>
        <a:xfrm rot="13500000">
          <a:off x="1688191" y="2434344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F4D67-05F1-4746-BBF8-1C9B740D4199}">
      <dsp:nvSpPr>
        <dsp:cNvPr id="0" name=""/>
        <dsp:cNvSpPr/>
      </dsp:nvSpPr>
      <dsp:spPr>
        <a:xfrm>
          <a:off x="941577" y="1206814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2</a:t>
          </a:r>
          <a:endParaRPr lang="en-US" sz="3000" kern="1200" dirty="0"/>
        </a:p>
      </dsp:txBody>
      <dsp:txXfrm>
        <a:off x="990302" y="1255539"/>
        <a:ext cx="1982024" cy="1566129"/>
      </dsp:txXfrm>
    </dsp:sp>
    <dsp:sp modelId="{BE3FBD38-6F51-49E5-A9A2-326690FA723B}">
      <dsp:nvSpPr>
        <dsp:cNvPr id="0" name=""/>
        <dsp:cNvSpPr/>
      </dsp:nvSpPr>
      <dsp:spPr>
        <a:xfrm rot="16200000">
          <a:off x="3252127" y="1786541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D07DA-EB63-4CC3-95E4-9504BD5B5A24}">
      <dsp:nvSpPr>
        <dsp:cNvPr id="0" name=""/>
        <dsp:cNvSpPr/>
      </dsp:nvSpPr>
      <dsp:spPr>
        <a:xfrm>
          <a:off x="3213175" y="265887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3</a:t>
          </a:r>
          <a:endParaRPr lang="en-US" sz="3000" kern="1200" dirty="0"/>
        </a:p>
      </dsp:txBody>
      <dsp:txXfrm>
        <a:off x="3261900" y="314612"/>
        <a:ext cx="1982024" cy="1566129"/>
      </dsp:txXfrm>
    </dsp:sp>
    <dsp:sp modelId="{6FE34591-7134-448C-B99C-5C074CF89528}">
      <dsp:nvSpPr>
        <dsp:cNvPr id="0" name=""/>
        <dsp:cNvSpPr/>
      </dsp:nvSpPr>
      <dsp:spPr>
        <a:xfrm rot="18900000">
          <a:off x="4816063" y="2434344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A0F54-539E-4700-AC9D-8F922626C0BF}">
      <dsp:nvSpPr>
        <dsp:cNvPr id="0" name=""/>
        <dsp:cNvSpPr/>
      </dsp:nvSpPr>
      <dsp:spPr>
        <a:xfrm>
          <a:off x="5484772" y="1206814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…</a:t>
          </a:r>
          <a:endParaRPr lang="en-US" sz="3000" kern="1200" dirty="0"/>
        </a:p>
      </dsp:txBody>
      <dsp:txXfrm>
        <a:off x="5533497" y="1255539"/>
        <a:ext cx="1982024" cy="1566129"/>
      </dsp:txXfrm>
    </dsp:sp>
    <dsp:sp modelId="{8282BD59-519A-403E-A67F-9F80F17D3990}">
      <dsp:nvSpPr>
        <dsp:cNvPr id="0" name=""/>
        <dsp:cNvSpPr/>
      </dsp:nvSpPr>
      <dsp:spPr>
        <a:xfrm>
          <a:off x="5463866" y="3998280"/>
          <a:ext cx="2001569" cy="62384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768CD-D288-4CB7-8FAA-6E53D03B0496}">
      <dsp:nvSpPr>
        <dsp:cNvPr id="0" name=""/>
        <dsp:cNvSpPr/>
      </dsp:nvSpPr>
      <dsp:spPr>
        <a:xfrm>
          <a:off x="6425698" y="3478411"/>
          <a:ext cx="2079474" cy="166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Assumption n</a:t>
          </a:r>
          <a:endParaRPr lang="en-US" sz="3000" kern="1200" dirty="0"/>
        </a:p>
      </dsp:txBody>
      <dsp:txXfrm>
        <a:off x="6474423" y="3527136"/>
        <a:ext cx="1982024" cy="15661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3A0A2-A068-4EBC-8844-5E692F649396}">
      <dsp:nvSpPr>
        <dsp:cNvPr id="0" name=""/>
        <dsp:cNvSpPr/>
      </dsp:nvSpPr>
      <dsp:spPr>
        <a:xfrm>
          <a:off x="5383542" y="152758"/>
          <a:ext cx="2427907" cy="2427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Delay</a:t>
          </a: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(Technical Risk)</a:t>
          </a:r>
          <a:endParaRPr lang="en-US" sz="2400" kern="1200" dirty="0"/>
        </a:p>
      </dsp:txBody>
      <dsp:txXfrm>
        <a:off x="5383542" y="152758"/>
        <a:ext cx="2427907" cy="2427907"/>
      </dsp:txXfrm>
    </dsp:sp>
    <dsp:sp modelId="{FDA7C414-3A19-4AF5-BF5A-F170883DCFE7}">
      <dsp:nvSpPr>
        <dsp:cNvPr id="0" name=""/>
        <dsp:cNvSpPr/>
      </dsp:nvSpPr>
      <dsp:spPr>
        <a:xfrm>
          <a:off x="1105797" y="-411"/>
          <a:ext cx="6858822" cy="6858822"/>
        </a:xfrm>
        <a:prstGeom prst="circularArrow">
          <a:avLst>
            <a:gd name="adj1" fmla="val 6903"/>
            <a:gd name="adj2" fmla="val 465400"/>
            <a:gd name="adj3" fmla="val 549212"/>
            <a:gd name="adj4" fmla="val 20585388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FBFCF-59A9-4EC8-94FC-173704375EE6}">
      <dsp:nvSpPr>
        <dsp:cNvPr id="0" name=""/>
        <dsp:cNvSpPr/>
      </dsp:nvSpPr>
      <dsp:spPr>
        <a:xfrm>
          <a:off x="5383542" y="4277334"/>
          <a:ext cx="2427907" cy="2427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/>
          </a:r>
          <a:br>
            <a:rPr lang="en-US" sz="3400" kern="1200" dirty="0" smtClean="0"/>
          </a:br>
          <a:r>
            <a:rPr lang="en-US" sz="3400" kern="1200" dirty="0" smtClean="0"/>
            <a:t>Low Adoption</a:t>
          </a:r>
        </a:p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(Market Risk)</a:t>
          </a:r>
          <a:endParaRPr lang="en-US" sz="3400" kern="1200" dirty="0"/>
        </a:p>
      </dsp:txBody>
      <dsp:txXfrm>
        <a:off x="5383542" y="4277334"/>
        <a:ext cx="2427907" cy="2427907"/>
      </dsp:txXfrm>
    </dsp:sp>
    <dsp:sp modelId="{03010269-229A-405C-BA88-5D3530F8FEA3}">
      <dsp:nvSpPr>
        <dsp:cNvPr id="0" name=""/>
        <dsp:cNvSpPr/>
      </dsp:nvSpPr>
      <dsp:spPr>
        <a:xfrm>
          <a:off x="1105797" y="-411"/>
          <a:ext cx="6858822" cy="6858822"/>
        </a:xfrm>
        <a:prstGeom prst="circularArrow">
          <a:avLst>
            <a:gd name="adj1" fmla="val 6903"/>
            <a:gd name="adj2" fmla="val 465400"/>
            <a:gd name="adj3" fmla="val 5949212"/>
            <a:gd name="adj4" fmla="val 4385388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6600A-8E1E-4BD5-A5AE-353324F98BB3}">
      <dsp:nvSpPr>
        <dsp:cNvPr id="0" name=""/>
        <dsp:cNvSpPr/>
      </dsp:nvSpPr>
      <dsp:spPr>
        <a:xfrm>
          <a:off x="1258966" y="4277334"/>
          <a:ext cx="2427907" cy="2427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Low </a:t>
          </a:r>
          <a:r>
            <a:rPr lang="en-US" sz="3800" kern="1200" dirty="0" err="1" smtClean="0"/>
            <a:t>Cashflow</a:t>
          </a:r>
          <a:endParaRPr lang="en-US" sz="3800" kern="1200" dirty="0" smtClean="0"/>
        </a:p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(Financial Risk)</a:t>
          </a:r>
          <a:endParaRPr lang="en-US" sz="2400" kern="1200" dirty="0"/>
        </a:p>
      </dsp:txBody>
      <dsp:txXfrm>
        <a:off x="1258966" y="4277334"/>
        <a:ext cx="2427907" cy="2427907"/>
      </dsp:txXfrm>
    </dsp:sp>
    <dsp:sp modelId="{7B8A6332-BEAD-4BA7-AA9F-F3E45C844F8D}">
      <dsp:nvSpPr>
        <dsp:cNvPr id="0" name=""/>
        <dsp:cNvSpPr/>
      </dsp:nvSpPr>
      <dsp:spPr>
        <a:xfrm>
          <a:off x="1105797" y="-411"/>
          <a:ext cx="6858822" cy="6858822"/>
        </a:xfrm>
        <a:prstGeom prst="circularArrow">
          <a:avLst>
            <a:gd name="adj1" fmla="val 6903"/>
            <a:gd name="adj2" fmla="val 465400"/>
            <a:gd name="adj3" fmla="val 11349212"/>
            <a:gd name="adj4" fmla="val 9785388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75CFD-C4B1-4272-AB03-A9D5E4A31705}">
      <dsp:nvSpPr>
        <dsp:cNvPr id="0" name=""/>
        <dsp:cNvSpPr/>
      </dsp:nvSpPr>
      <dsp:spPr>
        <a:xfrm>
          <a:off x="1030014" y="152758"/>
          <a:ext cx="2885810" cy="2427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Less Resources</a:t>
          </a:r>
        </a:p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(Financial Risk)</a:t>
          </a:r>
          <a:endParaRPr lang="en-US" sz="2400" kern="1200" dirty="0"/>
        </a:p>
      </dsp:txBody>
      <dsp:txXfrm>
        <a:off x="1030014" y="152758"/>
        <a:ext cx="2885810" cy="2427907"/>
      </dsp:txXfrm>
    </dsp:sp>
    <dsp:sp modelId="{85FD906B-1A3F-449D-B4C6-E151D82F51B3}">
      <dsp:nvSpPr>
        <dsp:cNvPr id="0" name=""/>
        <dsp:cNvSpPr/>
      </dsp:nvSpPr>
      <dsp:spPr>
        <a:xfrm>
          <a:off x="1105797" y="-411"/>
          <a:ext cx="6858822" cy="6858822"/>
        </a:xfrm>
        <a:prstGeom prst="circularArrow">
          <a:avLst>
            <a:gd name="adj1" fmla="val 6903"/>
            <a:gd name="adj2" fmla="val 465400"/>
            <a:gd name="adj3" fmla="val 16749212"/>
            <a:gd name="adj4" fmla="val 15464321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69814-527D-4A71-828B-05EF0340D4F3}">
      <dsp:nvSpPr>
        <dsp:cNvPr id="0" name=""/>
        <dsp:cNvSpPr/>
      </dsp:nvSpPr>
      <dsp:spPr>
        <a:xfrm>
          <a:off x="5284447" y="49820"/>
          <a:ext cx="2471123" cy="169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Capture Expectations</a:t>
          </a:r>
          <a:endParaRPr lang="en-US" sz="3200" kern="1200" dirty="0"/>
        </a:p>
      </dsp:txBody>
      <dsp:txXfrm>
        <a:off x="5284447" y="49820"/>
        <a:ext cx="2471123" cy="1696640"/>
      </dsp:txXfrm>
    </dsp:sp>
    <dsp:sp modelId="{FC8600F8-775A-4E20-85DF-C379728D468D}">
      <dsp:nvSpPr>
        <dsp:cNvPr id="0" name=""/>
        <dsp:cNvSpPr/>
      </dsp:nvSpPr>
      <dsp:spPr>
        <a:xfrm>
          <a:off x="1677329" y="345"/>
          <a:ext cx="6365282" cy="6365282"/>
        </a:xfrm>
        <a:prstGeom prst="circularArrow">
          <a:avLst>
            <a:gd name="adj1" fmla="val 5198"/>
            <a:gd name="adj2" fmla="val 335730"/>
            <a:gd name="adj3" fmla="val 21293987"/>
            <a:gd name="adj4" fmla="val 19765586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B7078-06ED-46A2-8FD1-34A5E7A79601}">
      <dsp:nvSpPr>
        <dsp:cNvPr id="0" name=""/>
        <dsp:cNvSpPr/>
      </dsp:nvSpPr>
      <dsp:spPr>
        <a:xfrm>
          <a:off x="6697648" y="3207400"/>
          <a:ext cx="1696640" cy="169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Develop Plan</a:t>
          </a:r>
          <a:endParaRPr lang="en-US" sz="3200" kern="1200" dirty="0"/>
        </a:p>
      </dsp:txBody>
      <dsp:txXfrm>
        <a:off x="6697648" y="3207400"/>
        <a:ext cx="1696640" cy="1696640"/>
      </dsp:txXfrm>
    </dsp:sp>
    <dsp:sp modelId="{BD2FEEAA-15CC-44FE-8373-CF5ED0A70BBB}">
      <dsp:nvSpPr>
        <dsp:cNvPr id="0" name=""/>
        <dsp:cNvSpPr/>
      </dsp:nvSpPr>
      <dsp:spPr>
        <a:xfrm>
          <a:off x="1677329" y="345"/>
          <a:ext cx="6365282" cy="6365282"/>
        </a:xfrm>
        <a:prstGeom prst="circularArrow">
          <a:avLst>
            <a:gd name="adj1" fmla="val 5198"/>
            <a:gd name="adj2" fmla="val 335730"/>
            <a:gd name="adj3" fmla="val 4015471"/>
            <a:gd name="adj4" fmla="val 2252723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88B51-3854-4F70-9687-3FFE22C48CEE}">
      <dsp:nvSpPr>
        <dsp:cNvPr id="0" name=""/>
        <dsp:cNvSpPr/>
      </dsp:nvSpPr>
      <dsp:spPr>
        <a:xfrm>
          <a:off x="4011650" y="5158892"/>
          <a:ext cx="1696640" cy="169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Do the plan</a:t>
          </a:r>
          <a:endParaRPr lang="en-US" sz="3200" kern="1200" dirty="0"/>
        </a:p>
      </dsp:txBody>
      <dsp:txXfrm>
        <a:off x="4011650" y="5158892"/>
        <a:ext cx="1696640" cy="1696640"/>
      </dsp:txXfrm>
    </dsp:sp>
    <dsp:sp modelId="{FE0C5681-66A7-4998-9E45-E7114F78ED41}">
      <dsp:nvSpPr>
        <dsp:cNvPr id="0" name=""/>
        <dsp:cNvSpPr/>
      </dsp:nvSpPr>
      <dsp:spPr>
        <a:xfrm>
          <a:off x="1677329" y="345"/>
          <a:ext cx="6365282" cy="6365282"/>
        </a:xfrm>
        <a:prstGeom prst="circularArrow">
          <a:avLst>
            <a:gd name="adj1" fmla="val 5198"/>
            <a:gd name="adj2" fmla="val 335730"/>
            <a:gd name="adj3" fmla="val 8211547"/>
            <a:gd name="adj4" fmla="val 6448799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DABCF-B9C6-47B6-8203-048CDA8C5A8D}">
      <dsp:nvSpPr>
        <dsp:cNvPr id="0" name=""/>
        <dsp:cNvSpPr/>
      </dsp:nvSpPr>
      <dsp:spPr>
        <a:xfrm>
          <a:off x="749710" y="3207400"/>
          <a:ext cx="2848523" cy="169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Detect/Predict Deviation</a:t>
          </a:r>
          <a:endParaRPr lang="en-US" sz="3200" kern="1200" dirty="0"/>
        </a:p>
      </dsp:txBody>
      <dsp:txXfrm>
        <a:off x="749710" y="3207400"/>
        <a:ext cx="2848523" cy="1696640"/>
      </dsp:txXfrm>
    </dsp:sp>
    <dsp:sp modelId="{A39FFA33-2BFC-4F92-8C90-20850EB41446}">
      <dsp:nvSpPr>
        <dsp:cNvPr id="0" name=""/>
        <dsp:cNvSpPr/>
      </dsp:nvSpPr>
      <dsp:spPr>
        <a:xfrm>
          <a:off x="1677329" y="345"/>
          <a:ext cx="6365282" cy="6365282"/>
        </a:xfrm>
        <a:prstGeom prst="circularArrow">
          <a:avLst>
            <a:gd name="adj1" fmla="val 5198"/>
            <a:gd name="adj2" fmla="val 335730"/>
            <a:gd name="adj3" fmla="val 12298684"/>
            <a:gd name="adj4" fmla="val 10770283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0A533-59CF-402D-A1B8-07FBFEF31F14}">
      <dsp:nvSpPr>
        <dsp:cNvPr id="0" name=""/>
        <dsp:cNvSpPr/>
      </dsp:nvSpPr>
      <dsp:spPr>
        <a:xfrm>
          <a:off x="2351612" y="49820"/>
          <a:ext cx="1696640" cy="169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Apply Remedy</a:t>
          </a:r>
          <a:endParaRPr lang="en-US" sz="3200" kern="1200" dirty="0"/>
        </a:p>
      </dsp:txBody>
      <dsp:txXfrm>
        <a:off x="2351612" y="49820"/>
        <a:ext cx="1696640" cy="1696640"/>
      </dsp:txXfrm>
    </dsp:sp>
    <dsp:sp modelId="{8028B9A2-12C9-478F-87E7-8F5C7CEABF53}">
      <dsp:nvSpPr>
        <dsp:cNvPr id="0" name=""/>
        <dsp:cNvSpPr/>
      </dsp:nvSpPr>
      <dsp:spPr>
        <a:xfrm>
          <a:off x="1677329" y="345"/>
          <a:ext cx="6365282" cy="6365282"/>
        </a:xfrm>
        <a:prstGeom prst="circularArrow">
          <a:avLst>
            <a:gd name="adj1" fmla="val 5198"/>
            <a:gd name="adj2" fmla="val 335730"/>
            <a:gd name="adj3" fmla="val 16382923"/>
            <a:gd name="adj4" fmla="val 15197813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 smtClean="0"/>
              <a:t>Simulation and Modeling Training Course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583093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Commercial in Confidence – Focused Objective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FA9A378-6B00-41A6-882D-C5D8334E90FE}" type="slidenum">
              <a:rPr lang="en-US" sz="18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78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1C6894-42F2-4EA1-AD69-6820753BD19D}" type="datetimeFigureOut">
              <a:rPr lang="en-US" smtClean="0"/>
              <a:t>8/5/2015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42C1AEF-D79E-429A-B44B-C1ECE623EB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963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72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73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50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97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01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0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31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23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23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09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63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093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34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93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19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856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2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51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84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74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8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440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50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12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068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8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43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51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01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36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3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62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35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80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651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95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78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64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684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649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39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83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1672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64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Ability to alter budget or investment once committed</a:t>
            </a:r>
          </a:p>
          <a:p>
            <a:r>
              <a:rPr lang="en-US" dirty="0" smtClean="0"/>
              <a:t>Upfront costs to start the project/feature</a:t>
            </a:r>
          </a:p>
          <a:p>
            <a:r>
              <a:rPr lang="en-US" dirty="0" smtClean="0"/>
              <a:t>Penalty of being late or not knowing early enough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7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56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47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C1AEF-D79E-429A-B44B-C1ECE623EB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5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/Volumes/c/pvwinternal/PVW%20Active/Elastic/15-1976%20Agile%202015%20Washington/-Phase%201/PowerPoint/Title%20ppt_1.jp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AutoShape 2" descr="logo"/>
          <p:cNvSpPr>
            <a:spLocks noChangeAspect="1" noChangeArrowheads="1"/>
          </p:cNvSpPr>
          <p:nvPr userDrawn="1"/>
        </p:nvSpPr>
        <p:spPr bwMode="auto">
          <a:xfrm>
            <a:off x="533400" y="5334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37" y="814893"/>
            <a:ext cx="42767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52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3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8" descr="/Volumes/c/pvwinternal/PVW Active/Elastic/15-1976 Agile 2015 Washington/-Phase 1/PowerPoint/Title ppt_1.jpg"/>
          <p:cNvPicPr>
            <a:picLocks noChangeAspect="1" noChangeArrowheads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2" y="0"/>
            <a:ext cx="9250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upa 103"/>
          <p:cNvGrpSpPr/>
          <p:nvPr userDrawn="1"/>
        </p:nvGrpSpPr>
        <p:grpSpPr>
          <a:xfrm>
            <a:off x="6014484" y="412754"/>
            <a:ext cx="2304256" cy="2200271"/>
            <a:chOff x="948239" y="1666159"/>
            <a:chExt cx="1422788" cy="1358581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036471" y="1760888"/>
              <a:ext cx="621307" cy="771758"/>
            </a:xfrm>
            <a:custGeom>
              <a:avLst/>
              <a:gdLst/>
              <a:ahLst/>
              <a:cxnLst>
                <a:cxn ang="0">
                  <a:pos x="181" y="276"/>
                </a:cxn>
                <a:cxn ang="0">
                  <a:pos x="183" y="240"/>
                </a:cxn>
                <a:cxn ang="0">
                  <a:pos x="147" y="262"/>
                </a:cxn>
                <a:cxn ang="0">
                  <a:pos x="120" y="266"/>
                </a:cxn>
                <a:cxn ang="0">
                  <a:pos x="156" y="216"/>
                </a:cxn>
                <a:cxn ang="0">
                  <a:pos x="77" y="264"/>
                </a:cxn>
                <a:cxn ang="0">
                  <a:pos x="62" y="260"/>
                </a:cxn>
                <a:cxn ang="0">
                  <a:pos x="100" y="214"/>
                </a:cxn>
                <a:cxn ang="0">
                  <a:pos x="40" y="247"/>
                </a:cxn>
                <a:cxn ang="0">
                  <a:pos x="5" y="256"/>
                </a:cxn>
                <a:cxn ang="0">
                  <a:pos x="34" y="216"/>
                </a:cxn>
                <a:cxn ang="0">
                  <a:pos x="18" y="211"/>
                </a:cxn>
                <a:cxn ang="0">
                  <a:pos x="49" y="169"/>
                </a:cxn>
                <a:cxn ang="0">
                  <a:pos x="21" y="169"/>
                </a:cxn>
                <a:cxn ang="0">
                  <a:pos x="100" y="98"/>
                </a:cxn>
                <a:cxn ang="0">
                  <a:pos x="30" y="135"/>
                </a:cxn>
                <a:cxn ang="0">
                  <a:pos x="49" y="91"/>
                </a:cxn>
                <a:cxn ang="0">
                  <a:pos x="59" y="79"/>
                </a:cxn>
                <a:cxn ang="0">
                  <a:pos x="26" y="87"/>
                </a:cxn>
                <a:cxn ang="0">
                  <a:pos x="35" y="50"/>
                </a:cxn>
                <a:cxn ang="0">
                  <a:pos x="31" y="30"/>
                </a:cxn>
                <a:cxn ang="0">
                  <a:pos x="48" y="21"/>
                </a:cxn>
                <a:cxn ang="0">
                  <a:pos x="76" y="16"/>
                </a:cxn>
                <a:cxn ang="0">
                  <a:pos x="156" y="2"/>
                </a:cxn>
                <a:cxn ang="0">
                  <a:pos x="148" y="34"/>
                </a:cxn>
                <a:cxn ang="0">
                  <a:pos x="104" y="72"/>
                </a:cxn>
                <a:cxn ang="0">
                  <a:pos x="215" y="19"/>
                </a:cxn>
                <a:cxn ang="0">
                  <a:pos x="182" y="61"/>
                </a:cxn>
                <a:cxn ang="0">
                  <a:pos x="206" y="62"/>
                </a:cxn>
                <a:cxn ang="0">
                  <a:pos x="123" y="137"/>
                </a:cxn>
                <a:cxn ang="0">
                  <a:pos x="207" y="102"/>
                </a:cxn>
                <a:cxn ang="0">
                  <a:pos x="183" y="130"/>
                </a:cxn>
                <a:cxn ang="0">
                  <a:pos x="198" y="134"/>
                </a:cxn>
                <a:cxn ang="0">
                  <a:pos x="197" y="160"/>
                </a:cxn>
                <a:cxn ang="0">
                  <a:pos x="171" y="181"/>
                </a:cxn>
                <a:cxn ang="0">
                  <a:pos x="212" y="174"/>
                </a:cxn>
                <a:cxn ang="0">
                  <a:pos x="189" y="212"/>
                </a:cxn>
                <a:cxn ang="0">
                  <a:pos x="212" y="213"/>
                </a:cxn>
                <a:cxn ang="0">
                  <a:pos x="209" y="251"/>
                </a:cxn>
                <a:cxn ang="0">
                  <a:pos x="200" y="267"/>
                </a:cxn>
                <a:cxn ang="0">
                  <a:pos x="184" y="276"/>
                </a:cxn>
              </a:cxnLst>
              <a:rect l="0" t="0" r="r" b="b"/>
              <a:pathLst>
                <a:path w="221" h="276">
                  <a:moveTo>
                    <a:pt x="184" y="276"/>
                  </a:moveTo>
                  <a:cubicBezTo>
                    <a:pt x="183" y="276"/>
                    <a:pt x="182" y="276"/>
                    <a:pt x="181" y="276"/>
                  </a:cubicBezTo>
                  <a:cubicBezTo>
                    <a:pt x="179" y="275"/>
                    <a:pt x="176" y="273"/>
                    <a:pt x="174" y="271"/>
                  </a:cubicBezTo>
                  <a:cubicBezTo>
                    <a:pt x="172" y="266"/>
                    <a:pt x="172" y="266"/>
                    <a:pt x="183" y="240"/>
                  </a:cubicBezTo>
                  <a:cubicBezTo>
                    <a:pt x="183" y="240"/>
                    <a:pt x="183" y="239"/>
                    <a:pt x="183" y="239"/>
                  </a:cubicBezTo>
                  <a:cubicBezTo>
                    <a:pt x="170" y="247"/>
                    <a:pt x="154" y="258"/>
                    <a:pt x="147" y="262"/>
                  </a:cubicBezTo>
                  <a:cubicBezTo>
                    <a:pt x="132" y="272"/>
                    <a:pt x="132" y="272"/>
                    <a:pt x="127" y="271"/>
                  </a:cubicBezTo>
                  <a:cubicBezTo>
                    <a:pt x="124" y="271"/>
                    <a:pt x="122" y="269"/>
                    <a:pt x="120" y="266"/>
                  </a:cubicBezTo>
                  <a:cubicBezTo>
                    <a:pt x="116" y="259"/>
                    <a:pt x="120" y="254"/>
                    <a:pt x="132" y="242"/>
                  </a:cubicBezTo>
                  <a:cubicBezTo>
                    <a:pt x="138" y="234"/>
                    <a:pt x="147" y="225"/>
                    <a:pt x="156" y="216"/>
                  </a:cubicBezTo>
                  <a:cubicBezTo>
                    <a:pt x="157" y="214"/>
                    <a:pt x="159" y="213"/>
                    <a:pt x="160" y="212"/>
                  </a:cubicBezTo>
                  <a:cubicBezTo>
                    <a:pt x="136" y="226"/>
                    <a:pt x="106" y="245"/>
                    <a:pt x="77" y="264"/>
                  </a:cubicBezTo>
                  <a:cubicBezTo>
                    <a:pt x="75" y="265"/>
                    <a:pt x="72" y="266"/>
                    <a:pt x="69" y="265"/>
                  </a:cubicBezTo>
                  <a:cubicBezTo>
                    <a:pt x="66" y="265"/>
                    <a:pt x="64" y="263"/>
                    <a:pt x="62" y="260"/>
                  </a:cubicBezTo>
                  <a:cubicBezTo>
                    <a:pt x="58" y="252"/>
                    <a:pt x="64" y="246"/>
                    <a:pt x="74" y="237"/>
                  </a:cubicBezTo>
                  <a:cubicBezTo>
                    <a:pt x="80" y="231"/>
                    <a:pt x="88" y="224"/>
                    <a:pt x="100" y="214"/>
                  </a:cubicBezTo>
                  <a:cubicBezTo>
                    <a:pt x="108" y="207"/>
                    <a:pt x="117" y="199"/>
                    <a:pt x="126" y="192"/>
                  </a:cubicBezTo>
                  <a:cubicBezTo>
                    <a:pt x="103" y="206"/>
                    <a:pt x="74" y="224"/>
                    <a:pt x="40" y="247"/>
                  </a:cubicBezTo>
                  <a:cubicBezTo>
                    <a:pt x="17" y="262"/>
                    <a:pt x="17" y="262"/>
                    <a:pt x="12" y="261"/>
                  </a:cubicBezTo>
                  <a:cubicBezTo>
                    <a:pt x="9" y="261"/>
                    <a:pt x="7" y="259"/>
                    <a:pt x="5" y="256"/>
                  </a:cubicBezTo>
                  <a:cubicBezTo>
                    <a:pt x="0" y="246"/>
                    <a:pt x="9" y="237"/>
                    <a:pt x="24" y="224"/>
                  </a:cubicBezTo>
                  <a:cubicBezTo>
                    <a:pt x="27" y="222"/>
                    <a:pt x="30" y="219"/>
                    <a:pt x="34" y="216"/>
                  </a:cubicBezTo>
                  <a:cubicBezTo>
                    <a:pt x="30" y="217"/>
                    <a:pt x="27" y="217"/>
                    <a:pt x="25" y="216"/>
                  </a:cubicBezTo>
                  <a:cubicBezTo>
                    <a:pt x="22" y="216"/>
                    <a:pt x="19" y="214"/>
                    <a:pt x="18" y="211"/>
                  </a:cubicBezTo>
                  <a:cubicBezTo>
                    <a:pt x="12" y="201"/>
                    <a:pt x="20" y="194"/>
                    <a:pt x="45" y="173"/>
                  </a:cubicBezTo>
                  <a:cubicBezTo>
                    <a:pt x="46" y="172"/>
                    <a:pt x="47" y="170"/>
                    <a:pt x="49" y="169"/>
                  </a:cubicBezTo>
                  <a:cubicBezTo>
                    <a:pt x="38" y="174"/>
                    <a:pt x="32" y="176"/>
                    <a:pt x="28" y="175"/>
                  </a:cubicBezTo>
                  <a:cubicBezTo>
                    <a:pt x="25" y="174"/>
                    <a:pt x="22" y="172"/>
                    <a:pt x="21" y="169"/>
                  </a:cubicBezTo>
                  <a:cubicBezTo>
                    <a:pt x="15" y="161"/>
                    <a:pt x="23" y="155"/>
                    <a:pt x="26" y="153"/>
                  </a:cubicBezTo>
                  <a:cubicBezTo>
                    <a:pt x="54" y="132"/>
                    <a:pt x="79" y="114"/>
                    <a:pt x="100" y="98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6" y="135"/>
                    <a:pt x="33" y="135"/>
                    <a:pt x="30" y="135"/>
                  </a:cubicBezTo>
                  <a:cubicBezTo>
                    <a:pt x="28" y="134"/>
                    <a:pt x="25" y="132"/>
                    <a:pt x="24" y="130"/>
                  </a:cubicBezTo>
                  <a:cubicBezTo>
                    <a:pt x="19" y="121"/>
                    <a:pt x="25" y="113"/>
                    <a:pt x="49" y="91"/>
                  </a:cubicBezTo>
                  <a:cubicBezTo>
                    <a:pt x="57" y="84"/>
                    <a:pt x="66" y="77"/>
                    <a:pt x="75" y="68"/>
                  </a:cubicBezTo>
                  <a:cubicBezTo>
                    <a:pt x="69" y="73"/>
                    <a:pt x="63" y="76"/>
                    <a:pt x="59" y="79"/>
                  </a:cubicBezTo>
                  <a:cubicBezTo>
                    <a:pt x="37" y="93"/>
                    <a:pt x="37" y="93"/>
                    <a:pt x="32" y="92"/>
                  </a:cubicBezTo>
                  <a:cubicBezTo>
                    <a:pt x="29" y="91"/>
                    <a:pt x="27" y="90"/>
                    <a:pt x="26" y="87"/>
                  </a:cubicBezTo>
                  <a:cubicBezTo>
                    <a:pt x="22" y="81"/>
                    <a:pt x="23" y="79"/>
                    <a:pt x="39" y="50"/>
                  </a:cubicBezTo>
                  <a:cubicBezTo>
                    <a:pt x="38" y="50"/>
                    <a:pt x="37" y="50"/>
                    <a:pt x="35" y="50"/>
                  </a:cubicBezTo>
                  <a:cubicBezTo>
                    <a:pt x="32" y="49"/>
                    <a:pt x="29" y="47"/>
                    <a:pt x="28" y="44"/>
                  </a:cubicBezTo>
                  <a:cubicBezTo>
                    <a:pt x="25" y="39"/>
                    <a:pt x="26" y="33"/>
                    <a:pt x="31" y="30"/>
                  </a:cubicBezTo>
                  <a:cubicBezTo>
                    <a:pt x="33" y="29"/>
                    <a:pt x="35" y="28"/>
                    <a:pt x="37" y="29"/>
                  </a:cubicBezTo>
                  <a:cubicBezTo>
                    <a:pt x="40" y="27"/>
                    <a:pt x="45" y="23"/>
                    <a:pt x="48" y="21"/>
                  </a:cubicBezTo>
                  <a:cubicBezTo>
                    <a:pt x="57" y="14"/>
                    <a:pt x="62" y="10"/>
                    <a:pt x="68" y="11"/>
                  </a:cubicBezTo>
                  <a:cubicBezTo>
                    <a:pt x="71" y="12"/>
                    <a:pt x="74" y="14"/>
                    <a:pt x="76" y="16"/>
                  </a:cubicBezTo>
                  <a:cubicBezTo>
                    <a:pt x="79" y="22"/>
                    <a:pt x="79" y="23"/>
                    <a:pt x="62" y="52"/>
                  </a:cubicBezTo>
                  <a:cubicBezTo>
                    <a:pt x="137" y="4"/>
                    <a:pt x="148" y="0"/>
                    <a:pt x="156" y="2"/>
                  </a:cubicBezTo>
                  <a:cubicBezTo>
                    <a:pt x="159" y="3"/>
                    <a:pt x="162" y="5"/>
                    <a:pt x="163" y="7"/>
                  </a:cubicBezTo>
                  <a:cubicBezTo>
                    <a:pt x="168" y="16"/>
                    <a:pt x="161" y="22"/>
                    <a:pt x="148" y="34"/>
                  </a:cubicBezTo>
                  <a:cubicBezTo>
                    <a:pt x="139" y="42"/>
                    <a:pt x="127" y="52"/>
                    <a:pt x="114" y="63"/>
                  </a:cubicBezTo>
                  <a:cubicBezTo>
                    <a:pt x="111" y="66"/>
                    <a:pt x="107" y="69"/>
                    <a:pt x="104" y="72"/>
                  </a:cubicBezTo>
                  <a:cubicBezTo>
                    <a:pt x="201" y="16"/>
                    <a:pt x="201" y="16"/>
                    <a:pt x="201" y="16"/>
                  </a:cubicBezTo>
                  <a:cubicBezTo>
                    <a:pt x="206" y="13"/>
                    <a:pt x="212" y="14"/>
                    <a:pt x="215" y="19"/>
                  </a:cubicBezTo>
                  <a:cubicBezTo>
                    <a:pt x="221" y="29"/>
                    <a:pt x="214" y="35"/>
                    <a:pt x="190" y="54"/>
                  </a:cubicBezTo>
                  <a:cubicBezTo>
                    <a:pt x="188" y="57"/>
                    <a:pt x="185" y="59"/>
                    <a:pt x="182" y="61"/>
                  </a:cubicBezTo>
                  <a:cubicBezTo>
                    <a:pt x="192" y="56"/>
                    <a:pt x="195" y="56"/>
                    <a:pt x="199" y="57"/>
                  </a:cubicBezTo>
                  <a:cubicBezTo>
                    <a:pt x="202" y="57"/>
                    <a:pt x="204" y="59"/>
                    <a:pt x="206" y="62"/>
                  </a:cubicBezTo>
                  <a:cubicBezTo>
                    <a:pt x="209" y="66"/>
                    <a:pt x="207" y="72"/>
                    <a:pt x="203" y="75"/>
                  </a:cubicBezTo>
                  <a:cubicBezTo>
                    <a:pt x="178" y="94"/>
                    <a:pt x="149" y="116"/>
                    <a:pt x="123" y="137"/>
                  </a:cubicBezTo>
                  <a:cubicBezTo>
                    <a:pt x="178" y="100"/>
                    <a:pt x="191" y="94"/>
                    <a:pt x="199" y="96"/>
                  </a:cubicBezTo>
                  <a:cubicBezTo>
                    <a:pt x="203" y="97"/>
                    <a:pt x="205" y="99"/>
                    <a:pt x="207" y="102"/>
                  </a:cubicBezTo>
                  <a:cubicBezTo>
                    <a:pt x="212" y="110"/>
                    <a:pt x="205" y="115"/>
                    <a:pt x="198" y="119"/>
                  </a:cubicBezTo>
                  <a:cubicBezTo>
                    <a:pt x="195" y="122"/>
                    <a:pt x="190" y="126"/>
                    <a:pt x="183" y="130"/>
                  </a:cubicBezTo>
                  <a:cubicBezTo>
                    <a:pt x="175" y="136"/>
                    <a:pt x="166" y="143"/>
                    <a:pt x="158" y="148"/>
                  </a:cubicBezTo>
                  <a:cubicBezTo>
                    <a:pt x="182" y="136"/>
                    <a:pt x="192" y="133"/>
                    <a:pt x="198" y="134"/>
                  </a:cubicBezTo>
                  <a:cubicBezTo>
                    <a:pt x="202" y="135"/>
                    <a:pt x="205" y="137"/>
                    <a:pt x="206" y="140"/>
                  </a:cubicBezTo>
                  <a:cubicBezTo>
                    <a:pt x="211" y="148"/>
                    <a:pt x="206" y="152"/>
                    <a:pt x="197" y="160"/>
                  </a:cubicBezTo>
                  <a:cubicBezTo>
                    <a:pt x="192" y="164"/>
                    <a:pt x="185" y="169"/>
                    <a:pt x="178" y="176"/>
                  </a:cubicBezTo>
                  <a:cubicBezTo>
                    <a:pt x="176" y="177"/>
                    <a:pt x="174" y="179"/>
                    <a:pt x="171" y="181"/>
                  </a:cubicBezTo>
                  <a:cubicBezTo>
                    <a:pt x="197" y="167"/>
                    <a:pt x="202" y="168"/>
                    <a:pt x="205" y="169"/>
                  </a:cubicBezTo>
                  <a:cubicBezTo>
                    <a:pt x="208" y="169"/>
                    <a:pt x="211" y="171"/>
                    <a:pt x="212" y="174"/>
                  </a:cubicBezTo>
                  <a:cubicBezTo>
                    <a:pt x="217" y="182"/>
                    <a:pt x="212" y="187"/>
                    <a:pt x="199" y="201"/>
                  </a:cubicBezTo>
                  <a:cubicBezTo>
                    <a:pt x="196" y="204"/>
                    <a:pt x="192" y="208"/>
                    <a:pt x="189" y="212"/>
                  </a:cubicBezTo>
                  <a:cubicBezTo>
                    <a:pt x="197" y="208"/>
                    <a:pt x="201" y="207"/>
                    <a:pt x="204" y="208"/>
                  </a:cubicBezTo>
                  <a:cubicBezTo>
                    <a:pt x="208" y="209"/>
                    <a:pt x="210" y="211"/>
                    <a:pt x="212" y="213"/>
                  </a:cubicBezTo>
                  <a:cubicBezTo>
                    <a:pt x="215" y="219"/>
                    <a:pt x="215" y="219"/>
                    <a:pt x="203" y="246"/>
                  </a:cubicBezTo>
                  <a:cubicBezTo>
                    <a:pt x="205" y="247"/>
                    <a:pt x="207" y="249"/>
                    <a:pt x="209" y="251"/>
                  </a:cubicBezTo>
                  <a:cubicBezTo>
                    <a:pt x="212" y="256"/>
                    <a:pt x="210" y="263"/>
                    <a:pt x="205" y="265"/>
                  </a:cubicBezTo>
                  <a:cubicBezTo>
                    <a:pt x="203" y="266"/>
                    <a:pt x="202" y="267"/>
                    <a:pt x="200" y="267"/>
                  </a:cubicBezTo>
                  <a:cubicBezTo>
                    <a:pt x="198" y="268"/>
                    <a:pt x="194" y="271"/>
                    <a:pt x="190" y="274"/>
                  </a:cubicBezTo>
                  <a:cubicBezTo>
                    <a:pt x="188" y="275"/>
                    <a:pt x="186" y="276"/>
                    <a:pt x="184" y="276"/>
                  </a:cubicBezTo>
                  <a:close/>
                </a:path>
              </a:pathLst>
            </a:custGeom>
            <a:solidFill>
              <a:srgbClr val="FFAA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042043" y="1738598"/>
              <a:ext cx="612948" cy="66867"/>
            </a:xfrm>
            <a:custGeom>
              <a:avLst/>
              <a:gdLst/>
              <a:ahLst/>
              <a:cxnLst>
                <a:cxn ang="0">
                  <a:pos x="209" y="11"/>
                </a:cxn>
                <a:cxn ang="0">
                  <a:pos x="115" y="19"/>
                </a:cxn>
                <a:cxn ang="0">
                  <a:pos x="17" y="22"/>
                </a:cxn>
                <a:cxn ang="0">
                  <a:pos x="16" y="7"/>
                </a:cxn>
                <a:cxn ang="0">
                  <a:pos x="117" y="5"/>
                </a:cxn>
                <a:cxn ang="0">
                  <a:pos x="209" y="4"/>
                </a:cxn>
                <a:cxn ang="0">
                  <a:pos x="209" y="11"/>
                </a:cxn>
              </a:cxnLst>
              <a:rect l="0" t="0" r="r" b="b"/>
              <a:pathLst>
                <a:path w="218" h="24">
                  <a:moveTo>
                    <a:pt x="209" y="11"/>
                  </a:moveTo>
                  <a:cubicBezTo>
                    <a:pt x="209" y="9"/>
                    <a:pt x="164" y="17"/>
                    <a:pt x="115" y="19"/>
                  </a:cubicBezTo>
                  <a:cubicBezTo>
                    <a:pt x="68" y="21"/>
                    <a:pt x="20" y="24"/>
                    <a:pt x="17" y="22"/>
                  </a:cubicBezTo>
                  <a:cubicBezTo>
                    <a:pt x="10" y="17"/>
                    <a:pt x="0" y="9"/>
                    <a:pt x="16" y="7"/>
                  </a:cubicBezTo>
                  <a:cubicBezTo>
                    <a:pt x="25" y="6"/>
                    <a:pt x="71" y="5"/>
                    <a:pt x="117" y="5"/>
                  </a:cubicBezTo>
                  <a:cubicBezTo>
                    <a:pt x="161" y="5"/>
                    <a:pt x="206" y="0"/>
                    <a:pt x="209" y="4"/>
                  </a:cubicBezTo>
                  <a:cubicBezTo>
                    <a:pt x="214" y="8"/>
                    <a:pt x="218" y="11"/>
                    <a:pt x="209" y="1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1613200" y="1844472"/>
              <a:ext cx="83584" cy="688174"/>
            </a:xfrm>
            <a:custGeom>
              <a:avLst/>
              <a:gdLst/>
              <a:ahLst/>
              <a:cxnLst>
                <a:cxn ang="0">
                  <a:pos x="17" y="11"/>
                </a:cxn>
                <a:cxn ang="0">
                  <a:pos x="20" y="115"/>
                </a:cxn>
                <a:cxn ang="0">
                  <a:pos x="27" y="228"/>
                </a:cxn>
                <a:cxn ang="0">
                  <a:pos x="12" y="228"/>
                </a:cxn>
                <a:cxn ang="0">
                  <a:pos x="6" y="115"/>
                </a:cxn>
                <a:cxn ang="0">
                  <a:pos x="10" y="10"/>
                </a:cxn>
                <a:cxn ang="0">
                  <a:pos x="17" y="11"/>
                </a:cxn>
              </a:cxnLst>
              <a:rect l="0" t="0" r="r" b="b"/>
              <a:pathLst>
                <a:path w="30" h="246">
                  <a:moveTo>
                    <a:pt x="17" y="11"/>
                  </a:moveTo>
                  <a:cubicBezTo>
                    <a:pt x="17" y="10"/>
                    <a:pt x="12" y="63"/>
                    <a:pt x="20" y="115"/>
                  </a:cubicBezTo>
                  <a:cubicBezTo>
                    <a:pt x="29" y="168"/>
                    <a:pt x="30" y="225"/>
                    <a:pt x="27" y="228"/>
                  </a:cubicBezTo>
                  <a:cubicBezTo>
                    <a:pt x="22" y="236"/>
                    <a:pt x="12" y="246"/>
                    <a:pt x="12" y="228"/>
                  </a:cubicBezTo>
                  <a:cubicBezTo>
                    <a:pt x="13" y="218"/>
                    <a:pt x="12" y="167"/>
                    <a:pt x="6" y="115"/>
                  </a:cubicBezTo>
                  <a:cubicBezTo>
                    <a:pt x="0" y="63"/>
                    <a:pt x="7" y="12"/>
                    <a:pt x="10" y="10"/>
                  </a:cubicBezTo>
                  <a:cubicBezTo>
                    <a:pt x="15" y="4"/>
                    <a:pt x="19" y="0"/>
                    <a:pt x="17" y="11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329015" y="2521501"/>
              <a:ext cx="55723" cy="493145"/>
            </a:xfrm>
            <a:custGeom>
              <a:avLst/>
              <a:gdLst/>
              <a:ahLst/>
              <a:cxnLst>
                <a:cxn ang="0">
                  <a:pos x="13" y="7"/>
                </a:cxn>
                <a:cxn ang="0">
                  <a:pos x="15" y="163"/>
                </a:cxn>
                <a:cxn ang="0">
                  <a:pos x="1" y="163"/>
                </a:cxn>
                <a:cxn ang="0">
                  <a:pos x="6" y="7"/>
                </a:cxn>
                <a:cxn ang="0">
                  <a:pos x="13" y="7"/>
                </a:cxn>
              </a:cxnLst>
              <a:rect l="0" t="0" r="r" b="b"/>
              <a:pathLst>
                <a:path w="20" h="176">
                  <a:moveTo>
                    <a:pt x="13" y="7"/>
                  </a:moveTo>
                  <a:cubicBezTo>
                    <a:pt x="13" y="7"/>
                    <a:pt x="20" y="157"/>
                    <a:pt x="15" y="163"/>
                  </a:cubicBezTo>
                  <a:cubicBezTo>
                    <a:pt x="11" y="168"/>
                    <a:pt x="2" y="176"/>
                    <a:pt x="1" y="163"/>
                  </a:cubicBezTo>
                  <a:cubicBezTo>
                    <a:pt x="0" y="150"/>
                    <a:pt x="2" y="12"/>
                    <a:pt x="6" y="7"/>
                  </a:cubicBezTo>
                  <a:cubicBezTo>
                    <a:pt x="10" y="3"/>
                    <a:pt x="13" y="0"/>
                    <a:pt x="13" y="7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120055" y="2766681"/>
              <a:ext cx="178312" cy="225676"/>
            </a:xfrm>
            <a:custGeom>
              <a:avLst/>
              <a:gdLst/>
              <a:ahLst/>
              <a:cxnLst>
                <a:cxn ang="0">
                  <a:pos x="60" y="4"/>
                </a:cxn>
                <a:cxn ang="0">
                  <a:pos x="15" y="81"/>
                </a:cxn>
                <a:cxn ang="0">
                  <a:pos x="3" y="72"/>
                </a:cxn>
                <a:cxn ang="0">
                  <a:pos x="55" y="0"/>
                </a:cxn>
                <a:cxn ang="0">
                  <a:pos x="60" y="4"/>
                </a:cxn>
              </a:cxnLst>
              <a:rect l="0" t="0" r="r" b="b"/>
              <a:pathLst>
                <a:path w="63" h="81">
                  <a:moveTo>
                    <a:pt x="60" y="4"/>
                  </a:moveTo>
                  <a:cubicBezTo>
                    <a:pt x="59" y="3"/>
                    <a:pt x="23" y="81"/>
                    <a:pt x="15" y="81"/>
                  </a:cubicBezTo>
                  <a:cubicBezTo>
                    <a:pt x="9" y="81"/>
                    <a:pt x="0" y="78"/>
                    <a:pt x="3" y="72"/>
                  </a:cubicBezTo>
                  <a:cubicBezTo>
                    <a:pt x="8" y="67"/>
                    <a:pt x="49" y="0"/>
                    <a:pt x="55" y="0"/>
                  </a:cubicBezTo>
                  <a:cubicBezTo>
                    <a:pt x="59" y="0"/>
                    <a:pt x="63" y="1"/>
                    <a:pt x="60" y="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412599" y="2747179"/>
              <a:ext cx="172740" cy="256324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62" y="79"/>
                </a:cxn>
                <a:cxn ang="0">
                  <a:pos x="51" y="87"/>
                </a:cxn>
                <a:cxn ang="0">
                  <a:pos x="1" y="8"/>
                </a:cxn>
                <a:cxn ang="0">
                  <a:pos x="7" y="4"/>
                </a:cxn>
              </a:cxnLst>
              <a:rect l="0" t="0" r="r" b="b"/>
              <a:pathLst>
                <a:path w="62" h="92">
                  <a:moveTo>
                    <a:pt x="7" y="4"/>
                  </a:moveTo>
                  <a:cubicBezTo>
                    <a:pt x="9" y="4"/>
                    <a:pt x="61" y="75"/>
                    <a:pt x="62" y="79"/>
                  </a:cubicBezTo>
                  <a:cubicBezTo>
                    <a:pt x="61" y="85"/>
                    <a:pt x="55" y="92"/>
                    <a:pt x="51" y="87"/>
                  </a:cubicBezTo>
                  <a:cubicBezTo>
                    <a:pt x="43" y="84"/>
                    <a:pt x="0" y="11"/>
                    <a:pt x="1" y="8"/>
                  </a:cubicBezTo>
                  <a:cubicBezTo>
                    <a:pt x="3" y="4"/>
                    <a:pt x="4" y="0"/>
                    <a:pt x="7" y="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838876" y="1696806"/>
              <a:ext cx="278613" cy="273041"/>
            </a:xfrm>
            <a:custGeom>
              <a:avLst/>
              <a:gdLst/>
              <a:ahLst/>
              <a:cxnLst>
                <a:cxn ang="0">
                  <a:pos x="68" y="93"/>
                </a:cxn>
                <a:cxn ang="0">
                  <a:pos x="57" y="96"/>
                </a:cxn>
                <a:cxn ang="0">
                  <a:pos x="51" y="91"/>
                </a:cxn>
                <a:cxn ang="0">
                  <a:pos x="58" y="69"/>
                </a:cxn>
                <a:cxn ang="0">
                  <a:pos x="31" y="81"/>
                </a:cxn>
                <a:cxn ang="0">
                  <a:pos x="25" y="77"/>
                </a:cxn>
                <a:cxn ang="0">
                  <a:pos x="36" y="52"/>
                </a:cxn>
                <a:cxn ang="0">
                  <a:pos x="9" y="64"/>
                </a:cxn>
                <a:cxn ang="0">
                  <a:pos x="3" y="59"/>
                </a:cxn>
                <a:cxn ang="0">
                  <a:pos x="16" y="29"/>
                </a:cxn>
                <a:cxn ang="0">
                  <a:pos x="13" y="25"/>
                </a:cxn>
                <a:cxn ang="0">
                  <a:pos x="16" y="12"/>
                </a:cxn>
                <a:cxn ang="0">
                  <a:pos x="18" y="12"/>
                </a:cxn>
                <a:cxn ang="0">
                  <a:pos x="24" y="8"/>
                </a:cxn>
                <a:cxn ang="0">
                  <a:pos x="41" y="1"/>
                </a:cxn>
                <a:cxn ang="0">
                  <a:pos x="47" y="6"/>
                </a:cxn>
                <a:cxn ang="0">
                  <a:pos x="39" y="27"/>
                </a:cxn>
                <a:cxn ang="0">
                  <a:pos x="71" y="12"/>
                </a:cxn>
                <a:cxn ang="0">
                  <a:pos x="77" y="17"/>
                </a:cxn>
                <a:cxn ang="0">
                  <a:pos x="67" y="41"/>
                </a:cxn>
                <a:cxn ang="0">
                  <a:pos x="86" y="34"/>
                </a:cxn>
                <a:cxn ang="0">
                  <a:pos x="92" y="38"/>
                </a:cxn>
                <a:cxn ang="0">
                  <a:pos x="85" y="61"/>
                </a:cxn>
                <a:cxn ang="0">
                  <a:pos x="90" y="61"/>
                </a:cxn>
                <a:cxn ang="0">
                  <a:pos x="96" y="65"/>
                </a:cxn>
                <a:cxn ang="0">
                  <a:pos x="93" y="78"/>
                </a:cxn>
                <a:cxn ang="0">
                  <a:pos x="90" y="79"/>
                </a:cxn>
                <a:cxn ang="0">
                  <a:pos x="79" y="86"/>
                </a:cxn>
                <a:cxn ang="0">
                  <a:pos x="68" y="93"/>
                </a:cxn>
                <a:cxn ang="0">
                  <a:pos x="80" y="75"/>
                </a:cxn>
                <a:cxn ang="0">
                  <a:pos x="84" y="78"/>
                </a:cxn>
                <a:cxn ang="0">
                  <a:pos x="80" y="75"/>
                </a:cxn>
              </a:cxnLst>
              <a:rect l="0" t="0" r="r" b="b"/>
              <a:pathLst>
                <a:path w="99" h="97">
                  <a:moveTo>
                    <a:pt x="68" y="93"/>
                  </a:moveTo>
                  <a:cubicBezTo>
                    <a:pt x="62" y="96"/>
                    <a:pt x="60" y="97"/>
                    <a:pt x="57" y="96"/>
                  </a:cubicBezTo>
                  <a:cubicBezTo>
                    <a:pt x="54" y="95"/>
                    <a:pt x="52" y="94"/>
                    <a:pt x="51" y="91"/>
                  </a:cubicBezTo>
                  <a:cubicBezTo>
                    <a:pt x="48" y="87"/>
                    <a:pt x="48" y="86"/>
                    <a:pt x="58" y="69"/>
                  </a:cubicBezTo>
                  <a:cubicBezTo>
                    <a:pt x="38" y="81"/>
                    <a:pt x="36" y="82"/>
                    <a:pt x="31" y="81"/>
                  </a:cubicBezTo>
                  <a:cubicBezTo>
                    <a:pt x="29" y="81"/>
                    <a:pt x="27" y="79"/>
                    <a:pt x="25" y="77"/>
                  </a:cubicBezTo>
                  <a:cubicBezTo>
                    <a:pt x="22" y="72"/>
                    <a:pt x="22" y="71"/>
                    <a:pt x="36" y="52"/>
                  </a:cubicBezTo>
                  <a:cubicBezTo>
                    <a:pt x="15" y="65"/>
                    <a:pt x="14" y="65"/>
                    <a:pt x="9" y="64"/>
                  </a:cubicBezTo>
                  <a:cubicBezTo>
                    <a:pt x="7" y="63"/>
                    <a:pt x="5" y="61"/>
                    <a:pt x="3" y="59"/>
                  </a:cubicBezTo>
                  <a:cubicBezTo>
                    <a:pt x="0" y="54"/>
                    <a:pt x="0" y="54"/>
                    <a:pt x="16" y="29"/>
                  </a:cubicBezTo>
                  <a:cubicBezTo>
                    <a:pt x="15" y="28"/>
                    <a:pt x="13" y="27"/>
                    <a:pt x="13" y="25"/>
                  </a:cubicBezTo>
                  <a:cubicBezTo>
                    <a:pt x="10" y="21"/>
                    <a:pt x="11" y="15"/>
                    <a:pt x="16" y="12"/>
                  </a:cubicBezTo>
                  <a:cubicBezTo>
                    <a:pt x="17" y="12"/>
                    <a:pt x="17" y="12"/>
                    <a:pt x="18" y="12"/>
                  </a:cubicBezTo>
                  <a:cubicBezTo>
                    <a:pt x="20" y="11"/>
                    <a:pt x="22" y="9"/>
                    <a:pt x="24" y="8"/>
                  </a:cubicBezTo>
                  <a:cubicBezTo>
                    <a:pt x="34" y="2"/>
                    <a:pt x="36" y="0"/>
                    <a:pt x="41" y="1"/>
                  </a:cubicBezTo>
                  <a:cubicBezTo>
                    <a:pt x="43" y="2"/>
                    <a:pt x="45" y="3"/>
                    <a:pt x="47" y="6"/>
                  </a:cubicBezTo>
                  <a:cubicBezTo>
                    <a:pt x="49" y="10"/>
                    <a:pt x="50" y="11"/>
                    <a:pt x="39" y="27"/>
                  </a:cubicBezTo>
                  <a:cubicBezTo>
                    <a:pt x="66" y="11"/>
                    <a:pt x="67" y="11"/>
                    <a:pt x="71" y="12"/>
                  </a:cubicBezTo>
                  <a:cubicBezTo>
                    <a:pt x="74" y="13"/>
                    <a:pt x="76" y="14"/>
                    <a:pt x="77" y="17"/>
                  </a:cubicBezTo>
                  <a:cubicBezTo>
                    <a:pt x="80" y="22"/>
                    <a:pt x="81" y="22"/>
                    <a:pt x="67" y="41"/>
                  </a:cubicBezTo>
                  <a:cubicBezTo>
                    <a:pt x="81" y="33"/>
                    <a:pt x="82" y="33"/>
                    <a:pt x="86" y="34"/>
                  </a:cubicBezTo>
                  <a:cubicBezTo>
                    <a:pt x="89" y="34"/>
                    <a:pt x="91" y="36"/>
                    <a:pt x="92" y="38"/>
                  </a:cubicBezTo>
                  <a:cubicBezTo>
                    <a:pt x="95" y="43"/>
                    <a:pt x="95" y="44"/>
                    <a:pt x="85" y="61"/>
                  </a:cubicBezTo>
                  <a:cubicBezTo>
                    <a:pt x="87" y="60"/>
                    <a:pt x="88" y="60"/>
                    <a:pt x="90" y="61"/>
                  </a:cubicBezTo>
                  <a:cubicBezTo>
                    <a:pt x="93" y="61"/>
                    <a:pt x="95" y="63"/>
                    <a:pt x="96" y="65"/>
                  </a:cubicBezTo>
                  <a:cubicBezTo>
                    <a:pt x="99" y="70"/>
                    <a:pt x="97" y="76"/>
                    <a:pt x="93" y="78"/>
                  </a:cubicBezTo>
                  <a:cubicBezTo>
                    <a:pt x="92" y="79"/>
                    <a:pt x="91" y="79"/>
                    <a:pt x="90" y="79"/>
                  </a:cubicBezTo>
                  <a:cubicBezTo>
                    <a:pt x="88" y="80"/>
                    <a:pt x="82" y="84"/>
                    <a:pt x="79" y="86"/>
                  </a:cubicBezTo>
                  <a:cubicBezTo>
                    <a:pt x="74" y="89"/>
                    <a:pt x="70" y="92"/>
                    <a:pt x="68" y="93"/>
                  </a:cubicBezTo>
                  <a:close/>
                  <a:moveTo>
                    <a:pt x="80" y="75"/>
                  </a:moveTo>
                  <a:cubicBezTo>
                    <a:pt x="81" y="76"/>
                    <a:pt x="82" y="78"/>
                    <a:pt x="84" y="78"/>
                  </a:cubicBezTo>
                  <a:cubicBezTo>
                    <a:pt x="82" y="77"/>
                    <a:pt x="81" y="76"/>
                    <a:pt x="80" y="75"/>
                  </a:cubicBezTo>
                  <a:close/>
                </a:path>
              </a:pathLst>
            </a:custGeom>
            <a:solidFill>
              <a:srgbClr val="FFAA1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794298" y="1666159"/>
              <a:ext cx="356624" cy="345481"/>
            </a:xfrm>
            <a:custGeom>
              <a:avLst/>
              <a:gdLst/>
              <a:ahLst/>
              <a:cxnLst>
                <a:cxn ang="0">
                  <a:pos x="27" y="44"/>
                </a:cxn>
                <a:cxn ang="0">
                  <a:pos x="27" y="74"/>
                </a:cxn>
                <a:cxn ang="0">
                  <a:pos x="93" y="87"/>
                </a:cxn>
                <a:cxn ang="0">
                  <a:pos x="82" y="32"/>
                </a:cxn>
                <a:cxn ang="0">
                  <a:pos x="49" y="29"/>
                </a:cxn>
                <a:cxn ang="0">
                  <a:pos x="40" y="13"/>
                </a:cxn>
                <a:cxn ang="0">
                  <a:pos x="95" y="16"/>
                </a:cxn>
                <a:cxn ang="0">
                  <a:pos x="123" y="55"/>
                </a:cxn>
                <a:cxn ang="0">
                  <a:pos x="102" y="103"/>
                </a:cxn>
                <a:cxn ang="0">
                  <a:pos x="17" y="83"/>
                </a:cxn>
                <a:cxn ang="0">
                  <a:pos x="20" y="39"/>
                </a:cxn>
                <a:cxn ang="0">
                  <a:pos x="27" y="44"/>
                </a:cxn>
              </a:cxnLst>
              <a:rect l="0" t="0" r="r" b="b"/>
              <a:pathLst>
                <a:path w="127" h="123">
                  <a:moveTo>
                    <a:pt x="27" y="44"/>
                  </a:moveTo>
                  <a:cubicBezTo>
                    <a:pt x="27" y="43"/>
                    <a:pt x="14" y="57"/>
                    <a:pt x="27" y="74"/>
                  </a:cubicBezTo>
                  <a:cubicBezTo>
                    <a:pt x="38" y="90"/>
                    <a:pt x="73" y="104"/>
                    <a:pt x="93" y="87"/>
                  </a:cubicBezTo>
                  <a:cubicBezTo>
                    <a:pt x="116" y="70"/>
                    <a:pt x="100" y="39"/>
                    <a:pt x="82" y="32"/>
                  </a:cubicBezTo>
                  <a:cubicBezTo>
                    <a:pt x="63" y="22"/>
                    <a:pt x="51" y="30"/>
                    <a:pt x="49" y="29"/>
                  </a:cubicBezTo>
                  <a:cubicBezTo>
                    <a:pt x="41" y="28"/>
                    <a:pt x="19" y="29"/>
                    <a:pt x="40" y="13"/>
                  </a:cubicBezTo>
                  <a:cubicBezTo>
                    <a:pt x="44" y="9"/>
                    <a:pt x="70" y="0"/>
                    <a:pt x="95" y="16"/>
                  </a:cubicBezTo>
                  <a:cubicBezTo>
                    <a:pt x="107" y="24"/>
                    <a:pt x="119" y="37"/>
                    <a:pt x="123" y="55"/>
                  </a:cubicBezTo>
                  <a:cubicBezTo>
                    <a:pt x="127" y="73"/>
                    <a:pt x="117" y="93"/>
                    <a:pt x="102" y="103"/>
                  </a:cubicBezTo>
                  <a:cubicBezTo>
                    <a:pt x="68" y="123"/>
                    <a:pt x="32" y="103"/>
                    <a:pt x="17" y="83"/>
                  </a:cubicBezTo>
                  <a:cubicBezTo>
                    <a:pt x="0" y="58"/>
                    <a:pt x="19" y="37"/>
                    <a:pt x="20" y="39"/>
                  </a:cubicBezTo>
                  <a:cubicBezTo>
                    <a:pt x="29" y="36"/>
                    <a:pt x="34" y="36"/>
                    <a:pt x="27" y="4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944749" y="2033929"/>
              <a:ext cx="83584" cy="378914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24" y="125"/>
                </a:cxn>
                <a:cxn ang="0">
                  <a:pos x="6" y="125"/>
                </a:cxn>
                <a:cxn ang="0">
                  <a:pos x="7" y="6"/>
                </a:cxn>
                <a:cxn ang="0">
                  <a:pos x="16" y="6"/>
                </a:cxn>
              </a:cxnLst>
              <a:rect l="0" t="0" r="r" b="b"/>
              <a:pathLst>
                <a:path w="30" h="135">
                  <a:moveTo>
                    <a:pt x="16" y="6"/>
                  </a:moveTo>
                  <a:cubicBezTo>
                    <a:pt x="14" y="6"/>
                    <a:pt x="30" y="119"/>
                    <a:pt x="24" y="125"/>
                  </a:cubicBezTo>
                  <a:cubicBezTo>
                    <a:pt x="19" y="129"/>
                    <a:pt x="8" y="135"/>
                    <a:pt x="6" y="125"/>
                  </a:cubicBezTo>
                  <a:cubicBezTo>
                    <a:pt x="5" y="116"/>
                    <a:pt x="0" y="9"/>
                    <a:pt x="7" y="6"/>
                  </a:cubicBezTo>
                  <a:cubicBezTo>
                    <a:pt x="12" y="2"/>
                    <a:pt x="16" y="0"/>
                    <a:pt x="16" y="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031119" y="2075720"/>
              <a:ext cx="339908" cy="417920"/>
            </a:xfrm>
            <a:custGeom>
              <a:avLst/>
              <a:gdLst/>
              <a:ahLst/>
              <a:cxnLst>
                <a:cxn ang="0">
                  <a:pos x="112" y="137"/>
                </a:cxn>
                <a:cxn ang="0">
                  <a:pos x="105" y="137"/>
                </a:cxn>
                <a:cxn ang="0">
                  <a:pos x="97" y="136"/>
                </a:cxn>
                <a:cxn ang="0">
                  <a:pos x="91" y="136"/>
                </a:cxn>
                <a:cxn ang="0">
                  <a:pos x="93" y="134"/>
                </a:cxn>
                <a:cxn ang="0">
                  <a:pos x="79" y="77"/>
                </a:cxn>
                <a:cxn ang="0">
                  <a:pos x="20" y="3"/>
                </a:cxn>
                <a:cxn ang="0">
                  <a:pos x="11" y="19"/>
                </a:cxn>
                <a:cxn ang="0">
                  <a:pos x="63" y="84"/>
                </a:cxn>
                <a:cxn ang="0">
                  <a:pos x="81" y="139"/>
                </a:cxn>
                <a:cxn ang="0">
                  <a:pos x="84" y="145"/>
                </a:cxn>
                <a:cxn ang="0">
                  <a:pos x="84" y="145"/>
                </a:cxn>
                <a:cxn ang="0">
                  <a:pos x="84" y="145"/>
                </a:cxn>
                <a:cxn ang="0">
                  <a:pos x="90" y="148"/>
                </a:cxn>
                <a:cxn ang="0">
                  <a:pos x="91" y="148"/>
                </a:cxn>
                <a:cxn ang="0">
                  <a:pos x="91" y="148"/>
                </a:cxn>
                <a:cxn ang="0">
                  <a:pos x="92" y="148"/>
                </a:cxn>
                <a:cxn ang="0">
                  <a:pos x="93" y="148"/>
                </a:cxn>
                <a:cxn ang="0">
                  <a:pos x="95" y="148"/>
                </a:cxn>
                <a:cxn ang="0">
                  <a:pos x="104" y="147"/>
                </a:cxn>
                <a:cxn ang="0">
                  <a:pos x="112" y="146"/>
                </a:cxn>
                <a:cxn ang="0">
                  <a:pos x="112" y="137"/>
                </a:cxn>
              </a:cxnLst>
              <a:rect l="0" t="0" r="r" b="b"/>
              <a:pathLst>
                <a:path w="121" h="149">
                  <a:moveTo>
                    <a:pt x="112" y="137"/>
                  </a:moveTo>
                  <a:cubicBezTo>
                    <a:pt x="112" y="137"/>
                    <a:pt x="110" y="137"/>
                    <a:pt x="105" y="137"/>
                  </a:cubicBezTo>
                  <a:cubicBezTo>
                    <a:pt x="103" y="137"/>
                    <a:pt x="100" y="136"/>
                    <a:pt x="97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8" y="140"/>
                    <a:pt x="92" y="135"/>
                    <a:pt x="93" y="134"/>
                  </a:cubicBezTo>
                  <a:cubicBezTo>
                    <a:pt x="87" y="121"/>
                    <a:pt x="85" y="99"/>
                    <a:pt x="79" y="77"/>
                  </a:cubicBezTo>
                  <a:cubicBezTo>
                    <a:pt x="69" y="30"/>
                    <a:pt x="24" y="0"/>
                    <a:pt x="20" y="3"/>
                  </a:cubicBezTo>
                  <a:cubicBezTo>
                    <a:pt x="11" y="5"/>
                    <a:pt x="0" y="12"/>
                    <a:pt x="11" y="19"/>
                  </a:cubicBezTo>
                  <a:cubicBezTo>
                    <a:pt x="17" y="22"/>
                    <a:pt x="51" y="44"/>
                    <a:pt x="63" y="84"/>
                  </a:cubicBezTo>
                  <a:cubicBezTo>
                    <a:pt x="69" y="103"/>
                    <a:pt x="72" y="123"/>
                    <a:pt x="81" y="139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79" y="142"/>
                    <a:pt x="92" y="149"/>
                    <a:pt x="90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9" y="148"/>
                    <a:pt x="102" y="148"/>
                    <a:pt x="104" y="147"/>
                  </a:cubicBezTo>
                  <a:cubicBezTo>
                    <a:pt x="109" y="147"/>
                    <a:pt x="112" y="146"/>
                    <a:pt x="112" y="146"/>
                  </a:cubicBezTo>
                  <a:cubicBezTo>
                    <a:pt x="117" y="141"/>
                    <a:pt x="121" y="137"/>
                    <a:pt x="112" y="137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429316" y="2086864"/>
              <a:ext cx="468069" cy="142092"/>
            </a:xfrm>
            <a:custGeom>
              <a:avLst/>
              <a:gdLst/>
              <a:ahLst/>
              <a:cxnLst>
                <a:cxn ang="0">
                  <a:pos x="7" y="34"/>
                </a:cxn>
                <a:cxn ang="0">
                  <a:pos x="14" y="31"/>
                </a:cxn>
                <a:cxn ang="0">
                  <a:pos x="21" y="27"/>
                </a:cxn>
                <a:cxn ang="0">
                  <a:pos x="25" y="25"/>
                </a:cxn>
                <a:cxn ang="0">
                  <a:pos x="27" y="24"/>
                </a:cxn>
                <a:cxn ang="0">
                  <a:pos x="22" y="24"/>
                </a:cxn>
                <a:cxn ang="0">
                  <a:pos x="23" y="24"/>
                </a:cxn>
                <a:cxn ang="0">
                  <a:pos x="25" y="26"/>
                </a:cxn>
                <a:cxn ang="0">
                  <a:pos x="81" y="45"/>
                </a:cxn>
                <a:cxn ang="0">
                  <a:pos x="143" y="42"/>
                </a:cxn>
                <a:cxn ang="0">
                  <a:pos x="166" y="15"/>
                </a:cxn>
                <a:cxn ang="0">
                  <a:pos x="148" y="10"/>
                </a:cxn>
                <a:cxn ang="0">
                  <a:pos x="133" y="25"/>
                </a:cxn>
                <a:cxn ang="0">
                  <a:pos x="82" y="27"/>
                </a:cxn>
                <a:cxn ang="0">
                  <a:pos x="32" y="14"/>
                </a:cxn>
                <a:cxn ang="0">
                  <a:pos x="30" y="13"/>
                </a:cxn>
                <a:cxn ang="0">
                  <a:pos x="28" y="13"/>
                </a:cxn>
                <a:cxn ang="0">
                  <a:pos x="28" y="13"/>
                </a:cxn>
                <a:cxn ang="0">
                  <a:pos x="28" y="13"/>
                </a:cxn>
                <a:cxn ang="0">
                  <a:pos x="21" y="13"/>
                </a:cxn>
                <a:cxn ang="0">
                  <a:pos x="21" y="13"/>
                </a:cxn>
                <a:cxn ang="0">
                  <a:pos x="20" y="13"/>
                </a:cxn>
                <a:cxn ang="0">
                  <a:pos x="20" y="13"/>
                </a:cxn>
                <a:cxn ang="0">
                  <a:pos x="16" y="16"/>
                </a:cxn>
                <a:cxn ang="0">
                  <a:pos x="9" y="21"/>
                </a:cxn>
                <a:cxn ang="0">
                  <a:pos x="3" y="26"/>
                </a:cxn>
                <a:cxn ang="0">
                  <a:pos x="7" y="34"/>
                </a:cxn>
              </a:cxnLst>
              <a:rect l="0" t="0" r="r" b="b"/>
              <a:pathLst>
                <a:path w="167" h="50">
                  <a:moveTo>
                    <a:pt x="7" y="34"/>
                  </a:moveTo>
                  <a:cubicBezTo>
                    <a:pt x="7" y="34"/>
                    <a:pt x="10" y="33"/>
                    <a:pt x="14" y="31"/>
                  </a:cubicBezTo>
                  <a:cubicBezTo>
                    <a:pt x="16" y="30"/>
                    <a:pt x="18" y="28"/>
                    <a:pt x="21" y="27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32" y="24"/>
                    <a:pt x="22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0" y="33"/>
                    <a:pt x="60" y="41"/>
                    <a:pt x="81" y="45"/>
                  </a:cubicBezTo>
                  <a:cubicBezTo>
                    <a:pt x="102" y="49"/>
                    <a:pt x="125" y="50"/>
                    <a:pt x="143" y="42"/>
                  </a:cubicBezTo>
                  <a:cubicBezTo>
                    <a:pt x="163" y="34"/>
                    <a:pt x="167" y="16"/>
                    <a:pt x="166" y="15"/>
                  </a:cubicBezTo>
                  <a:cubicBezTo>
                    <a:pt x="162" y="5"/>
                    <a:pt x="152" y="0"/>
                    <a:pt x="148" y="10"/>
                  </a:cubicBezTo>
                  <a:cubicBezTo>
                    <a:pt x="147" y="12"/>
                    <a:pt x="145" y="20"/>
                    <a:pt x="133" y="25"/>
                  </a:cubicBezTo>
                  <a:cubicBezTo>
                    <a:pt x="121" y="30"/>
                    <a:pt x="101" y="30"/>
                    <a:pt x="82" y="27"/>
                  </a:cubicBezTo>
                  <a:cubicBezTo>
                    <a:pt x="63" y="24"/>
                    <a:pt x="45" y="19"/>
                    <a:pt x="32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3" y="13"/>
                    <a:pt x="24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8"/>
                    <a:pt x="11" y="19"/>
                    <a:pt x="9" y="21"/>
                  </a:cubicBezTo>
                  <a:cubicBezTo>
                    <a:pt x="6" y="24"/>
                    <a:pt x="3" y="25"/>
                    <a:pt x="3" y="26"/>
                  </a:cubicBezTo>
                  <a:cubicBezTo>
                    <a:pt x="1" y="33"/>
                    <a:pt x="0" y="38"/>
                    <a:pt x="7" y="3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948239" y="1798216"/>
              <a:ext cx="671433" cy="768872"/>
            </a:xfrm>
            <a:custGeom>
              <a:avLst/>
              <a:gdLst/>
              <a:ahLst/>
              <a:cxnLst>
                <a:cxn ang="0">
                  <a:pos x="422" y="494"/>
                </a:cxn>
                <a:cxn ang="0">
                  <a:pos x="264" y="466"/>
                </a:cxn>
                <a:cxn ang="0">
                  <a:pos x="116" y="472"/>
                </a:cxn>
                <a:cxn ang="0">
                  <a:pos x="103" y="473"/>
                </a:cxn>
                <a:cxn ang="0">
                  <a:pos x="109" y="182"/>
                </a:cxn>
                <a:cxn ang="0">
                  <a:pos x="85" y="45"/>
                </a:cxn>
                <a:cxn ang="0">
                  <a:pos x="69" y="49"/>
                </a:cxn>
                <a:cxn ang="0">
                  <a:pos x="84" y="189"/>
                </a:cxn>
                <a:cxn ang="0">
                  <a:pos x="69" y="470"/>
                </a:cxn>
                <a:cxn ang="0">
                  <a:pos x="67" y="475"/>
                </a:cxn>
                <a:cxn ang="0">
                  <a:pos x="29" y="478"/>
                </a:cxn>
                <a:cxn ang="0">
                  <a:pos x="20" y="524"/>
                </a:cxn>
                <a:cxn ang="0">
                  <a:pos x="55" y="527"/>
                </a:cxn>
                <a:cxn ang="0">
                  <a:pos x="82" y="511"/>
                </a:cxn>
                <a:cxn ang="0">
                  <a:pos x="105" y="510"/>
                </a:cxn>
                <a:cxn ang="0">
                  <a:pos x="248" y="505"/>
                </a:cxn>
                <a:cxn ang="0">
                  <a:pos x="411" y="527"/>
                </a:cxn>
                <a:cxn ang="0">
                  <a:pos x="422" y="494"/>
                </a:cxn>
              </a:cxnLst>
              <a:rect l="0" t="0" r="r" b="b"/>
              <a:pathLst>
                <a:path w="481" h="551">
                  <a:moveTo>
                    <a:pt x="422" y="494"/>
                  </a:moveTo>
                  <a:cubicBezTo>
                    <a:pt x="416" y="488"/>
                    <a:pt x="353" y="467"/>
                    <a:pt x="264" y="466"/>
                  </a:cubicBezTo>
                  <a:cubicBezTo>
                    <a:pt x="219" y="465"/>
                    <a:pt x="169" y="469"/>
                    <a:pt x="116" y="472"/>
                  </a:cubicBezTo>
                  <a:cubicBezTo>
                    <a:pt x="112" y="473"/>
                    <a:pt x="107" y="473"/>
                    <a:pt x="103" y="473"/>
                  </a:cubicBezTo>
                  <a:cubicBezTo>
                    <a:pt x="139" y="363"/>
                    <a:pt x="115" y="260"/>
                    <a:pt x="109" y="182"/>
                  </a:cubicBezTo>
                  <a:cubicBezTo>
                    <a:pt x="98" y="99"/>
                    <a:pt x="85" y="45"/>
                    <a:pt x="85" y="45"/>
                  </a:cubicBezTo>
                  <a:cubicBezTo>
                    <a:pt x="75" y="0"/>
                    <a:pt x="73" y="22"/>
                    <a:pt x="69" y="49"/>
                  </a:cubicBezTo>
                  <a:cubicBezTo>
                    <a:pt x="68" y="55"/>
                    <a:pt x="77" y="109"/>
                    <a:pt x="84" y="189"/>
                  </a:cubicBezTo>
                  <a:cubicBezTo>
                    <a:pt x="89" y="266"/>
                    <a:pt x="104" y="380"/>
                    <a:pt x="69" y="470"/>
                  </a:cubicBezTo>
                  <a:cubicBezTo>
                    <a:pt x="69" y="472"/>
                    <a:pt x="68" y="473"/>
                    <a:pt x="67" y="475"/>
                  </a:cubicBezTo>
                  <a:cubicBezTo>
                    <a:pt x="56" y="475"/>
                    <a:pt x="44" y="476"/>
                    <a:pt x="29" y="478"/>
                  </a:cubicBezTo>
                  <a:cubicBezTo>
                    <a:pt x="17" y="481"/>
                    <a:pt x="0" y="506"/>
                    <a:pt x="20" y="524"/>
                  </a:cubicBezTo>
                  <a:cubicBezTo>
                    <a:pt x="42" y="533"/>
                    <a:pt x="43" y="528"/>
                    <a:pt x="55" y="527"/>
                  </a:cubicBezTo>
                  <a:cubicBezTo>
                    <a:pt x="66" y="524"/>
                    <a:pt x="75" y="518"/>
                    <a:pt x="82" y="511"/>
                  </a:cubicBezTo>
                  <a:cubicBezTo>
                    <a:pt x="105" y="510"/>
                    <a:pt x="105" y="510"/>
                    <a:pt x="105" y="510"/>
                  </a:cubicBezTo>
                  <a:cubicBezTo>
                    <a:pt x="157" y="508"/>
                    <a:pt x="205" y="505"/>
                    <a:pt x="248" y="505"/>
                  </a:cubicBezTo>
                  <a:cubicBezTo>
                    <a:pt x="334" y="505"/>
                    <a:pt x="394" y="522"/>
                    <a:pt x="411" y="527"/>
                  </a:cubicBezTo>
                  <a:cubicBezTo>
                    <a:pt x="481" y="551"/>
                    <a:pt x="452" y="515"/>
                    <a:pt x="422" y="494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8"/>
            <p:cNvSpPr>
              <a:spLocks/>
            </p:cNvSpPr>
            <p:nvPr/>
          </p:nvSpPr>
          <p:spPr bwMode="auto">
            <a:xfrm>
              <a:off x="1706920" y="2428508"/>
              <a:ext cx="253539" cy="565584"/>
            </a:xfrm>
            <a:custGeom>
              <a:avLst/>
              <a:gdLst/>
              <a:ahLst/>
              <a:cxnLst>
                <a:cxn ang="0">
                  <a:pos x="72" y="16"/>
                </a:cxn>
                <a:cxn ang="0">
                  <a:pos x="54" y="60"/>
                </a:cxn>
                <a:cxn ang="0">
                  <a:pos x="53" y="138"/>
                </a:cxn>
                <a:cxn ang="0">
                  <a:pos x="56" y="177"/>
                </a:cxn>
                <a:cxn ang="0">
                  <a:pos x="56" y="186"/>
                </a:cxn>
                <a:cxn ang="0">
                  <a:pos x="48" y="187"/>
                </a:cxn>
                <a:cxn ang="0">
                  <a:pos x="13" y="192"/>
                </a:cxn>
                <a:cxn ang="0">
                  <a:pos x="12" y="201"/>
                </a:cxn>
                <a:cxn ang="0">
                  <a:pos x="48" y="200"/>
                </a:cxn>
                <a:cxn ang="0">
                  <a:pos x="63" y="201"/>
                </a:cxn>
                <a:cxn ang="0">
                  <a:pos x="63" y="201"/>
                </a:cxn>
                <a:cxn ang="0">
                  <a:pos x="70" y="196"/>
                </a:cxn>
                <a:cxn ang="0">
                  <a:pos x="70" y="196"/>
                </a:cxn>
                <a:cxn ang="0">
                  <a:pos x="70" y="195"/>
                </a:cxn>
                <a:cxn ang="0">
                  <a:pos x="70" y="195"/>
                </a:cxn>
                <a:cxn ang="0">
                  <a:pos x="70" y="193"/>
                </a:cxn>
                <a:cxn ang="0">
                  <a:pos x="70" y="191"/>
                </a:cxn>
                <a:cxn ang="0">
                  <a:pos x="71" y="186"/>
                </a:cxn>
                <a:cxn ang="0">
                  <a:pos x="71" y="176"/>
                </a:cxn>
                <a:cxn ang="0">
                  <a:pos x="71" y="135"/>
                </a:cxn>
                <a:cxn ang="0">
                  <a:pos x="75" y="60"/>
                </a:cxn>
                <a:cxn ang="0">
                  <a:pos x="86" y="27"/>
                </a:cxn>
                <a:cxn ang="0">
                  <a:pos x="72" y="16"/>
                </a:cxn>
              </a:cxnLst>
              <a:rect l="0" t="0" r="r" b="b"/>
              <a:pathLst>
                <a:path w="90" h="202">
                  <a:moveTo>
                    <a:pt x="72" y="16"/>
                  </a:moveTo>
                  <a:cubicBezTo>
                    <a:pt x="68" y="20"/>
                    <a:pt x="57" y="37"/>
                    <a:pt x="54" y="60"/>
                  </a:cubicBezTo>
                  <a:cubicBezTo>
                    <a:pt x="50" y="83"/>
                    <a:pt x="51" y="111"/>
                    <a:pt x="53" y="138"/>
                  </a:cubicBezTo>
                  <a:cubicBezTo>
                    <a:pt x="54" y="151"/>
                    <a:pt x="55" y="165"/>
                    <a:pt x="56" y="177"/>
                  </a:cubicBezTo>
                  <a:cubicBezTo>
                    <a:pt x="56" y="180"/>
                    <a:pt x="56" y="183"/>
                    <a:pt x="56" y="186"/>
                  </a:cubicBezTo>
                  <a:cubicBezTo>
                    <a:pt x="53" y="186"/>
                    <a:pt x="50" y="186"/>
                    <a:pt x="48" y="187"/>
                  </a:cubicBezTo>
                  <a:cubicBezTo>
                    <a:pt x="26" y="190"/>
                    <a:pt x="15" y="191"/>
                    <a:pt x="13" y="192"/>
                  </a:cubicBezTo>
                  <a:cubicBezTo>
                    <a:pt x="7" y="195"/>
                    <a:pt x="0" y="198"/>
                    <a:pt x="12" y="201"/>
                  </a:cubicBezTo>
                  <a:cubicBezTo>
                    <a:pt x="12" y="201"/>
                    <a:pt x="28" y="202"/>
                    <a:pt x="48" y="200"/>
                  </a:cubicBezTo>
                  <a:cubicBezTo>
                    <a:pt x="53" y="199"/>
                    <a:pt x="58" y="200"/>
                    <a:pt x="63" y="201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1" y="202"/>
                    <a:pt x="77" y="191"/>
                    <a:pt x="70" y="196"/>
                  </a:cubicBezTo>
                  <a:cubicBezTo>
                    <a:pt x="70" y="196"/>
                    <a:pt x="70" y="196"/>
                    <a:pt x="70" y="196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70" y="193"/>
                    <a:pt x="70" y="193"/>
                    <a:pt x="70" y="193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76"/>
                    <a:pt x="71" y="176"/>
                    <a:pt x="71" y="176"/>
                  </a:cubicBezTo>
                  <a:cubicBezTo>
                    <a:pt x="71" y="163"/>
                    <a:pt x="71" y="149"/>
                    <a:pt x="71" y="135"/>
                  </a:cubicBezTo>
                  <a:cubicBezTo>
                    <a:pt x="70" y="107"/>
                    <a:pt x="71" y="79"/>
                    <a:pt x="75" y="60"/>
                  </a:cubicBezTo>
                  <a:cubicBezTo>
                    <a:pt x="78" y="39"/>
                    <a:pt x="86" y="29"/>
                    <a:pt x="86" y="27"/>
                  </a:cubicBezTo>
                  <a:cubicBezTo>
                    <a:pt x="86" y="20"/>
                    <a:pt x="90" y="0"/>
                    <a:pt x="72" y="16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9"/>
            <p:cNvSpPr>
              <a:spLocks/>
            </p:cNvSpPr>
            <p:nvPr/>
          </p:nvSpPr>
          <p:spPr bwMode="auto">
            <a:xfrm>
              <a:off x="2013395" y="2478658"/>
              <a:ext cx="231250" cy="546082"/>
            </a:xfrm>
            <a:custGeom>
              <a:avLst/>
              <a:gdLst/>
              <a:ahLst/>
              <a:cxnLst>
                <a:cxn ang="0">
                  <a:pos x="71" y="177"/>
                </a:cxn>
                <a:cxn ang="0">
                  <a:pos x="38" y="176"/>
                </a:cxn>
                <a:cxn ang="0">
                  <a:pos x="37" y="175"/>
                </a:cxn>
                <a:cxn ang="0">
                  <a:pos x="37" y="172"/>
                </a:cxn>
                <a:cxn ang="0">
                  <a:pos x="38" y="155"/>
                </a:cxn>
                <a:cxn ang="0">
                  <a:pos x="41" y="116"/>
                </a:cxn>
                <a:cxn ang="0">
                  <a:pos x="41" y="40"/>
                </a:cxn>
                <a:cxn ang="0">
                  <a:pos x="23" y="4"/>
                </a:cxn>
                <a:cxn ang="0">
                  <a:pos x="9" y="15"/>
                </a:cxn>
                <a:cxn ang="0">
                  <a:pos x="22" y="48"/>
                </a:cxn>
                <a:cxn ang="0">
                  <a:pos x="24" y="117"/>
                </a:cxn>
                <a:cxn ang="0">
                  <a:pos x="22" y="154"/>
                </a:cxn>
                <a:cxn ang="0">
                  <a:pos x="22" y="172"/>
                </a:cxn>
                <a:cxn ang="0">
                  <a:pos x="23" y="180"/>
                </a:cxn>
                <a:cxn ang="0">
                  <a:pos x="23" y="181"/>
                </a:cxn>
                <a:cxn ang="0">
                  <a:pos x="23" y="181"/>
                </a:cxn>
                <a:cxn ang="0">
                  <a:pos x="23" y="181"/>
                </a:cxn>
                <a:cxn ang="0">
                  <a:pos x="31" y="189"/>
                </a:cxn>
                <a:cxn ang="0">
                  <a:pos x="31" y="189"/>
                </a:cxn>
                <a:cxn ang="0">
                  <a:pos x="31" y="189"/>
                </a:cxn>
                <a:cxn ang="0">
                  <a:pos x="33" y="189"/>
                </a:cxn>
                <a:cxn ang="0">
                  <a:pos x="37" y="189"/>
                </a:cxn>
                <a:cxn ang="0">
                  <a:pos x="71" y="186"/>
                </a:cxn>
                <a:cxn ang="0">
                  <a:pos x="71" y="177"/>
                </a:cxn>
              </a:cxnLst>
              <a:rect l="0" t="0" r="r" b="b"/>
              <a:pathLst>
                <a:path w="82" h="195">
                  <a:moveTo>
                    <a:pt x="71" y="177"/>
                  </a:moveTo>
                  <a:cubicBezTo>
                    <a:pt x="71" y="177"/>
                    <a:pt x="58" y="177"/>
                    <a:pt x="38" y="176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67"/>
                    <a:pt x="37" y="161"/>
                    <a:pt x="38" y="155"/>
                  </a:cubicBezTo>
                  <a:cubicBezTo>
                    <a:pt x="39" y="143"/>
                    <a:pt x="40" y="130"/>
                    <a:pt x="41" y="116"/>
                  </a:cubicBezTo>
                  <a:cubicBezTo>
                    <a:pt x="44" y="90"/>
                    <a:pt x="45" y="62"/>
                    <a:pt x="41" y="40"/>
                  </a:cubicBezTo>
                  <a:cubicBezTo>
                    <a:pt x="37" y="18"/>
                    <a:pt x="25" y="4"/>
                    <a:pt x="23" y="4"/>
                  </a:cubicBezTo>
                  <a:cubicBezTo>
                    <a:pt x="11" y="0"/>
                    <a:pt x="0" y="4"/>
                    <a:pt x="9" y="15"/>
                  </a:cubicBezTo>
                  <a:cubicBezTo>
                    <a:pt x="11" y="18"/>
                    <a:pt x="18" y="29"/>
                    <a:pt x="22" y="48"/>
                  </a:cubicBezTo>
                  <a:cubicBezTo>
                    <a:pt x="25" y="67"/>
                    <a:pt x="25" y="92"/>
                    <a:pt x="24" y="117"/>
                  </a:cubicBezTo>
                  <a:cubicBezTo>
                    <a:pt x="23" y="130"/>
                    <a:pt x="22" y="142"/>
                    <a:pt x="22" y="154"/>
                  </a:cubicBezTo>
                  <a:cubicBezTo>
                    <a:pt x="22" y="160"/>
                    <a:pt x="22" y="166"/>
                    <a:pt x="22" y="172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1" y="180"/>
                    <a:pt x="37" y="195"/>
                    <a:pt x="31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56" y="188"/>
                    <a:pt x="69" y="187"/>
                    <a:pt x="71" y="186"/>
                  </a:cubicBezTo>
                  <a:cubicBezTo>
                    <a:pt x="77" y="181"/>
                    <a:pt x="82" y="177"/>
                    <a:pt x="71" y="177"/>
                  </a:cubicBezTo>
                  <a:close/>
                </a:path>
              </a:pathLst>
            </a:custGeom>
            <a:solidFill>
              <a:srgbClr val="6D6E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905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04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30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33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6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3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4693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404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E5861-E65C-4BE8-8BCB-9B255B5A3C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9" y="6381748"/>
            <a:ext cx="762001" cy="4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4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://bit.ly/SimResources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mailto:troy.magennis@focusedobjective.com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mazon.com/Stephen-H.-Kan/e/B001HD09XW/ref=ntt_athr_dp_pel_1" TargetMode="External"/><Relationship Id="rId3" Type="http://schemas.openxmlformats.org/officeDocument/2006/relationships/image" Target="../media/image68.jpeg"/><Relationship Id="rId7" Type="http://schemas.openxmlformats.org/officeDocument/2006/relationships/image" Target="../media/image69.jpe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mazon.com/Ware-Myers/e/B000APT754/ref=ntt_athr_dp_pel_3" TargetMode="External"/><Relationship Id="rId5" Type="http://schemas.openxmlformats.org/officeDocument/2006/relationships/hyperlink" Target="http://www.amazon.com/s/ref=ntt_athr_dp_sr_2?ie=UTF8&amp;field-author=IEEE&amp;search-alias=books&amp;text=IEEE&amp;sort=relevancerank" TargetMode="External"/><Relationship Id="rId4" Type="http://schemas.openxmlformats.org/officeDocument/2006/relationships/hyperlink" Target="http://www.amazon.com/Lawrence-H.-Putnam/e/B000APT73Q/ref=ntt_athr_dp_pel_1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tmp"/><Relationship Id="rId4" Type="http://schemas.openxmlformats.org/officeDocument/2006/relationships/image" Target="../media/image72.tmp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tm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tmp"/><Relationship Id="rId5" Type="http://schemas.openxmlformats.org/officeDocument/2006/relationships/image" Target="../media/image77.tmp"/><Relationship Id="rId10" Type="http://schemas.openxmlformats.org/officeDocument/2006/relationships/image" Target="../media/image82.tmp"/><Relationship Id="rId4" Type="http://schemas.openxmlformats.org/officeDocument/2006/relationships/image" Target="../media/image76.tmp"/><Relationship Id="rId9" Type="http://schemas.openxmlformats.org/officeDocument/2006/relationships/image" Target="../media/image81.tmp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925241" y="4238625"/>
            <a:ext cx="597950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en-US" sz="2250" dirty="0">
                <a:solidFill>
                  <a:srgbClr val="1F4684"/>
                </a:solidFill>
                <a:latin typeface="Verdana" panose="020B0604030504040204" pitchFamily="34" charset="0"/>
              </a:rPr>
              <a:t>Troy Magennis (@</a:t>
            </a:r>
            <a:r>
              <a:rPr lang="en-US" altLang="en-US" sz="2250" dirty="0" err="1">
                <a:solidFill>
                  <a:srgbClr val="1F4684"/>
                </a:solidFill>
                <a:latin typeface="Verdana" panose="020B0604030504040204" pitchFamily="34" charset="0"/>
              </a:rPr>
              <a:t>t_magennis</a:t>
            </a:r>
            <a:r>
              <a:rPr lang="en-US" altLang="en-US" sz="2250" dirty="0">
                <a:solidFill>
                  <a:srgbClr val="1F4684"/>
                </a:solidFill>
                <a:latin typeface="Verdana" panose="020B0604030504040204" pitchFamily="34" charset="0"/>
              </a:rPr>
              <a:t>)</a:t>
            </a:r>
            <a:br>
              <a:rPr lang="en-US" altLang="en-US" sz="2250" dirty="0">
                <a:solidFill>
                  <a:srgbClr val="1F4684"/>
                </a:solidFill>
                <a:latin typeface="Verdana" panose="020B0604030504040204" pitchFamily="34" charset="0"/>
              </a:rPr>
            </a:br>
            <a:r>
              <a:rPr lang="en-US" altLang="en-US" sz="1500" dirty="0" smtClean="0">
                <a:solidFill>
                  <a:srgbClr val="5F9EDB"/>
                </a:solidFill>
                <a:latin typeface="Verdana" panose="020B0604030504040204" pitchFamily="34" charset="0"/>
              </a:rPr>
              <a:t>Risk: The Final Enterprise Frontier</a:t>
            </a:r>
            <a:endParaRPr lang="en-US" altLang="en-US" sz="1500" dirty="0">
              <a:solidFill>
                <a:srgbClr val="5F9EDB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65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259657953"/>
              </p:ext>
            </p:extLst>
          </p:nvPr>
        </p:nvGraphicFramePr>
        <p:xfrm>
          <a:off x="907329" y="179937"/>
          <a:ext cx="7689056" cy="5126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76400" y="5817255"/>
            <a:ext cx="615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Penalty of being late – lost revenue, etc.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415533" y="2570946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Ability to alter investment once committed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1121423" y="1557367"/>
            <a:ext cx="132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Flexible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301633" y="3644191"/>
            <a:ext cx="967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Fixed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667000" y="5305974"/>
            <a:ext cx="1508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Low Loss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59111" y="5305974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High Loss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647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#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7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Throughput Test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862078"/>
            <a:ext cx="86868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Slides and spreadsheets at</a:t>
            </a:r>
          </a:p>
          <a:p>
            <a:pPr algn="ctr"/>
            <a:endParaRPr lang="en-US" sz="6000" b="1" dirty="0" smtClean="0"/>
          </a:p>
          <a:p>
            <a:pPr algn="ctr"/>
            <a:r>
              <a:rPr lang="en-US" sz="8000" b="1" dirty="0" smtClean="0"/>
              <a:t>Bit.ly/</a:t>
            </a:r>
            <a:r>
              <a:rPr lang="en-US" sz="8000" b="1" dirty="0" err="1" smtClean="0"/>
              <a:t>SimResources</a:t>
            </a:r>
            <a:endParaRPr lang="en-US" sz="8000" b="1" dirty="0" smtClean="0"/>
          </a:p>
          <a:p>
            <a:pPr algn="ctr"/>
            <a:r>
              <a:rPr lang="en-US" sz="2800" b="1" dirty="0" smtClean="0"/>
              <a:t>(Case SENSITIVE)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6578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13</a:t>
            </a:fld>
            <a:endParaRPr lang="en-US" dirty="0"/>
          </a:p>
        </p:txBody>
      </p:sp>
      <p:pic>
        <p:nvPicPr>
          <p:cNvPr id="3074" name="Picture 2" descr="http://blog.caranddriver.com/wp-content/uploads/2014/12/Ferrari-Sergio3_4antS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0"/>
            <a:ext cx="12811505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14</a:t>
            </a:fld>
            <a:endParaRPr lang="en-US" dirty="0"/>
          </a:p>
        </p:txBody>
      </p:sp>
      <p:pic>
        <p:nvPicPr>
          <p:cNvPr id="2050" name="Picture 2" descr="http://www.exoticspotter.com/images/13/123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4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15</a:t>
            </a:fld>
            <a:endParaRPr lang="en-US" dirty="0"/>
          </a:p>
        </p:txBody>
      </p:sp>
      <p:pic>
        <p:nvPicPr>
          <p:cNvPr id="7170" name="Picture 2" descr="http://www.funbull.com/funny-pictures/Funny-Pictures/Traffic-Jam-5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2433" y="-1"/>
            <a:ext cx="101436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57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16</a:t>
            </a:fld>
            <a:endParaRPr lang="en-US" dirty="0"/>
          </a:p>
        </p:txBody>
      </p:sp>
      <p:pic>
        <p:nvPicPr>
          <p:cNvPr id="8194" name="Picture 2" descr="http://www.heapsoffun.com/pictures/20120227/funny_way_to_beat_traffic_jam_m1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76200"/>
            <a:ext cx="11430000" cy="68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4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17</a:t>
            </a:fld>
            <a:endParaRPr lang="en-US" dirty="0"/>
          </a:p>
        </p:txBody>
      </p:sp>
      <p:pic>
        <p:nvPicPr>
          <p:cNvPr id="1028" name="Picture 4" descr="http://brodzinski.com/wp-content/uploads/utilization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886"/>
            <a:ext cx="917248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1600" y="6057275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full story at http</a:t>
            </a:r>
            <a:r>
              <a:rPr lang="en-US" dirty="0"/>
              <a:t>://brodzinski.com/2015/01/slack-time-value.html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1371600" y="2552700"/>
            <a:ext cx="3214642" cy="1066800"/>
          </a:xfrm>
          <a:prstGeom prst="wedgeRectCallout">
            <a:avLst>
              <a:gd name="adj1" fmla="val 18721"/>
              <a:gd name="adj2" fmla="val 77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Item Estimation “may” work</a:t>
            </a:r>
            <a:endParaRPr lang="en-US" sz="3200" dirty="0"/>
          </a:p>
        </p:txBody>
      </p:sp>
      <p:sp>
        <p:nvSpPr>
          <p:cNvPr id="9" name="Rectangular Callout 8"/>
          <p:cNvSpPr/>
          <p:nvPr/>
        </p:nvSpPr>
        <p:spPr>
          <a:xfrm>
            <a:off x="4191000" y="1181725"/>
            <a:ext cx="3016469" cy="1066800"/>
          </a:xfrm>
          <a:prstGeom prst="wedgeRectCallout">
            <a:avLst>
              <a:gd name="adj1" fmla="val 18132"/>
              <a:gd name="adj2" fmla="val 121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Item Estimation “always” Fails</a:t>
            </a:r>
            <a:endParaRPr lang="en-US" sz="3200" dirty="0"/>
          </a:p>
        </p:txBody>
      </p:sp>
      <p:sp>
        <p:nvSpPr>
          <p:cNvPr id="7" name="Left Brace 6"/>
          <p:cNvSpPr/>
          <p:nvPr/>
        </p:nvSpPr>
        <p:spPr>
          <a:xfrm rot="2728950">
            <a:off x="6220784" y="2360338"/>
            <a:ext cx="685800" cy="21336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5400000">
            <a:off x="3390900" y="2705100"/>
            <a:ext cx="685800" cy="33528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22592" y="2161168"/>
            <a:ext cx="6232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How much does item size (estimates) play a role in lead time?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7461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4584 -0.3046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152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7" grpId="0" animBg="1"/>
      <p:bldP spid="11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762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Can’t forecast high utilization systems using item size</a:t>
            </a:r>
          </a:p>
        </p:txBody>
      </p:sp>
      <p:pic>
        <p:nvPicPr>
          <p:cNvPr id="6" name="Picture 2" descr="http://www.heapsoffun.com/pictures/20120227/funny_way_to_beat_traffic_jam_m1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17" y="2758915"/>
            <a:ext cx="6520564" cy="39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33600" y="2011000"/>
            <a:ext cx="5346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Trucks move at same speed as cars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7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CFE"/>
              </a:clrFrom>
              <a:clrTo>
                <a:srgbClr val="FEF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t="3542" r="2335" b="2142"/>
          <a:stretch/>
        </p:blipFill>
        <p:spPr>
          <a:xfrm>
            <a:off x="-76200" y="152400"/>
            <a:ext cx="9220200" cy="54864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55" y="5868042"/>
            <a:ext cx="5954616" cy="330220"/>
          </a:xfrm>
          <a:prstGeom prst="rect">
            <a:avLst/>
          </a:prstGeom>
        </p:spPr>
      </p:pic>
      <p:sp>
        <p:nvSpPr>
          <p:cNvPr id="7" name="Freeform 15"/>
          <p:cNvSpPr>
            <a:spLocks noEditPoints="1"/>
          </p:cNvSpPr>
          <p:nvPr/>
        </p:nvSpPr>
        <p:spPr bwMode="auto">
          <a:xfrm flipH="1">
            <a:off x="7278342" y="5195566"/>
            <a:ext cx="1595853" cy="870272"/>
          </a:xfrm>
          <a:custGeom>
            <a:avLst/>
            <a:gdLst>
              <a:gd name="T0" fmla="*/ 542 w 702"/>
              <a:gd name="T1" fmla="*/ 323 h 656"/>
              <a:gd name="T2" fmla="*/ 542 w 702"/>
              <a:gd name="T3" fmla="*/ 398 h 656"/>
              <a:gd name="T4" fmla="*/ 554 w 702"/>
              <a:gd name="T5" fmla="*/ 433 h 656"/>
              <a:gd name="T6" fmla="*/ 449 w 702"/>
              <a:gd name="T7" fmla="*/ 498 h 656"/>
              <a:gd name="T8" fmla="*/ 363 w 702"/>
              <a:gd name="T9" fmla="*/ 476 h 656"/>
              <a:gd name="T10" fmla="*/ 311 w 702"/>
              <a:gd name="T11" fmla="*/ 441 h 656"/>
              <a:gd name="T12" fmla="*/ 66 w 702"/>
              <a:gd name="T13" fmla="*/ 355 h 656"/>
              <a:gd name="T14" fmla="*/ 71 w 702"/>
              <a:gd name="T15" fmla="*/ 298 h 656"/>
              <a:gd name="T16" fmla="*/ 203 w 702"/>
              <a:gd name="T17" fmla="*/ 84 h 656"/>
              <a:gd name="T18" fmla="*/ 270 w 702"/>
              <a:gd name="T19" fmla="*/ 22 h 656"/>
              <a:gd name="T20" fmla="*/ 485 w 702"/>
              <a:gd name="T21" fmla="*/ 110 h 656"/>
              <a:gd name="T22" fmla="*/ 545 w 702"/>
              <a:gd name="T23" fmla="*/ 108 h 656"/>
              <a:gd name="T24" fmla="*/ 616 w 702"/>
              <a:gd name="T25" fmla="*/ 157 h 656"/>
              <a:gd name="T26" fmla="*/ 494 w 702"/>
              <a:gd name="T27" fmla="*/ 122 h 656"/>
              <a:gd name="T28" fmla="*/ 482 w 702"/>
              <a:gd name="T29" fmla="*/ 126 h 656"/>
              <a:gd name="T30" fmla="*/ 475 w 702"/>
              <a:gd name="T31" fmla="*/ 118 h 656"/>
              <a:gd name="T32" fmla="*/ 280 w 702"/>
              <a:gd name="T33" fmla="*/ 32 h 656"/>
              <a:gd name="T34" fmla="*/ 218 w 702"/>
              <a:gd name="T35" fmla="*/ 98 h 656"/>
              <a:gd name="T36" fmla="*/ 208 w 702"/>
              <a:gd name="T37" fmla="*/ 102 h 656"/>
              <a:gd name="T38" fmla="*/ 162 w 702"/>
              <a:gd name="T39" fmla="*/ 88 h 656"/>
              <a:gd name="T40" fmla="*/ 96 w 702"/>
              <a:gd name="T41" fmla="*/ 293 h 656"/>
              <a:gd name="T42" fmla="*/ 101 w 702"/>
              <a:gd name="T43" fmla="*/ 306 h 656"/>
              <a:gd name="T44" fmla="*/ 87 w 702"/>
              <a:gd name="T45" fmla="*/ 334 h 656"/>
              <a:gd name="T46" fmla="*/ 265 w 702"/>
              <a:gd name="T47" fmla="*/ 453 h 656"/>
              <a:gd name="T48" fmla="*/ 304 w 702"/>
              <a:gd name="T49" fmla="*/ 422 h 656"/>
              <a:gd name="T50" fmla="*/ 320 w 702"/>
              <a:gd name="T51" fmla="*/ 422 h 656"/>
              <a:gd name="T52" fmla="*/ 397 w 702"/>
              <a:gd name="T53" fmla="*/ 465 h 656"/>
              <a:gd name="T54" fmla="*/ 443 w 702"/>
              <a:gd name="T55" fmla="*/ 463 h 656"/>
              <a:gd name="T56" fmla="*/ 456 w 702"/>
              <a:gd name="T57" fmla="*/ 470 h 656"/>
              <a:gd name="T58" fmla="*/ 512 w 702"/>
              <a:gd name="T59" fmla="*/ 502 h 656"/>
              <a:gd name="T60" fmla="*/ 520 w 702"/>
              <a:gd name="T61" fmla="*/ 424 h 656"/>
              <a:gd name="T62" fmla="*/ 516 w 702"/>
              <a:gd name="T63" fmla="*/ 409 h 656"/>
              <a:gd name="T64" fmla="*/ 525 w 702"/>
              <a:gd name="T65" fmla="*/ 390 h 656"/>
              <a:gd name="T66" fmla="*/ 521 w 702"/>
              <a:gd name="T67" fmla="*/ 320 h 656"/>
              <a:gd name="T68" fmla="*/ 529 w 702"/>
              <a:gd name="T69" fmla="*/ 305 h 656"/>
              <a:gd name="T70" fmla="*/ 536 w 702"/>
              <a:gd name="T71" fmla="*/ 305 h 656"/>
              <a:gd name="T72" fmla="*/ 601 w 702"/>
              <a:gd name="T73" fmla="*/ 277 h 656"/>
              <a:gd name="T74" fmla="*/ 613 w 702"/>
              <a:gd name="T75" fmla="*/ 289 h 656"/>
              <a:gd name="T76" fmla="*/ 617 w 702"/>
              <a:gd name="T77" fmla="*/ 547 h 656"/>
              <a:gd name="T78" fmla="*/ 526 w 702"/>
              <a:gd name="T79" fmla="*/ 572 h 656"/>
              <a:gd name="T80" fmla="*/ 615 w 702"/>
              <a:gd name="T81" fmla="*/ 567 h 656"/>
              <a:gd name="T82" fmla="*/ 543 w 702"/>
              <a:gd name="T83" fmla="*/ 570 h 656"/>
              <a:gd name="T84" fmla="*/ 685 w 702"/>
              <a:gd name="T85" fmla="*/ 610 h 656"/>
              <a:gd name="T86" fmla="*/ 627 w 702"/>
              <a:gd name="T87" fmla="*/ 625 h 656"/>
              <a:gd name="T88" fmla="*/ 698 w 702"/>
              <a:gd name="T89" fmla="*/ 621 h 656"/>
              <a:gd name="T90" fmla="*/ 643 w 702"/>
              <a:gd name="T91" fmla="*/ 623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2" h="656">
                <a:moveTo>
                  <a:pt x="613" y="289"/>
                </a:moveTo>
                <a:cubicBezTo>
                  <a:pt x="605" y="296"/>
                  <a:pt x="592" y="307"/>
                  <a:pt x="572" y="315"/>
                </a:cubicBezTo>
                <a:cubicBezTo>
                  <a:pt x="563" y="318"/>
                  <a:pt x="553" y="321"/>
                  <a:pt x="542" y="323"/>
                </a:cubicBezTo>
                <a:cubicBezTo>
                  <a:pt x="542" y="323"/>
                  <a:pt x="542" y="324"/>
                  <a:pt x="543" y="325"/>
                </a:cubicBezTo>
                <a:cubicBezTo>
                  <a:pt x="545" y="332"/>
                  <a:pt x="547" y="339"/>
                  <a:pt x="548" y="347"/>
                </a:cubicBezTo>
                <a:cubicBezTo>
                  <a:pt x="550" y="363"/>
                  <a:pt x="548" y="381"/>
                  <a:pt x="542" y="398"/>
                </a:cubicBezTo>
                <a:cubicBezTo>
                  <a:pt x="540" y="403"/>
                  <a:pt x="538" y="407"/>
                  <a:pt x="536" y="411"/>
                </a:cubicBezTo>
                <a:cubicBezTo>
                  <a:pt x="536" y="412"/>
                  <a:pt x="536" y="412"/>
                  <a:pt x="536" y="412"/>
                </a:cubicBezTo>
                <a:cubicBezTo>
                  <a:pt x="543" y="417"/>
                  <a:pt x="550" y="425"/>
                  <a:pt x="554" y="433"/>
                </a:cubicBezTo>
                <a:cubicBezTo>
                  <a:pt x="564" y="453"/>
                  <a:pt x="563" y="480"/>
                  <a:pt x="548" y="499"/>
                </a:cubicBezTo>
                <a:cubicBezTo>
                  <a:pt x="534" y="518"/>
                  <a:pt x="506" y="528"/>
                  <a:pt x="481" y="521"/>
                </a:cubicBezTo>
                <a:cubicBezTo>
                  <a:pt x="469" y="517"/>
                  <a:pt x="457" y="509"/>
                  <a:pt x="449" y="498"/>
                </a:cubicBezTo>
                <a:cubicBezTo>
                  <a:pt x="445" y="494"/>
                  <a:pt x="443" y="488"/>
                  <a:pt x="441" y="482"/>
                </a:cubicBezTo>
                <a:cubicBezTo>
                  <a:pt x="438" y="483"/>
                  <a:pt x="438" y="483"/>
                  <a:pt x="438" y="483"/>
                </a:cubicBezTo>
                <a:cubicBezTo>
                  <a:pt x="414" y="487"/>
                  <a:pt x="388" y="485"/>
                  <a:pt x="363" y="476"/>
                </a:cubicBezTo>
                <a:cubicBezTo>
                  <a:pt x="351" y="472"/>
                  <a:pt x="339" y="465"/>
                  <a:pt x="329" y="457"/>
                </a:cubicBezTo>
                <a:cubicBezTo>
                  <a:pt x="323" y="453"/>
                  <a:pt x="319" y="448"/>
                  <a:pt x="314" y="444"/>
                </a:cubicBezTo>
                <a:cubicBezTo>
                  <a:pt x="311" y="441"/>
                  <a:pt x="311" y="441"/>
                  <a:pt x="311" y="441"/>
                </a:cubicBezTo>
                <a:cubicBezTo>
                  <a:pt x="294" y="459"/>
                  <a:pt x="271" y="472"/>
                  <a:pt x="247" y="480"/>
                </a:cubicBezTo>
                <a:cubicBezTo>
                  <a:pt x="194" y="495"/>
                  <a:pt x="130" y="482"/>
                  <a:pt x="92" y="436"/>
                </a:cubicBezTo>
                <a:cubicBezTo>
                  <a:pt x="73" y="414"/>
                  <a:pt x="64" y="384"/>
                  <a:pt x="66" y="355"/>
                </a:cubicBezTo>
                <a:cubicBezTo>
                  <a:pt x="67" y="340"/>
                  <a:pt x="71" y="326"/>
                  <a:pt x="77" y="313"/>
                </a:cubicBezTo>
                <a:cubicBezTo>
                  <a:pt x="82" y="304"/>
                  <a:pt x="82" y="304"/>
                  <a:pt x="82" y="304"/>
                </a:cubicBezTo>
                <a:cubicBezTo>
                  <a:pt x="78" y="302"/>
                  <a:pt x="74" y="300"/>
                  <a:pt x="71" y="298"/>
                </a:cubicBezTo>
                <a:cubicBezTo>
                  <a:pt x="20" y="267"/>
                  <a:pt x="0" y="197"/>
                  <a:pt x="27" y="145"/>
                </a:cubicBezTo>
                <a:cubicBezTo>
                  <a:pt x="52" y="94"/>
                  <a:pt x="112" y="66"/>
                  <a:pt x="164" y="74"/>
                </a:cubicBezTo>
                <a:cubicBezTo>
                  <a:pt x="178" y="75"/>
                  <a:pt x="191" y="79"/>
                  <a:pt x="203" y="84"/>
                </a:cubicBezTo>
                <a:cubicBezTo>
                  <a:pt x="204" y="85"/>
                  <a:pt x="206" y="85"/>
                  <a:pt x="207" y="86"/>
                </a:cubicBezTo>
                <a:cubicBezTo>
                  <a:pt x="210" y="81"/>
                  <a:pt x="212" y="77"/>
                  <a:pt x="215" y="72"/>
                </a:cubicBezTo>
                <a:cubicBezTo>
                  <a:pt x="229" y="50"/>
                  <a:pt x="249" y="33"/>
                  <a:pt x="270" y="22"/>
                </a:cubicBezTo>
                <a:cubicBezTo>
                  <a:pt x="313" y="0"/>
                  <a:pt x="363" y="0"/>
                  <a:pt x="403" y="16"/>
                </a:cubicBezTo>
                <a:cubicBezTo>
                  <a:pt x="442" y="32"/>
                  <a:pt x="471" y="64"/>
                  <a:pt x="481" y="98"/>
                </a:cubicBezTo>
                <a:cubicBezTo>
                  <a:pt x="483" y="102"/>
                  <a:pt x="484" y="106"/>
                  <a:pt x="485" y="110"/>
                </a:cubicBezTo>
                <a:cubicBezTo>
                  <a:pt x="485" y="113"/>
                  <a:pt x="485" y="113"/>
                  <a:pt x="485" y="113"/>
                </a:cubicBezTo>
                <a:cubicBezTo>
                  <a:pt x="491" y="111"/>
                  <a:pt x="497" y="110"/>
                  <a:pt x="502" y="109"/>
                </a:cubicBezTo>
                <a:cubicBezTo>
                  <a:pt x="518" y="106"/>
                  <a:pt x="532" y="106"/>
                  <a:pt x="545" y="108"/>
                </a:cubicBezTo>
                <a:cubicBezTo>
                  <a:pt x="598" y="116"/>
                  <a:pt x="619" y="148"/>
                  <a:pt x="622" y="152"/>
                </a:cubicBezTo>
                <a:cubicBezTo>
                  <a:pt x="637" y="175"/>
                  <a:pt x="638" y="200"/>
                  <a:pt x="637" y="204"/>
                </a:cubicBezTo>
                <a:cubicBezTo>
                  <a:pt x="634" y="210"/>
                  <a:pt x="640" y="194"/>
                  <a:pt x="616" y="157"/>
                </a:cubicBezTo>
                <a:cubicBezTo>
                  <a:pt x="616" y="159"/>
                  <a:pt x="601" y="131"/>
                  <a:pt x="554" y="119"/>
                </a:cubicBezTo>
                <a:cubicBezTo>
                  <a:pt x="543" y="117"/>
                  <a:pt x="530" y="116"/>
                  <a:pt x="516" y="117"/>
                </a:cubicBezTo>
                <a:cubicBezTo>
                  <a:pt x="509" y="118"/>
                  <a:pt x="501" y="119"/>
                  <a:pt x="494" y="122"/>
                </a:cubicBezTo>
                <a:cubicBezTo>
                  <a:pt x="490" y="123"/>
                  <a:pt x="487" y="124"/>
                  <a:pt x="483" y="126"/>
                </a:cubicBezTo>
                <a:cubicBezTo>
                  <a:pt x="482" y="126"/>
                  <a:pt x="482" y="126"/>
                  <a:pt x="482" y="126"/>
                </a:cubicBezTo>
                <a:cubicBezTo>
                  <a:pt x="482" y="126"/>
                  <a:pt x="482" y="126"/>
                  <a:pt x="482" y="126"/>
                </a:cubicBezTo>
                <a:cubicBezTo>
                  <a:pt x="480" y="128"/>
                  <a:pt x="475" y="125"/>
                  <a:pt x="476" y="122"/>
                </a:cubicBezTo>
                <a:cubicBezTo>
                  <a:pt x="476" y="121"/>
                  <a:pt x="476" y="121"/>
                  <a:pt x="476" y="121"/>
                </a:cubicBezTo>
                <a:cubicBezTo>
                  <a:pt x="475" y="118"/>
                  <a:pt x="475" y="118"/>
                  <a:pt x="475" y="118"/>
                </a:cubicBezTo>
                <a:cubicBezTo>
                  <a:pt x="474" y="112"/>
                  <a:pt x="474" y="112"/>
                  <a:pt x="474" y="112"/>
                </a:cubicBezTo>
                <a:cubicBezTo>
                  <a:pt x="467" y="80"/>
                  <a:pt x="443" y="48"/>
                  <a:pt x="406" y="31"/>
                </a:cubicBezTo>
                <a:cubicBezTo>
                  <a:pt x="370" y="13"/>
                  <a:pt x="322" y="11"/>
                  <a:pt x="280" y="32"/>
                </a:cubicBezTo>
                <a:cubicBezTo>
                  <a:pt x="260" y="42"/>
                  <a:pt x="241" y="58"/>
                  <a:pt x="228" y="78"/>
                </a:cubicBezTo>
                <a:cubicBezTo>
                  <a:pt x="225" y="83"/>
                  <a:pt x="222" y="88"/>
                  <a:pt x="219" y="94"/>
                </a:cubicBezTo>
                <a:cubicBezTo>
                  <a:pt x="218" y="98"/>
                  <a:pt x="218" y="98"/>
                  <a:pt x="218" y="98"/>
                </a:cubicBezTo>
                <a:cubicBezTo>
                  <a:pt x="217" y="99"/>
                  <a:pt x="217" y="99"/>
                  <a:pt x="217" y="99"/>
                </a:cubicBezTo>
                <a:cubicBezTo>
                  <a:pt x="215" y="104"/>
                  <a:pt x="213" y="104"/>
                  <a:pt x="208" y="102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3" y="100"/>
                  <a:pt x="200" y="98"/>
                  <a:pt x="197" y="97"/>
                </a:cubicBezTo>
                <a:cubicBezTo>
                  <a:pt x="186" y="92"/>
                  <a:pt x="174" y="89"/>
                  <a:pt x="162" y="88"/>
                </a:cubicBezTo>
                <a:cubicBezTo>
                  <a:pt x="112" y="82"/>
                  <a:pt x="57" y="110"/>
                  <a:pt x="38" y="159"/>
                </a:cubicBezTo>
                <a:cubicBezTo>
                  <a:pt x="17" y="208"/>
                  <a:pt x="43" y="269"/>
                  <a:pt x="92" y="291"/>
                </a:cubicBezTo>
                <a:cubicBezTo>
                  <a:pt x="96" y="293"/>
                  <a:pt x="96" y="293"/>
                  <a:pt x="96" y="293"/>
                </a:cubicBezTo>
                <a:cubicBezTo>
                  <a:pt x="98" y="293"/>
                  <a:pt x="98" y="293"/>
                  <a:pt x="98" y="293"/>
                </a:cubicBezTo>
                <a:cubicBezTo>
                  <a:pt x="102" y="294"/>
                  <a:pt x="103" y="302"/>
                  <a:pt x="101" y="305"/>
                </a:cubicBezTo>
                <a:cubicBezTo>
                  <a:pt x="101" y="306"/>
                  <a:pt x="101" y="306"/>
                  <a:pt x="101" y="306"/>
                </a:cubicBezTo>
                <a:cubicBezTo>
                  <a:pt x="99" y="308"/>
                  <a:pt x="99" y="308"/>
                  <a:pt x="99" y="308"/>
                </a:cubicBezTo>
                <a:cubicBezTo>
                  <a:pt x="97" y="310"/>
                  <a:pt x="96" y="313"/>
                  <a:pt x="94" y="316"/>
                </a:cubicBezTo>
                <a:cubicBezTo>
                  <a:pt x="91" y="322"/>
                  <a:pt x="89" y="328"/>
                  <a:pt x="87" y="334"/>
                </a:cubicBezTo>
                <a:cubicBezTo>
                  <a:pt x="83" y="347"/>
                  <a:pt x="81" y="360"/>
                  <a:pt x="83" y="373"/>
                </a:cubicBezTo>
                <a:cubicBezTo>
                  <a:pt x="85" y="399"/>
                  <a:pt x="100" y="423"/>
                  <a:pt x="119" y="439"/>
                </a:cubicBezTo>
                <a:cubicBezTo>
                  <a:pt x="160" y="473"/>
                  <a:pt x="220" y="476"/>
                  <a:pt x="265" y="453"/>
                </a:cubicBezTo>
                <a:cubicBezTo>
                  <a:pt x="275" y="448"/>
                  <a:pt x="286" y="441"/>
                  <a:pt x="295" y="432"/>
                </a:cubicBezTo>
                <a:cubicBezTo>
                  <a:pt x="297" y="430"/>
                  <a:pt x="299" y="428"/>
                  <a:pt x="301" y="425"/>
                </a:cubicBezTo>
                <a:cubicBezTo>
                  <a:pt x="304" y="422"/>
                  <a:pt x="304" y="422"/>
                  <a:pt x="304" y="422"/>
                </a:cubicBezTo>
                <a:cubicBezTo>
                  <a:pt x="304" y="422"/>
                  <a:pt x="304" y="422"/>
                  <a:pt x="304" y="422"/>
                </a:cubicBezTo>
                <a:cubicBezTo>
                  <a:pt x="308" y="419"/>
                  <a:pt x="315" y="418"/>
                  <a:pt x="319" y="422"/>
                </a:cubicBezTo>
                <a:cubicBezTo>
                  <a:pt x="320" y="422"/>
                  <a:pt x="320" y="422"/>
                  <a:pt x="320" y="422"/>
                </a:cubicBezTo>
                <a:cubicBezTo>
                  <a:pt x="321" y="424"/>
                  <a:pt x="321" y="424"/>
                  <a:pt x="321" y="424"/>
                </a:cubicBezTo>
                <a:cubicBezTo>
                  <a:pt x="325" y="429"/>
                  <a:pt x="329" y="433"/>
                  <a:pt x="333" y="437"/>
                </a:cubicBezTo>
                <a:cubicBezTo>
                  <a:pt x="351" y="453"/>
                  <a:pt x="374" y="463"/>
                  <a:pt x="397" y="465"/>
                </a:cubicBezTo>
                <a:cubicBezTo>
                  <a:pt x="408" y="467"/>
                  <a:pt x="420" y="467"/>
                  <a:pt x="431" y="465"/>
                </a:cubicBezTo>
                <a:cubicBezTo>
                  <a:pt x="433" y="465"/>
                  <a:pt x="436" y="464"/>
                  <a:pt x="439" y="464"/>
                </a:cubicBezTo>
                <a:cubicBezTo>
                  <a:pt x="443" y="463"/>
                  <a:pt x="443" y="463"/>
                  <a:pt x="443" y="463"/>
                </a:cubicBezTo>
                <a:cubicBezTo>
                  <a:pt x="444" y="463"/>
                  <a:pt x="444" y="463"/>
                  <a:pt x="444" y="463"/>
                </a:cubicBezTo>
                <a:cubicBezTo>
                  <a:pt x="444" y="463"/>
                  <a:pt x="444" y="463"/>
                  <a:pt x="444" y="463"/>
                </a:cubicBezTo>
                <a:cubicBezTo>
                  <a:pt x="450" y="462"/>
                  <a:pt x="457" y="465"/>
                  <a:pt x="456" y="470"/>
                </a:cubicBezTo>
                <a:cubicBezTo>
                  <a:pt x="457" y="472"/>
                  <a:pt x="457" y="472"/>
                  <a:pt x="457" y="472"/>
                </a:cubicBezTo>
                <a:cubicBezTo>
                  <a:pt x="458" y="476"/>
                  <a:pt x="460" y="481"/>
                  <a:pt x="463" y="485"/>
                </a:cubicBezTo>
                <a:cubicBezTo>
                  <a:pt x="473" y="502"/>
                  <a:pt x="494" y="508"/>
                  <a:pt x="512" y="502"/>
                </a:cubicBezTo>
                <a:cubicBezTo>
                  <a:pt x="529" y="497"/>
                  <a:pt x="541" y="481"/>
                  <a:pt x="542" y="464"/>
                </a:cubicBezTo>
                <a:cubicBezTo>
                  <a:pt x="543" y="447"/>
                  <a:pt x="534" y="432"/>
                  <a:pt x="521" y="424"/>
                </a:cubicBezTo>
                <a:cubicBezTo>
                  <a:pt x="520" y="424"/>
                  <a:pt x="520" y="424"/>
                  <a:pt x="520" y="424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17" y="421"/>
                  <a:pt x="512" y="415"/>
                  <a:pt x="516" y="410"/>
                </a:cubicBezTo>
                <a:cubicBezTo>
                  <a:pt x="516" y="409"/>
                  <a:pt x="516" y="409"/>
                  <a:pt x="516" y="409"/>
                </a:cubicBezTo>
                <a:cubicBezTo>
                  <a:pt x="518" y="407"/>
                  <a:pt x="518" y="407"/>
                  <a:pt x="518" y="407"/>
                </a:cubicBezTo>
                <a:cubicBezTo>
                  <a:pt x="519" y="405"/>
                  <a:pt x="520" y="403"/>
                  <a:pt x="520" y="401"/>
                </a:cubicBezTo>
                <a:cubicBezTo>
                  <a:pt x="522" y="398"/>
                  <a:pt x="523" y="394"/>
                  <a:pt x="525" y="390"/>
                </a:cubicBezTo>
                <a:cubicBezTo>
                  <a:pt x="527" y="383"/>
                  <a:pt x="529" y="375"/>
                  <a:pt x="529" y="368"/>
                </a:cubicBezTo>
                <a:cubicBezTo>
                  <a:pt x="530" y="354"/>
                  <a:pt x="528" y="340"/>
                  <a:pt x="524" y="328"/>
                </a:cubicBezTo>
                <a:cubicBezTo>
                  <a:pt x="523" y="325"/>
                  <a:pt x="522" y="322"/>
                  <a:pt x="521" y="320"/>
                </a:cubicBezTo>
                <a:cubicBezTo>
                  <a:pt x="521" y="319"/>
                  <a:pt x="521" y="319"/>
                  <a:pt x="521" y="319"/>
                </a:cubicBezTo>
                <a:cubicBezTo>
                  <a:pt x="521" y="311"/>
                  <a:pt x="523" y="309"/>
                  <a:pt x="529" y="305"/>
                </a:cubicBezTo>
                <a:cubicBezTo>
                  <a:pt x="529" y="305"/>
                  <a:pt x="529" y="305"/>
                  <a:pt x="529" y="305"/>
                </a:cubicBezTo>
                <a:cubicBezTo>
                  <a:pt x="530" y="305"/>
                  <a:pt x="530" y="305"/>
                  <a:pt x="530" y="305"/>
                </a:cubicBezTo>
                <a:cubicBezTo>
                  <a:pt x="532" y="305"/>
                  <a:pt x="532" y="305"/>
                  <a:pt x="532" y="305"/>
                </a:cubicBezTo>
                <a:cubicBezTo>
                  <a:pt x="533" y="305"/>
                  <a:pt x="535" y="305"/>
                  <a:pt x="536" y="305"/>
                </a:cubicBezTo>
                <a:cubicBezTo>
                  <a:pt x="542" y="304"/>
                  <a:pt x="547" y="303"/>
                  <a:pt x="552" y="302"/>
                </a:cubicBezTo>
                <a:cubicBezTo>
                  <a:pt x="562" y="300"/>
                  <a:pt x="571" y="297"/>
                  <a:pt x="577" y="293"/>
                </a:cubicBezTo>
                <a:cubicBezTo>
                  <a:pt x="591" y="286"/>
                  <a:pt x="598" y="279"/>
                  <a:pt x="601" y="277"/>
                </a:cubicBezTo>
                <a:cubicBezTo>
                  <a:pt x="627" y="259"/>
                  <a:pt x="639" y="220"/>
                  <a:pt x="640" y="208"/>
                </a:cubicBezTo>
                <a:cubicBezTo>
                  <a:pt x="641" y="203"/>
                  <a:pt x="643" y="203"/>
                  <a:pt x="644" y="217"/>
                </a:cubicBezTo>
                <a:cubicBezTo>
                  <a:pt x="645" y="229"/>
                  <a:pt x="643" y="259"/>
                  <a:pt x="613" y="289"/>
                </a:cubicBezTo>
                <a:close/>
                <a:moveTo>
                  <a:pt x="576" y="533"/>
                </a:moveTo>
                <a:cubicBezTo>
                  <a:pt x="593" y="535"/>
                  <a:pt x="600" y="549"/>
                  <a:pt x="601" y="552"/>
                </a:cubicBezTo>
                <a:cubicBezTo>
                  <a:pt x="605" y="567"/>
                  <a:pt x="615" y="559"/>
                  <a:pt x="617" y="547"/>
                </a:cubicBezTo>
                <a:cubicBezTo>
                  <a:pt x="618" y="545"/>
                  <a:pt x="611" y="522"/>
                  <a:pt x="583" y="515"/>
                </a:cubicBezTo>
                <a:cubicBezTo>
                  <a:pt x="570" y="512"/>
                  <a:pt x="553" y="515"/>
                  <a:pt x="541" y="526"/>
                </a:cubicBezTo>
                <a:cubicBezTo>
                  <a:pt x="528" y="537"/>
                  <a:pt x="522" y="556"/>
                  <a:pt x="526" y="572"/>
                </a:cubicBezTo>
                <a:cubicBezTo>
                  <a:pt x="530" y="589"/>
                  <a:pt x="543" y="602"/>
                  <a:pt x="558" y="606"/>
                </a:cubicBezTo>
                <a:cubicBezTo>
                  <a:pt x="573" y="610"/>
                  <a:pt x="587" y="606"/>
                  <a:pt x="597" y="600"/>
                </a:cubicBezTo>
                <a:cubicBezTo>
                  <a:pt x="616" y="585"/>
                  <a:pt x="615" y="566"/>
                  <a:pt x="615" y="567"/>
                </a:cubicBezTo>
                <a:cubicBezTo>
                  <a:pt x="615" y="554"/>
                  <a:pt x="611" y="561"/>
                  <a:pt x="607" y="566"/>
                </a:cubicBezTo>
                <a:cubicBezTo>
                  <a:pt x="606" y="567"/>
                  <a:pt x="604" y="581"/>
                  <a:pt x="589" y="590"/>
                </a:cubicBezTo>
                <a:cubicBezTo>
                  <a:pt x="575" y="600"/>
                  <a:pt x="547" y="593"/>
                  <a:pt x="543" y="570"/>
                </a:cubicBezTo>
                <a:cubicBezTo>
                  <a:pt x="537" y="548"/>
                  <a:pt x="559" y="529"/>
                  <a:pt x="576" y="533"/>
                </a:cubicBezTo>
                <a:close/>
                <a:moveTo>
                  <a:pt x="667" y="596"/>
                </a:moveTo>
                <a:cubicBezTo>
                  <a:pt x="679" y="598"/>
                  <a:pt x="684" y="608"/>
                  <a:pt x="685" y="610"/>
                </a:cubicBezTo>
                <a:cubicBezTo>
                  <a:pt x="688" y="620"/>
                  <a:pt x="698" y="615"/>
                  <a:pt x="701" y="604"/>
                </a:cubicBezTo>
                <a:cubicBezTo>
                  <a:pt x="702" y="603"/>
                  <a:pt x="696" y="584"/>
                  <a:pt x="673" y="578"/>
                </a:cubicBezTo>
                <a:cubicBezTo>
                  <a:pt x="651" y="571"/>
                  <a:pt x="618" y="596"/>
                  <a:pt x="627" y="625"/>
                </a:cubicBezTo>
                <a:cubicBezTo>
                  <a:pt x="630" y="639"/>
                  <a:pt x="641" y="649"/>
                  <a:pt x="653" y="653"/>
                </a:cubicBezTo>
                <a:cubicBezTo>
                  <a:pt x="665" y="656"/>
                  <a:pt x="677" y="653"/>
                  <a:pt x="684" y="647"/>
                </a:cubicBezTo>
                <a:cubicBezTo>
                  <a:pt x="700" y="635"/>
                  <a:pt x="698" y="620"/>
                  <a:pt x="698" y="621"/>
                </a:cubicBezTo>
                <a:cubicBezTo>
                  <a:pt x="699" y="611"/>
                  <a:pt x="695" y="616"/>
                  <a:pt x="690" y="620"/>
                </a:cubicBezTo>
                <a:cubicBezTo>
                  <a:pt x="689" y="621"/>
                  <a:pt x="688" y="631"/>
                  <a:pt x="677" y="637"/>
                </a:cubicBezTo>
                <a:cubicBezTo>
                  <a:pt x="666" y="644"/>
                  <a:pt x="646" y="639"/>
                  <a:pt x="643" y="623"/>
                </a:cubicBezTo>
                <a:cubicBezTo>
                  <a:pt x="639" y="607"/>
                  <a:pt x="655" y="594"/>
                  <a:pt x="667" y="59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274320" tIns="0" rIns="91440" bIns="18288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Brilliant!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5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Risk: The Final Agile Frontier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Troy Magennis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 smtClean="0"/>
          </a:p>
          <a:p>
            <a:r>
              <a:rPr lang="en-US" dirty="0" smtClean="0"/>
              <a:t>Troy.Magennis@focusedobjective.com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40475"/>
            <a:ext cx="2133600" cy="365125"/>
          </a:xfrm>
        </p:spPr>
        <p:txBody>
          <a:bodyPr/>
          <a:lstStyle/>
          <a:p>
            <a:fld id="{5F8E5861-E65C-4BE8-8BCB-9B255B5A3C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https://www.newark.rutgers.edu/files/null/123482858-617x4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101715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384659"/>
            <a:ext cx="8915400" cy="5406541"/>
          </a:xfrm>
          <a:prstGeom prst="rect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468154"/>
            <a:ext cx="8839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For high utilization systems we need to track/manage system level impediments</a:t>
            </a:r>
          </a:p>
          <a:p>
            <a:pPr algn="ctr"/>
            <a:endParaRPr lang="en-US" sz="5400" b="1" dirty="0"/>
          </a:p>
          <a:p>
            <a:pPr algn="ctr"/>
            <a:r>
              <a:rPr lang="en-US" sz="4800" b="1" dirty="0" smtClean="0"/>
              <a:t>“Things that impact EVERY item”</a:t>
            </a:r>
          </a:p>
          <a:p>
            <a:pPr algn="ctr"/>
            <a:r>
              <a:rPr lang="en-US" sz="4800" b="1" dirty="0" smtClean="0"/>
              <a:t>“System Utilization”</a:t>
            </a:r>
          </a:p>
        </p:txBody>
      </p:sp>
    </p:spTree>
    <p:extLst>
      <p:ext uri="{BB962C8B-B14F-4D97-AF65-F5344CB8AC3E}">
        <p14:creationId xmlns:p14="http://schemas.microsoft.com/office/powerpoint/2010/main" val="115384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risk management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PMBOK v5 Six-Step Risk Process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CA" b="1" dirty="0" smtClean="0"/>
              <a:t>Plan </a:t>
            </a:r>
            <a:r>
              <a:rPr lang="en-CA" b="1" dirty="0"/>
              <a:t>Risk </a:t>
            </a:r>
            <a:r>
              <a:rPr lang="en-CA" b="1" dirty="0" smtClean="0"/>
              <a:t>Management</a:t>
            </a:r>
            <a:endParaRPr lang="en-CA" dirty="0"/>
          </a:p>
          <a:p>
            <a:pPr lvl="1"/>
            <a:r>
              <a:rPr lang="en-CA" dirty="0" smtClean="0"/>
              <a:t>the process of defining </a:t>
            </a:r>
            <a:r>
              <a:rPr lang="en-CA" dirty="0"/>
              <a:t>how to conduct risk management activities for a project.</a:t>
            </a:r>
            <a:endParaRPr lang="en-US" dirty="0"/>
          </a:p>
          <a:p>
            <a:r>
              <a:rPr lang="en-CA" b="1" dirty="0"/>
              <a:t>Identify </a:t>
            </a:r>
            <a:r>
              <a:rPr lang="en-CA" b="1" dirty="0" smtClean="0"/>
              <a:t>Risks</a:t>
            </a:r>
            <a:endParaRPr lang="en-CA" dirty="0"/>
          </a:p>
          <a:p>
            <a:pPr lvl="1"/>
            <a:r>
              <a:rPr lang="en-CA" dirty="0" smtClean="0"/>
              <a:t>The </a:t>
            </a:r>
            <a:r>
              <a:rPr lang="en-CA" dirty="0"/>
              <a:t>process of determining which risks may affect the project and documenting their characteristics.</a:t>
            </a:r>
            <a:endParaRPr lang="en-US" dirty="0"/>
          </a:p>
          <a:p>
            <a:r>
              <a:rPr lang="en-CA" b="1" dirty="0"/>
              <a:t>Perform Qualitative Risk </a:t>
            </a:r>
            <a:r>
              <a:rPr lang="en-CA" b="1" dirty="0" smtClean="0"/>
              <a:t>Analysis</a:t>
            </a:r>
            <a:endParaRPr lang="en-CA" dirty="0"/>
          </a:p>
          <a:p>
            <a:pPr lvl="1"/>
            <a:r>
              <a:rPr lang="en-CA" dirty="0" smtClean="0"/>
              <a:t>The </a:t>
            </a:r>
            <a:r>
              <a:rPr lang="en-CA" dirty="0"/>
              <a:t>process of prioritizing risks for further analysis or action by assessing and </a:t>
            </a:r>
            <a:r>
              <a:rPr lang="en-CA" u="sng" dirty="0"/>
              <a:t>combining their probability of occurrence and impact.</a:t>
            </a:r>
            <a:endParaRPr lang="en-US" u="sng" dirty="0"/>
          </a:p>
          <a:p>
            <a:r>
              <a:rPr lang="en-CA" b="1" dirty="0"/>
              <a:t>Perform Quantitative Risk </a:t>
            </a:r>
            <a:r>
              <a:rPr lang="en-CA" b="1" dirty="0" smtClean="0"/>
              <a:t>Analysis</a:t>
            </a:r>
            <a:endParaRPr lang="en-CA" dirty="0"/>
          </a:p>
          <a:p>
            <a:pPr lvl="1"/>
            <a:r>
              <a:rPr lang="en-CA" dirty="0" smtClean="0"/>
              <a:t>The </a:t>
            </a:r>
            <a:r>
              <a:rPr lang="en-CA" dirty="0"/>
              <a:t>process of numerically analyzing the effect of identified risks on overall project objectives.</a:t>
            </a:r>
            <a:endParaRPr lang="en-US" dirty="0"/>
          </a:p>
          <a:p>
            <a:r>
              <a:rPr lang="en-CA" b="1" dirty="0"/>
              <a:t>Plan Risk </a:t>
            </a:r>
            <a:r>
              <a:rPr lang="en-CA" b="1" dirty="0" smtClean="0"/>
              <a:t>Responses</a:t>
            </a:r>
            <a:endParaRPr lang="en-CA" dirty="0"/>
          </a:p>
          <a:p>
            <a:pPr lvl="1"/>
            <a:r>
              <a:rPr lang="en-CA" dirty="0" smtClean="0"/>
              <a:t>The </a:t>
            </a:r>
            <a:r>
              <a:rPr lang="en-CA" dirty="0"/>
              <a:t>process of developing options and actions to enhance opportunities and to reduce threats to project objectives.</a:t>
            </a:r>
            <a:endParaRPr lang="en-US" dirty="0"/>
          </a:p>
          <a:p>
            <a:r>
              <a:rPr lang="en-CA" b="1" dirty="0"/>
              <a:t> Control </a:t>
            </a:r>
            <a:r>
              <a:rPr lang="en-CA" b="1" dirty="0" smtClean="0"/>
              <a:t>Risks</a:t>
            </a:r>
            <a:endParaRPr lang="en-CA" dirty="0"/>
          </a:p>
          <a:p>
            <a:pPr lvl="1"/>
            <a:r>
              <a:rPr lang="en-CA" dirty="0" smtClean="0"/>
              <a:t>The </a:t>
            </a:r>
            <a:r>
              <a:rPr lang="en-CA" dirty="0"/>
              <a:t>process of implementing risk response plans, tracking identified risks, monitoring residual risks, identifying new risks, and evaluating risk process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Prince 2 Five-Step Risk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CA" b="1" dirty="0" smtClean="0"/>
              <a:t>Step </a:t>
            </a:r>
            <a:r>
              <a:rPr lang="en-CA" b="1" dirty="0"/>
              <a:t>1 –</a:t>
            </a:r>
            <a:r>
              <a:rPr lang="en-CA" dirty="0"/>
              <a:t> </a:t>
            </a:r>
            <a:r>
              <a:rPr lang="en-CA" b="1" dirty="0" smtClean="0"/>
              <a:t>Identify</a:t>
            </a:r>
            <a:endParaRPr lang="en-CA" dirty="0"/>
          </a:p>
          <a:p>
            <a:pPr lvl="1"/>
            <a:r>
              <a:rPr lang="en-CA" dirty="0" smtClean="0"/>
              <a:t>Tailor </a:t>
            </a:r>
            <a:r>
              <a:rPr lang="en-CA" dirty="0"/>
              <a:t>a risk management strategy for the project and identify the risks including both threats and opportunities.  </a:t>
            </a:r>
            <a:endParaRPr lang="en-US" dirty="0"/>
          </a:p>
          <a:p>
            <a:r>
              <a:rPr lang="en-CA" b="1" dirty="0" smtClean="0"/>
              <a:t>Step </a:t>
            </a:r>
            <a:r>
              <a:rPr lang="en-CA" b="1" dirty="0"/>
              <a:t>2 –</a:t>
            </a:r>
            <a:r>
              <a:rPr lang="en-CA" dirty="0"/>
              <a:t> </a:t>
            </a:r>
            <a:r>
              <a:rPr lang="en-CA" b="1" dirty="0" smtClean="0"/>
              <a:t>Assess</a:t>
            </a:r>
            <a:endParaRPr lang="en-CA" dirty="0"/>
          </a:p>
          <a:p>
            <a:pPr lvl="1"/>
            <a:r>
              <a:rPr lang="en-CA" dirty="0" smtClean="0"/>
              <a:t>for </a:t>
            </a:r>
            <a:r>
              <a:rPr lang="en-CA" dirty="0"/>
              <a:t>each risk identified estimate the probability, impact and proximity.  Evaluate the overall risk exposure of the project.  </a:t>
            </a:r>
            <a:endParaRPr lang="en-US" dirty="0"/>
          </a:p>
          <a:p>
            <a:r>
              <a:rPr lang="en-CA" b="1" dirty="0"/>
              <a:t>Step 3 – </a:t>
            </a:r>
            <a:r>
              <a:rPr lang="en-CA" b="1" dirty="0" smtClean="0"/>
              <a:t>Plan</a:t>
            </a:r>
          </a:p>
          <a:p>
            <a:pPr lvl="1"/>
            <a:r>
              <a:rPr lang="en-CA" dirty="0" smtClean="0"/>
              <a:t>plan </a:t>
            </a:r>
            <a:r>
              <a:rPr lang="en-CA" dirty="0"/>
              <a:t>the risk responses.  Electing to Avoid, Share, Reduce,  Accept,  Fallback (contingent action) or Transfer risks(threats) and  Share, Enhance, Exploit, or Reject </a:t>
            </a:r>
            <a:r>
              <a:rPr lang="en-CA" dirty="0" smtClean="0"/>
              <a:t>Opportunities</a:t>
            </a:r>
            <a:endParaRPr lang="en-US" dirty="0"/>
          </a:p>
          <a:p>
            <a:r>
              <a:rPr lang="en-CA" b="1" dirty="0"/>
              <a:t>Step 4 – </a:t>
            </a:r>
            <a:r>
              <a:rPr lang="en-CA" b="1" dirty="0" smtClean="0"/>
              <a:t>Implement</a:t>
            </a:r>
          </a:p>
          <a:p>
            <a:pPr lvl="1"/>
            <a:r>
              <a:rPr lang="en-CA" dirty="0" smtClean="0"/>
              <a:t>Manage</a:t>
            </a:r>
            <a:r>
              <a:rPr lang="en-CA" dirty="0"/>
              <a:t>, control and report on the risks and their risk management progress</a:t>
            </a:r>
            <a:r>
              <a:rPr lang="en-CA" dirty="0" smtClean="0"/>
              <a:t>.</a:t>
            </a:r>
            <a:endParaRPr lang="en-US" dirty="0"/>
          </a:p>
          <a:p>
            <a:r>
              <a:rPr lang="en-CA" b="1" dirty="0"/>
              <a:t>Step 5 – </a:t>
            </a:r>
            <a:r>
              <a:rPr lang="en-CA" b="1" dirty="0" smtClean="0"/>
              <a:t>Communicate</a:t>
            </a:r>
          </a:p>
          <a:p>
            <a:pPr lvl="1"/>
            <a:r>
              <a:rPr lang="en-CA" dirty="0" smtClean="0"/>
              <a:t>continuously </a:t>
            </a:r>
            <a:r>
              <a:rPr lang="en-CA" dirty="0"/>
              <a:t>communicate the risks and their status to project stakeholders.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110896"/>
              </p:ext>
            </p:extLst>
          </p:nvPr>
        </p:nvGraphicFramePr>
        <p:xfrm>
          <a:off x="46237" y="990600"/>
          <a:ext cx="9078713" cy="46742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1665"/>
                <a:gridCol w="1812571"/>
                <a:gridCol w="1969652"/>
                <a:gridCol w="2354825"/>
              </a:tblGrid>
              <a:tr h="1645136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/>
                        <a:t>Risk Matrix</a:t>
                      </a:r>
                      <a:endParaRPr lang="en-US" sz="2900" dirty="0"/>
                    </a:p>
                  </a:txBody>
                  <a:tcPr marL="95624" marR="95624" marT="47812" marB="478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/>
                        <a:t>Low Likelihood</a:t>
                      </a:r>
                    </a:p>
                    <a:p>
                      <a:pPr algn="ctr"/>
                      <a:r>
                        <a:rPr lang="en-US" sz="2900" dirty="0" smtClean="0"/>
                        <a:t>(1)</a:t>
                      </a:r>
                      <a:endParaRPr lang="en-US" sz="2900" dirty="0"/>
                    </a:p>
                  </a:txBody>
                  <a:tcPr marL="95624" marR="95624" marT="47812" marB="4781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dirty="0" smtClean="0"/>
                        <a:t>Medium Likelihood (2)</a:t>
                      </a:r>
                    </a:p>
                  </a:txBody>
                  <a:tcPr marL="95624" marR="95624" marT="47812" marB="4781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dirty="0" smtClean="0"/>
                        <a:t>High Likelihood</a:t>
                      </a:r>
                      <a:br>
                        <a:rPr lang="en-US" sz="2900" dirty="0" smtClean="0"/>
                      </a:br>
                      <a:r>
                        <a:rPr lang="en-US" sz="2900" dirty="0" smtClean="0"/>
                        <a:t>(3)</a:t>
                      </a:r>
                    </a:p>
                  </a:txBody>
                  <a:tcPr marL="95624" marR="95624" marT="47812" marB="47812" anchor="ctr"/>
                </a:tc>
              </a:tr>
              <a:tr h="988112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/>
                        <a:t>High Impact</a:t>
                      </a:r>
                      <a:br>
                        <a:rPr lang="en-US" sz="2900" dirty="0" smtClean="0"/>
                      </a:br>
                      <a:r>
                        <a:rPr lang="en-US" sz="2900" dirty="0" smtClean="0"/>
                        <a:t> (3)</a:t>
                      </a:r>
                      <a:endParaRPr lang="en-US" sz="2900" dirty="0"/>
                    </a:p>
                  </a:txBody>
                  <a:tcPr marL="95624" marR="95624" marT="47812" marB="478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 smtClean="0"/>
                        <a:t>3</a:t>
                      </a:r>
                      <a:endParaRPr lang="en-US" sz="5700" dirty="0"/>
                    </a:p>
                  </a:txBody>
                  <a:tcPr marL="95624" marR="95624" marT="47812" marB="47812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 smtClean="0"/>
                        <a:t>6</a:t>
                      </a:r>
                      <a:endParaRPr lang="en-US" sz="5700" dirty="0"/>
                    </a:p>
                  </a:txBody>
                  <a:tcPr marL="95624" marR="95624" marT="47812" marB="4781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 smtClean="0"/>
                        <a:t>9</a:t>
                      </a:r>
                      <a:endParaRPr lang="en-US" sz="5700" dirty="0"/>
                    </a:p>
                  </a:txBody>
                  <a:tcPr marL="95624" marR="95624" marT="47812" marB="47812" anchor="ctr">
                    <a:solidFill>
                      <a:srgbClr val="FF0000"/>
                    </a:solidFill>
                  </a:tcPr>
                </a:tc>
              </a:tr>
              <a:tr h="1020489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/>
                        <a:t>Medium Impact (2)</a:t>
                      </a:r>
                      <a:endParaRPr lang="en-US" sz="2900" dirty="0"/>
                    </a:p>
                  </a:txBody>
                  <a:tcPr marL="95624" marR="95624" marT="47812" marB="478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 smtClean="0"/>
                        <a:t>2</a:t>
                      </a:r>
                      <a:endParaRPr lang="en-US" sz="5700" dirty="0"/>
                    </a:p>
                  </a:txBody>
                  <a:tcPr marL="95624" marR="95624" marT="47812" marB="47812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 smtClean="0"/>
                        <a:t>4</a:t>
                      </a:r>
                      <a:endParaRPr lang="en-US" sz="5700" dirty="0"/>
                    </a:p>
                  </a:txBody>
                  <a:tcPr marL="95624" marR="95624" marT="47812" marB="47812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 smtClean="0"/>
                        <a:t>6</a:t>
                      </a:r>
                      <a:endParaRPr lang="en-US" sz="5700" dirty="0"/>
                    </a:p>
                  </a:txBody>
                  <a:tcPr marL="95624" marR="95624" marT="47812" marB="47812" anchor="ctr">
                    <a:solidFill>
                      <a:srgbClr val="FF0000"/>
                    </a:solidFill>
                  </a:tcPr>
                </a:tc>
              </a:tr>
              <a:tr h="1020489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/>
                        <a:t>Low Impact </a:t>
                      </a:r>
                      <a:br>
                        <a:rPr lang="en-US" sz="2900" dirty="0" smtClean="0"/>
                      </a:br>
                      <a:r>
                        <a:rPr lang="en-US" sz="2900" dirty="0" smtClean="0"/>
                        <a:t>(1)</a:t>
                      </a:r>
                      <a:endParaRPr lang="en-US" sz="2900" dirty="0"/>
                    </a:p>
                  </a:txBody>
                  <a:tcPr marL="95624" marR="95624" marT="47812" marB="478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 smtClean="0"/>
                        <a:t>1</a:t>
                      </a:r>
                      <a:endParaRPr lang="en-US" sz="5700" dirty="0"/>
                    </a:p>
                  </a:txBody>
                  <a:tcPr marL="95624" marR="95624" marT="47812" marB="47812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 smtClean="0"/>
                        <a:t>2</a:t>
                      </a:r>
                      <a:endParaRPr lang="en-US" sz="5700" dirty="0"/>
                    </a:p>
                  </a:txBody>
                  <a:tcPr marL="95624" marR="95624" marT="47812" marB="47812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 smtClean="0"/>
                        <a:t>3</a:t>
                      </a:r>
                      <a:endParaRPr lang="en-US" sz="5700" dirty="0"/>
                    </a:p>
                  </a:txBody>
                  <a:tcPr marL="95624" marR="95624" marT="47812" marB="47812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36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x Impact = Irrelevant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2508" y="2209800"/>
            <a:ext cx="818429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50% Chance of a 1 month delay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r>
              <a:rPr lang="en-US" sz="3200" b="1" dirty="0" smtClean="0"/>
              <a:t>Probability x Impact = 0.5 x  1 month = 2 weeks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r>
              <a:rPr lang="en-US" sz="8000" b="1" dirty="0" smtClean="0"/>
              <a:t>NO!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08096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1" y="2572216"/>
            <a:ext cx="1911325" cy="2883434"/>
            <a:chOff x="5676780" y="2095811"/>
            <a:chExt cx="1911325" cy="2883434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x Impact = Irrelevant</a:t>
            </a:r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1447800" y="2560049"/>
            <a:ext cx="0" cy="289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1447800" y="5455650"/>
            <a:ext cx="716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/>
          <p:cNvGrpSpPr/>
          <p:nvPr/>
        </p:nvGrpSpPr>
        <p:grpSpPr>
          <a:xfrm>
            <a:off x="1504500" y="2589414"/>
            <a:ext cx="1911325" cy="2866236"/>
            <a:chOff x="1524000" y="1983784"/>
            <a:chExt cx="5181600" cy="3197816"/>
          </a:xfrm>
        </p:grpSpPr>
        <p:cxnSp>
          <p:nvCxnSpPr>
            <p:cNvPr id="218" name="Straight Connector 217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Oval 256"/>
          <p:cNvSpPr/>
          <p:nvPr/>
        </p:nvSpPr>
        <p:spPr>
          <a:xfrm>
            <a:off x="2005199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1" y="6146316"/>
            <a:ext cx="115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Date</a:t>
            </a:r>
            <a:endParaRPr lang="en-US" sz="2800" b="1" dirty="0"/>
          </a:p>
        </p:txBody>
      </p:sp>
      <p:sp>
        <p:nvSpPr>
          <p:cNvPr id="4" name="Right Arrow 3"/>
          <p:cNvSpPr/>
          <p:nvPr/>
        </p:nvSpPr>
        <p:spPr>
          <a:xfrm>
            <a:off x="2438400" y="6324600"/>
            <a:ext cx="5291417" cy="22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-155715" y="4052094"/>
            <a:ext cx="237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Probability</a:t>
            </a:r>
            <a:endParaRPr lang="en-US" sz="2800" b="1" dirty="0"/>
          </a:p>
        </p:txBody>
      </p:sp>
      <p:sp>
        <p:nvSpPr>
          <p:cNvPr id="127" name="Right Arrow 126"/>
          <p:cNvSpPr/>
          <p:nvPr/>
        </p:nvSpPr>
        <p:spPr>
          <a:xfrm rot="16200000">
            <a:off x="533038" y="2963894"/>
            <a:ext cx="1028300" cy="220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/>
          <p:cNvGrpSpPr/>
          <p:nvPr/>
        </p:nvGrpSpPr>
        <p:grpSpPr>
          <a:xfrm>
            <a:off x="5644554" y="2555150"/>
            <a:ext cx="1911325" cy="2883434"/>
            <a:chOff x="5676780" y="2095811"/>
            <a:chExt cx="1911325" cy="2883434"/>
          </a:xfrm>
        </p:grpSpPr>
        <p:cxnSp>
          <p:nvCxnSpPr>
            <p:cNvPr id="124" name="Straight Connector 123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524001" y="2572216"/>
            <a:ext cx="1911325" cy="2883434"/>
            <a:chOff x="5676780" y="2095811"/>
            <a:chExt cx="1911325" cy="2883434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x Impact = Irrelevant</a:t>
            </a:r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1447800" y="2560049"/>
            <a:ext cx="0" cy="289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1447800" y="5455650"/>
            <a:ext cx="716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/>
          <p:cNvGrpSpPr/>
          <p:nvPr/>
        </p:nvGrpSpPr>
        <p:grpSpPr>
          <a:xfrm>
            <a:off x="1504500" y="3720866"/>
            <a:ext cx="1911325" cy="1734783"/>
            <a:chOff x="1524000" y="1983784"/>
            <a:chExt cx="5181600" cy="3197816"/>
          </a:xfrm>
        </p:grpSpPr>
        <p:cxnSp>
          <p:nvCxnSpPr>
            <p:cNvPr id="218" name="Straight Connector 217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Oval 256"/>
          <p:cNvSpPr/>
          <p:nvPr/>
        </p:nvSpPr>
        <p:spPr>
          <a:xfrm>
            <a:off x="2005199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258" name="Oval 257"/>
          <p:cNvSpPr/>
          <p:nvPr/>
        </p:nvSpPr>
        <p:spPr>
          <a:xfrm>
            <a:off x="6428950" y="5580127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1" y="6146316"/>
            <a:ext cx="115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Date</a:t>
            </a:r>
            <a:endParaRPr lang="en-US" sz="2800" b="1" dirty="0"/>
          </a:p>
        </p:txBody>
      </p:sp>
      <p:sp>
        <p:nvSpPr>
          <p:cNvPr id="4" name="Right Arrow 3"/>
          <p:cNvSpPr/>
          <p:nvPr/>
        </p:nvSpPr>
        <p:spPr>
          <a:xfrm>
            <a:off x="2438400" y="6324600"/>
            <a:ext cx="5291417" cy="22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-155715" y="4052094"/>
            <a:ext cx="237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Probability</a:t>
            </a:r>
            <a:endParaRPr lang="en-US" sz="2800" b="1" dirty="0"/>
          </a:p>
        </p:txBody>
      </p:sp>
      <p:sp>
        <p:nvSpPr>
          <p:cNvPr id="127" name="Right Arrow 126"/>
          <p:cNvSpPr/>
          <p:nvPr/>
        </p:nvSpPr>
        <p:spPr>
          <a:xfrm rot="16200000">
            <a:off x="533038" y="2963894"/>
            <a:ext cx="1028300" cy="220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5532123" y="3806643"/>
            <a:ext cx="2023756" cy="1649008"/>
            <a:chOff x="1524000" y="1983784"/>
            <a:chExt cx="5181600" cy="3197816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ular Callout 4"/>
          <p:cNvSpPr/>
          <p:nvPr/>
        </p:nvSpPr>
        <p:spPr>
          <a:xfrm>
            <a:off x="6070117" y="1407824"/>
            <a:ext cx="1808265" cy="8932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50% Outcomes</a:t>
            </a:r>
            <a:endParaRPr lang="en-US" sz="2800" dirty="0"/>
          </a:p>
        </p:txBody>
      </p:sp>
      <p:sp>
        <p:nvSpPr>
          <p:cNvPr id="122" name="Rounded Rectangular Callout 121"/>
          <p:cNvSpPr/>
          <p:nvPr/>
        </p:nvSpPr>
        <p:spPr>
          <a:xfrm>
            <a:off x="2005753" y="1387152"/>
            <a:ext cx="1808265" cy="8932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50% Outcomes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>
          <a:xfrm>
            <a:off x="4038600" y="3394390"/>
            <a:ext cx="990600" cy="197858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8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events – nothing goes wrong</a:t>
            </a:r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1447800" y="2560049"/>
            <a:ext cx="0" cy="289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1447800" y="5455650"/>
            <a:ext cx="716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/>
          <p:cNvGrpSpPr/>
          <p:nvPr/>
        </p:nvGrpSpPr>
        <p:grpSpPr>
          <a:xfrm>
            <a:off x="1458498" y="2560049"/>
            <a:ext cx="1911325" cy="2883434"/>
            <a:chOff x="1524000" y="1983784"/>
            <a:chExt cx="5181600" cy="3197816"/>
          </a:xfrm>
        </p:grpSpPr>
        <p:cxnSp>
          <p:nvCxnSpPr>
            <p:cNvPr id="218" name="Straight Connector 217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Oval 256"/>
          <p:cNvSpPr/>
          <p:nvPr/>
        </p:nvSpPr>
        <p:spPr>
          <a:xfrm>
            <a:off x="2005199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1" y="6146316"/>
            <a:ext cx="115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Date</a:t>
            </a:r>
            <a:endParaRPr lang="en-US" sz="2800" b="1" dirty="0"/>
          </a:p>
        </p:txBody>
      </p:sp>
      <p:sp>
        <p:nvSpPr>
          <p:cNvPr id="4" name="Right Arrow 3"/>
          <p:cNvSpPr/>
          <p:nvPr/>
        </p:nvSpPr>
        <p:spPr>
          <a:xfrm>
            <a:off x="2438400" y="6324600"/>
            <a:ext cx="5291417" cy="22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-155715" y="4052094"/>
            <a:ext cx="237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Probability</a:t>
            </a:r>
            <a:endParaRPr lang="en-US" sz="2800" b="1" dirty="0"/>
          </a:p>
        </p:txBody>
      </p:sp>
      <p:sp>
        <p:nvSpPr>
          <p:cNvPr id="127" name="Right Arrow 126"/>
          <p:cNvSpPr/>
          <p:nvPr/>
        </p:nvSpPr>
        <p:spPr>
          <a:xfrm rot="16200000">
            <a:off x="533038" y="2963894"/>
            <a:ext cx="1028300" cy="220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0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events – 1 delay comes true</a:t>
            </a:r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1447800" y="2560049"/>
            <a:ext cx="0" cy="289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1447800" y="5455650"/>
            <a:ext cx="716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/>
          <p:cNvGrpSpPr/>
          <p:nvPr/>
        </p:nvGrpSpPr>
        <p:grpSpPr>
          <a:xfrm>
            <a:off x="3535979" y="2591931"/>
            <a:ext cx="1911325" cy="2883434"/>
            <a:chOff x="1524000" y="1983784"/>
            <a:chExt cx="5181600" cy="3197816"/>
          </a:xfrm>
        </p:grpSpPr>
        <p:cxnSp>
          <p:nvCxnSpPr>
            <p:cNvPr id="218" name="Straight Connector 217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Oval 256"/>
          <p:cNvSpPr/>
          <p:nvPr/>
        </p:nvSpPr>
        <p:spPr>
          <a:xfrm>
            <a:off x="2005199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258" name="Oval 257"/>
          <p:cNvSpPr/>
          <p:nvPr/>
        </p:nvSpPr>
        <p:spPr>
          <a:xfrm>
            <a:off x="4219769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</a:t>
            </a:r>
            <a:endParaRPr lang="en-US" sz="4000" b="1" dirty="0"/>
          </a:p>
        </p:txBody>
      </p:sp>
      <p:sp>
        <p:nvSpPr>
          <p:cNvPr id="259" name="Oval 258"/>
          <p:cNvSpPr/>
          <p:nvPr/>
        </p:nvSpPr>
        <p:spPr>
          <a:xfrm>
            <a:off x="6555436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1" y="6146316"/>
            <a:ext cx="115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Date</a:t>
            </a:r>
            <a:endParaRPr lang="en-US" sz="2800" b="1" dirty="0"/>
          </a:p>
        </p:txBody>
      </p:sp>
      <p:sp>
        <p:nvSpPr>
          <p:cNvPr id="4" name="Right Arrow 3"/>
          <p:cNvSpPr/>
          <p:nvPr/>
        </p:nvSpPr>
        <p:spPr>
          <a:xfrm>
            <a:off x="2438400" y="6324600"/>
            <a:ext cx="5291417" cy="22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-155715" y="4052094"/>
            <a:ext cx="237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Probability</a:t>
            </a:r>
            <a:endParaRPr lang="en-US" sz="2800" b="1" dirty="0"/>
          </a:p>
        </p:txBody>
      </p:sp>
      <p:sp>
        <p:nvSpPr>
          <p:cNvPr id="127" name="Right Arrow 126"/>
          <p:cNvSpPr/>
          <p:nvPr/>
        </p:nvSpPr>
        <p:spPr>
          <a:xfrm rot="16200000">
            <a:off x="533038" y="2963894"/>
            <a:ext cx="1028300" cy="220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6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401" y="1064796"/>
            <a:ext cx="84071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Slides, Forecasting Spreadsheets, Resources </a:t>
            </a:r>
          </a:p>
          <a:p>
            <a:pPr algn="ctr"/>
            <a:endParaRPr lang="en-US" sz="3300" b="1" dirty="0"/>
          </a:p>
          <a:p>
            <a:pPr algn="ctr"/>
            <a:r>
              <a:rPr lang="en-US" sz="4050" b="1" dirty="0" err="1"/>
              <a:t>Bit.Ly</a:t>
            </a:r>
            <a:r>
              <a:rPr lang="en-US" sz="4050" b="1" dirty="0"/>
              <a:t>/</a:t>
            </a:r>
            <a:r>
              <a:rPr lang="en-US" sz="4050" b="1" dirty="0" err="1"/>
              <a:t>SimResources</a:t>
            </a:r>
            <a:endParaRPr lang="en-US" sz="4050" b="1" dirty="0"/>
          </a:p>
          <a:p>
            <a:pPr algn="ctr"/>
            <a:r>
              <a:rPr lang="en-US" sz="3300" dirty="0"/>
              <a:t>(case sensitive)</a:t>
            </a:r>
          </a:p>
          <a:p>
            <a:pPr algn="ctr"/>
            <a:endParaRPr lang="en-US" sz="3300" dirty="0"/>
          </a:p>
          <a:p>
            <a:pPr algn="ctr"/>
            <a:r>
              <a:rPr lang="en-US" sz="3300" dirty="0"/>
              <a:t>And live tweets direct to material here</a:t>
            </a:r>
          </a:p>
          <a:p>
            <a:pPr algn="ctr"/>
            <a:endParaRPr lang="en-US" sz="3300" dirty="0"/>
          </a:p>
          <a:p>
            <a:pPr algn="ctr"/>
            <a:r>
              <a:rPr lang="en-US" sz="4950" b="1" dirty="0"/>
              <a:t>@</a:t>
            </a:r>
            <a:r>
              <a:rPr lang="en-US" sz="4950" b="1" dirty="0" err="1"/>
              <a:t>t_magennis</a:t>
            </a:r>
            <a:endParaRPr lang="en-US" sz="4950" b="1" dirty="0"/>
          </a:p>
        </p:txBody>
      </p:sp>
    </p:spTree>
    <p:extLst>
      <p:ext uri="{BB962C8B-B14F-4D97-AF65-F5344CB8AC3E}">
        <p14:creationId xmlns:p14="http://schemas.microsoft.com/office/powerpoint/2010/main" val="39565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/>
          <p:cNvGrpSpPr/>
          <p:nvPr/>
        </p:nvGrpSpPr>
        <p:grpSpPr>
          <a:xfrm>
            <a:off x="3472040" y="2555150"/>
            <a:ext cx="1911325" cy="2883434"/>
            <a:chOff x="5676780" y="2095811"/>
            <a:chExt cx="1911325" cy="2883434"/>
          </a:xfrm>
        </p:grpSpPr>
        <p:cxnSp>
          <p:nvCxnSpPr>
            <p:cNvPr id="124" name="Straight Connector 123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524001" y="2572216"/>
            <a:ext cx="1911325" cy="2883434"/>
            <a:chOff x="5676780" y="2095811"/>
            <a:chExt cx="1911325" cy="2883434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events – 1 delay 25% chance</a:t>
            </a:r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1447800" y="2560049"/>
            <a:ext cx="0" cy="289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1447800" y="5455650"/>
            <a:ext cx="716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/>
          <p:cNvGrpSpPr/>
          <p:nvPr/>
        </p:nvGrpSpPr>
        <p:grpSpPr>
          <a:xfrm>
            <a:off x="1504500" y="3188264"/>
            <a:ext cx="1911325" cy="2267386"/>
            <a:chOff x="1524000" y="1983784"/>
            <a:chExt cx="5181600" cy="3197816"/>
          </a:xfrm>
        </p:grpSpPr>
        <p:cxnSp>
          <p:nvCxnSpPr>
            <p:cNvPr id="218" name="Straight Connector 217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Oval 256"/>
          <p:cNvSpPr/>
          <p:nvPr/>
        </p:nvSpPr>
        <p:spPr>
          <a:xfrm>
            <a:off x="2005199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258" name="Oval 257"/>
          <p:cNvSpPr/>
          <p:nvPr/>
        </p:nvSpPr>
        <p:spPr>
          <a:xfrm>
            <a:off x="4219769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</a:t>
            </a:r>
            <a:endParaRPr lang="en-US" sz="4000" b="1" dirty="0"/>
          </a:p>
        </p:txBody>
      </p:sp>
      <p:sp>
        <p:nvSpPr>
          <p:cNvPr id="259" name="Oval 258"/>
          <p:cNvSpPr/>
          <p:nvPr/>
        </p:nvSpPr>
        <p:spPr>
          <a:xfrm>
            <a:off x="6555436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1" y="6146316"/>
            <a:ext cx="115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Date</a:t>
            </a:r>
            <a:endParaRPr lang="en-US" sz="2800" b="1" dirty="0"/>
          </a:p>
        </p:txBody>
      </p:sp>
      <p:sp>
        <p:nvSpPr>
          <p:cNvPr id="4" name="Right Arrow 3"/>
          <p:cNvSpPr/>
          <p:nvPr/>
        </p:nvSpPr>
        <p:spPr>
          <a:xfrm>
            <a:off x="2438400" y="6324600"/>
            <a:ext cx="5291417" cy="22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-155715" y="4052094"/>
            <a:ext cx="237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Probability</a:t>
            </a:r>
            <a:endParaRPr lang="en-US" sz="2800" b="1" dirty="0"/>
          </a:p>
        </p:txBody>
      </p:sp>
      <p:sp>
        <p:nvSpPr>
          <p:cNvPr id="127" name="Right Arrow 126"/>
          <p:cNvSpPr/>
          <p:nvPr/>
        </p:nvSpPr>
        <p:spPr>
          <a:xfrm rot="16200000">
            <a:off x="533038" y="2963894"/>
            <a:ext cx="1028300" cy="220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3238500" y="4261225"/>
            <a:ext cx="2297266" cy="1194425"/>
            <a:chOff x="1524000" y="1983784"/>
            <a:chExt cx="5181600" cy="3197816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ular Callout 4"/>
          <p:cNvSpPr/>
          <p:nvPr/>
        </p:nvSpPr>
        <p:spPr>
          <a:xfrm>
            <a:off x="3845457" y="1331752"/>
            <a:ext cx="1808265" cy="8932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25% Outcomes</a:t>
            </a:r>
            <a:endParaRPr lang="en-US" sz="2800" dirty="0"/>
          </a:p>
        </p:txBody>
      </p:sp>
      <p:sp>
        <p:nvSpPr>
          <p:cNvPr id="122" name="Rounded Rectangular Callout 121"/>
          <p:cNvSpPr/>
          <p:nvPr/>
        </p:nvSpPr>
        <p:spPr>
          <a:xfrm>
            <a:off x="1853995" y="1388618"/>
            <a:ext cx="1808265" cy="8932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75% Outcomes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95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715000" y="2572501"/>
            <a:ext cx="1911325" cy="2883434"/>
            <a:chOff x="5676780" y="2095811"/>
            <a:chExt cx="1911325" cy="2883434"/>
          </a:xfrm>
        </p:grpSpPr>
        <p:cxnSp>
          <p:nvCxnSpPr>
            <p:cNvPr id="200" name="Straight Connector 199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53820" y="2553287"/>
            <a:ext cx="1911325" cy="2883434"/>
            <a:chOff x="5676780" y="2095811"/>
            <a:chExt cx="1911325" cy="2883434"/>
          </a:xfrm>
        </p:grpSpPr>
        <p:cxnSp>
          <p:nvCxnSpPr>
            <p:cNvPr id="162" name="Straight Connector 161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524001" y="2572216"/>
            <a:ext cx="1911325" cy="2883434"/>
            <a:chOff x="5676780" y="2095811"/>
            <a:chExt cx="1911325" cy="2883434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risk events – 2 delays @ 25% chance</a:t>
            </a:r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1447800" y="2560049"/>
            <a:ext cx="0" cy="289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1447800" y="5455650"/>
            <a:ext cx="716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/>
          <p:cNvGrpSpPr/>
          <p:nvPr/>
        </p:nvGrpSpPr>
        <p:grpSpPr>
          <a:xfrm>
            <a:off x="1504500" y="3419494"/>
            <a:ext cx="1911325" cy="2036155"/>
            <a:chOff x="1524000" y="1983784"/>
            <a:chExt cx="5181600" cy="3197816"/>
          </a:xfrm>
        </p:grpSpPr>
        <p:cxnSp>
          <p:nvCxnSpPr>
            <p:cNvPr id="218" name="Straight Connector 217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Oval 256"/>
          <p:cNvSpPr/>
          <p:nvPr/>
        </p:nvSpPr>
        <p:spPr>
          <a:xfrm>
            <a:off x="2005199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258" name="Oval 257"/>
          <p:cNvSpPr/>
          <p:nvPr/>
        </p:nvSpPr>
        <p:spPr>
          <a:xfrm>
            <a:off x="4219769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</a:t>
            </a:r>
            <a:endParaRPr lang="en-US" sz="4000" b="1" dirty="0"/>
          </a:p>
        </p:txBody>
      </p:sp>
      <p:sp>
        <p:nvSpPr>
          <p:cNvPr id="259" name="Oval 258"/>
          <p:cNvSpPr/>
          <p:nvPr/>
        </p:nvSpPr>
        <p:spPr>
          <a:xfrm>
            <a:off x="6555436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1" y="6146316"/>
            <a:ext cx="115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Date</a:t>
            </a:r>
            <a:endParaRPr lang="en-US" sz="2800" b="1" dirty="0"/>
          </a:p>
        </p:txBody>
      </p:sp>
      <p:sp>
        <p:nvSpPr>
          <p:cNvPr id="4" name="Right Arrow 3"/>
          <p:cNvSpPr/>
          <p:nvPr/>
        </p:nvSpPr>
        <p:spPr>
          <a:xfrm>
            <a:off x="2438400" y="6324600"/>
            <a:ext cx="5291417" cy="22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-155715" y="4052094"/>
            <a:ext cx="237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Probability</a:t>
            </a:r>
            <a:endParaRPr lang="en-US" sz="2800" b="1" dirty="0"/>
          </a:p>
        </p:txBody>
      </p:sp>
      <p:sp>
        <p:nvSpPr>
          <p:cNvPr id="127" name="Right Arrow 126"/>
          <p:cNvSpPr/>
          <p:nvPr/>
        </p:nvSpPr>
        <p:spPr>
          <a:xfrm rot="16200000">
            <a:off x="533038" y="2963894"/>
            <a:ext cx="1028300" cy="220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3536936" y="4242673"/>
            <a:ext cx="1714500" cy="1212977"/>
            <a:chOff x="1524000" y="1983784"/>
            <a:chExt cx="5181600" cy="3197816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ular Callout 4"/>
          <p:cNvSpPr/>
          <p:nvPr/>
        </p:nvSpPr>
        <p:spPr>
          <a:xfrm>
            <a:off x="6325900" y="1426725"/>
            <a:ext cx="1808265" cy="8932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6.25% Outcomes</a:t>
            </a:r>
            <a:endParaRPr lang="en-US" sz="2800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5771209" y="5057187"/>
            <a:ext cx="1714500" cy="412211"/>
            <a:chOff x="1524000" y="1983784"/>
            <a:chExt cx="5181600" cy="3197816"/>
          </a:xfrm>
        </p:grpSpPr>
        <p:cxnSp>
          <p:nvCxnSpPr>
            <p:cNvPr id="122" name="Straight Connector 121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Rounded Rectangular Callout 158"/>
          <p:cNvSpPr/>
          <p:nvPr/>
        </p:nvSpPr>
        <p:spPr>
          <a:xfrm>
            <a:off x="1950547" y="1427228"/>
            <a:ext cx="1808265" cy="8932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~ 57 % Outcomes</a:t>
            </a:r>
            <a:endParaRPr lang="en-US" sz="2800" dirty="0"/>
          </a:p>
        </p:txBody>
      </p:sp>
      <p:sp>
        <p:nvSpPr>
          <p:cNvPr id="160" name="Rounded Rectangular Callout 159"/>
          <p:cNvSpPr/>
          <p:nvPr/>
        </p:nvSpPr>
        <p:spPr>
          <a:xfrm>
            <a:off x="4091627" y="1408299"/>
            <a:ext cx="1808265" cy="8932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~36% Outcomes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031871" y="242418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 Delays!</a:t>
            </a:r>
            <a:endParaRPr lang="en-US" dirty="0"/>
          </a:p>
        </p:txBody>
      </p:sp>
      <p:sp>
        <p:nvSpPr>
          <p:cNvPr id="274" name="TextBox 273"/>
          <p:cNvSpPr txBox="1"/>
          <p:nvPr/>
        </p:nvSpPr>
        <p:spPr>
          <a:xfrm>
            <a:off x="4663398" y="2460388"/>
            <a:ext cx="13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Either Delay!</a:t>
            </a:r>
            <a:endParaRPr lang="en-US" dirty="0"/>
          </a:p>
        </p:txBody>
      </p:sp>
      <p:sp>
        <p:nvSpPr>
          <p:cNvPr id="275" name="TextBox 274"/>
          <p:cNvSpPr txBox="1"/>
          <p:nvPr/>
        </p:nvSpPr>
        <p:spPr>
          <a:xfrm>
            <a:off x="2687276" y="2502446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Delays!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3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019021" y="2572501"/>
            <a:ext cx="1911325" cy="2883434"/>
            <a:chOff x="5676780" y="2095811"/>
            <a:chExt cx="1911325" cy="2883434"/>
          </a:xfrm>
        </p:grpSpPr>
        <p:cxnSp>
          <p:nvCxnSpPr>
            <p:cNvPr id="200" name="Straight Connector 199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2657841" y="2553287"/>
            <a:ext cx="1911325" cy="2883434"/>
            <a:chOff x="5676780" y="2095811"/>
            <a:chExt cx="1911325" cy="2883434"/>
          </a:xfrm>
        </p:grpSpPr>
        <p:cxnSp>
          <p:nvCxnSpPr>
            <p:cNvPr id="162" name="Straight Connector 161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828022" y="2572216"/>
            <a:ext cx="1911325" cy="2883434"/>
            <a:chOff x="5676780" y="2095811"/>
            <a:chExt cx="1911325" cy="2883434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risk events – 3 delays @ 25% chance</a:t>
            </a:r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751821" y="2560049"/>
            <a:ext cx="0" cy="289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751821" y="5455650"/>
            <a:ext cx="716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/>
          <p:cNvGrpSpPr/>
          <p:nvPr/>
        </p:nvGrpSpPr>
        <p:grpSpPr>
          <a:xfrm>
            <a:off x="808521" y="3600515"/>
            <a:ext cx="1911325" cy="1855134"/>
            <a:chOff x="1524000" y="1983784"/>
            <a:chExt cx="5181600" cy="3197816"/>
          </a:xfrm>
        </p:grpSpPr>
        <p:cxnSp>
          <p:nvCxnSpPr>
            <p:cNvPr id="218" name="Straight Connector 217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Oval 256"/>
          <p:cNvSpPr/>
          <p:nvPr/>
        </p:nvSpPr>
        <p:spPr>
          <a:xfrm>
            <a:off x="1309220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258" name="Oval 257"/>
          <p:cNvSpPr/>
          <p:nvPr/>
        </p:nvSpPr>
        <p:spPr>
          <a:xfrm>
            <a:off x="3523790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</a:t>
            </a:r>
            <a:endParaRPr lang="en-US" sz="4000" b="1" dirty="0"/>
          </a:p>
        </p:txBody>
      </p:sp>
      <p:sp>
        <p:nvSpPr>
          <p:cNvPr id="259" name="Oval 258"/>
          <p:cNvSpPr/>
          <p:nvPr/>
        </p:nvSpPr>
        <p:spPr>
          <a:xfrm>
            <a:off x="5859457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28022" y="6146316"/>
            <a:ext cx="115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Date</a:t>
            </a:r>
            <a:endParaRPr lang="en-US" sz="2800" b="1" dirty="0"/>
          </a:p>
        </p:txBody>
      </p:sp>
      <p:sp>
        <p:nvSpPr>
          <p:cNvPr id="4" name="Right Arrow 3"/>
          <p:cNvSpPr/>
          <p:nvPr/>
        </p:nvSpPr>
        <p:spPr>
          <a:xfrm>
            <a:off x="1742421" y="6324600"/>
            <a:ext cx="5291417" cy="22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-851694" y="4052094"/>
            <a:ext cx="237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Probability</a:t>
            </a:r>
            <a:endParaRPr lang="en-US" sz="2800" b="1" dirty="0"/>
          </a:p>
        </p:txBody>
      </p:sp>
      <p:sp>
        <p:nvSpPr>
          <p:cNvPr id="127" name="Right Arrow 126"/>
          <p:cNvSpPr/>
          <p:nvPr/>
        </p:nvSpPr>
        <p:spPr>
          <a:xfrm rot="16200000">
            <a:off x="-162941" y="2963894"/>
            <a:ext cx="1028300" cy="220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2840957" y="4262099"/>
            <a:ext cx="1714500" cy="1193551"/>
            <a:chOff x="1524000" y="1983784"/>
            <a:chExt cx="5181600" cy="3197816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5075230" y="5057187"/>
            <a:ext cx="1714500" cy="412211"/>
            <a:chOff x="1524000" y="1983784"/>
            <a:chExt cx="5181600" cy="3197816"/>
          </a:xfrm>
        </p:grpSpPr>
        <p:cxnSp>
          <p:nvCxnSpPr>
            <p:cNvPr id="122" name="Straight Connector 121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/>
          <p:cNvGrpSpPr/>
          <p:nvPr/>
        </p:nvGrpSpPr>
        <p:grpSpPr>
          <a:xfrm>
            <a:off x="7247381" y="2572501"/>
            <a:ext cx="1911325" cy="2883434"/>
            <a:chOff x="5676780" y="2095811"/>
            <a:chExt cx="1911325" cy="2883434"/>
          </a:xfrm>
        </p:grpSpPr>
        <p:cxnSp>
          <p:nvCxnSpPr>
            <p:cNvPr id="275" name="Straight Connector 274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/>
          <p:cNvSpPr/>
          <p:nvPr/>
        </p:nvSpPr>
        <p:spPr>
          <a:xfrm>
            <a:off x="8087817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</p:txBody>
      </p:sp>
      <p:grpSp>
        <p:nvGrpSpPr>
          <p:cNvPr id="311" name="Group 310"/>
          <p:cNvGrpSpPr/>
          <p:nvPr/>
        </p:nvGrpSpPr>
        <p:grpSpPr>
          <a:xfrm>
            <a:off x="7303590" y="5261573"/>
            <a:ext cx="1714500" cy="207825"/>
            <a:chOff x="1524000" y="1983784"/>
            <a:chExt cx="5181600" cy="3197816"/>
          </a:xfrm>
        </p:grpSpPr>
        <p:cxnSp>
          <p:nvCxnSpPr>
            <p:cNvPr id="312" name="Straight Connector 311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7" name="Table 3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390177"/>
              </p:ext>
            </p:extLst>
          </p:nvPr>
        </p:nvGraphicFramePr>
        <p:xfrm>
          <a:off x="9220200" y="1671748"/>
          <a:ext cx="3581400" cy="333756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716280"/>
                <a:gridCol w="716280"/>
                <a:gridCol w="716280"/>
                <a:gridCol w="716280"/>
                <a:gridCol w="7162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07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3625688" y="2941463"/>
            <a:ext cx="1295400" cy="2484135"/>
            <a:chOff x="5676780" y="2095811"/>
            <a:chExt cx="1911325" cy="2883434"/>
          </a:xfrm>
        </p:grpSpPr>
        <p:cxnSp>
          <p:nvCxnSpPr>
            <p:cNvPr id="200" name="Straight Connector 199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2189711" y="2954927"/>
            <a:ext cx="1295400" cy="2484135"/>
            <a:chOff x="5676780" y="2095811"/>
            <a:chExt cx="1911325" cy="2883434"/>
          </a:xfrm>
        </p:grpSpPr>
        <p:cxnSp>
          <p:nvCxnSpPr>
            <p:cNvPr id="162" name="Straight Connector 161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828023" y="2971514"/>
            <a:ext cx="1295400" cy="2484135"/>
            <a:chOff x="5676780" y="2095811"/>
            <a:chExt cx="1911325" cy="2883434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risk events – 4 delays @ 25% chance</a:t>
            </a:r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751821" y="2961033"/>
            <a:ext cx="0" cy="2494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213073" y="5425314"/>
            <a:ext cx="23082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/>
          <p:cNvGrpSpPr/>
          <p:nvPr/>
        </p:nvGrpSpPr>
        <p:grpSpPr>
          <a:xfrm>
            <a:off x="808522" y="4825663"/>
            <a:ext cx="1295400" cy="629985"/>
            <a:chOff x="1524000" y="1983784"/>
            <a:chExt cx="5181600" cy="3197816"/>
          </a:xfrm>
        </p:grpSpPr>
        <p:cxnSp>
          <p:nvCxnSpPr>
            <p:cNvPr id="218" name="Straight Connector 217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Oval 256"/>
          <p:cNvSpPr/>
          <p:nvPr/>
        </p:nvSpPr>
        <p:spPr>
          <a:xfrm>
            <a:off x="1309220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258" name="Oval 257"/>
          <p:cNvSpPr/>
          <p:nvPr/>
        </p:nvSpPr>
        <p:spPr>
          <a:xfrm>
            <a:off x="3055659" y="5641142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</a:t>
            </a:r>
            <a:endParaRPr lang="en-US" sz="4000" b="1" dirty="0"/>
          </a:p>
        </p:txBody>
      </p:sp>
      <p:sp>
        <p:nvSpPr>
          <p:cNvPr id="259" name="Oval 258"/>
          <p:cNvSpPr/>
          <p:nvPr/>
        </p:nvSpPr>
        <p:spPr>
          <a:xfrm>
            <a:off x="4466123" y="5608464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28022" y="6146316"/>
            <a:ext cx="115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Date</a:t>
            </a:r>
            <a:endParaRPr lang="en-US" sz="2800" b="1" dirty="0"/>
          </a:p>
        </p:txBody>
      </p:sp>
      <p:sp>
        <p:nvSpPr>
          <p:cNvPr id="4" name="Right Arrow 3"/>
          <p:cNvSpPr/>
          <p:nvPr/>
        </p:nvSpPr>
        <p:spPr>
          <a:xfrm>
            <a:off x="1742421" y="6324600"/>
            <a:ext cx="5291417" cy="22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-851694" y="4052094"/>
            <a:ext cx="237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Probability</a:t>
            </a:r>
            <a:endParaRPr lang="en-US" sz="2800" b="1" dirty="0"/>
          </a:p>
        </p:txBody>
      </p:sp>
      <p:sp>
        <p:nvSpPr>
          <p:cNvPr id="127" name="Right Arrow 126"/>
          <p:cNvSpPr/>
          <p:nvPr/>
        </p:nvSpPr>
        <p:spPr>
          <a:xfrm rot="16200000">
            <a:off x="-162941" y="2963894"/>
            <a:ext cx="1028300" cy="220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2287464" y="3707638"/>
            <a:ext cx="1162002" cy="1718965"/>
            <a:chOff x="1524000" y="1983784"/>
            <a:chExt cx="5181600" cy="3197816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3681896" y="4610349"/>
            <a:ext cx="1162002" cy="828714"/>
            <a:chOff x="1524000" y="1983784"/>
            <a:chExt cx="5181600" cy="3197816"/>
          </a:xfrm>
        </p:grpSpPr>
        <p:cxnSp>
          <p:nvCxnSpPr>
            <p:cNvPr id="122" name="Straight Connector 121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/>
          <p:cNvGrpSpPr/>
          <p:nvPr/>
        </p:nvGrpSpPr>
        <p:grpSpPr>
          <a:xfrm>
            <a:off x="5012157" y="2899134"/>
            <a:ext cx="1295400" cy="2484135"/>
            <a:chOff x="5676780" y="2095811"/>
            <a:chExt cx="1911325" cy="2883434"/>
          </a:xfrm>
        </p:grpSpPr>
        <p:cxnSp>
          <p:nvCxnSpPr>
            <p:cNvPr id="275" name="Straight Connector 274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/>
          <p:cNvSpPr/>
          <p:nvPr/>
        </p:nvSpPr>
        <p:spPr>
          <a:xfrm>
            <a:off x="6694483" y="5608464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5</a:t>
            </a:r>
            <a:endParaRPr lang="en-US" sz="4000" b="1" dirty="0"/>
          </a:p>
        </p:txBody>
      </p:sp>
      <p:grpSp>
        <p:nvGrpSpPr>
          <p:cNvPr id="311" name="Group 310"/>
          <p:cNvGrpSpPr/>
          <p:nvPr/>
        </p:nvGrpSpPr>
        <p:grpSpPr>
          <a:xfrm>
            <a:off x="5068365" y="5140402"/>
            <a:ext cx="1162002" cy="256332"/>
            <a:chOff x="1524000" y="1983784"/>
            <a:chExt cx="5181600" cy="3197816"/>
          </a:xfrm>
        </p:grpSpPr>
        <p:cxnSp>
          <p:nvCxnSpPr>
            <p:cNvPr id="312" name="Straight Connector 311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>
            <a:endCxn id="5" idx="0"/>
          </p:cNvCxnSpPr>
          <p:nvPr/>
        </p:nvCxnSpPr>
        <p:spPr>
          <a:xfrm flipV="1">
            <a:off x="980864" y="4897343"/>
            <a:ext cx="265358" cy="5274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75292" y="1292491"/>
            <a:ext cx="695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4 delays @ 25%, its more likely at least one delay occurs versus none!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2871295" y="1649575"/>
            <a:ext cx="21939" cy="1785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/>
          <p:cNvGrpSpPr/>
          <p:nvPr/>
        </p:nvGrpSpPr>
        <p:grpSpPr>
          <a:xfrm>
            <a:off x="6409862" y="2914221"/>
            <a:ext cx="1295400" cy="2484135"/>
            <a:chOff x="5676780" y="2095811"/>
            <a:chExt cx="1911325" cy="2883434"/>
          </a:xfrm>
        </p:grpSpPr>
        <p:cxnSp>
          <p:nvCxnSpPr>
            <p:cNvPr id="348" name="Straight Connector 347"/>
            <p:cNvCxnSpPr/>
            <p:nvPr/>
          </p:nvCxnSpPr>
          <p:spPr>
            <a:xfrm flipV="1">
              <a:off x="6576227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 flipV="1">
              <a:off x="6632443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flipV="1">
              <a:off x="6688658" y="2095811"/>
              <a:ext cx="0" cy="28834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 flipV="1">
              <a:off x="6407581" y="2711859"/>
              <a:ext cx="0" cy="22673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flipV="1">
              <a:off x="6463796" y="2505733"/>
              <a:ext cx="0" cy="247351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 flipV="1">
              <a:off x="6520012" y="2299607"/>
              <a:ext cx="0" cy="267963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V="1">
              <a:off x="6744873" y="2162190"/>
              <a:ext cx="0" cy="281705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 flipV="1">
              <a:off x="6801089" y="2230899"/>
              <a:ext cx="0" cy="274834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flipV="1">
              <a:off x="6857304" y="2437025"/>
              <a:ext cx="0" cy="25422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6238934" y="3536363"/>
              <a:ext cx="0" cy="144288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 flipV="1">
              <a:off x="6295150" y="3261528"/>
              <a:ext cx="0" cy="17177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V="1">
              <a:off x="6351365" y="2986694"/>
              <a:ext cx="0" cy="199255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flipV="1">
              <a:off x="6913520" y="2574442"/>
              <a:ext cx="0" cy="24048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flipV="1">
              <a:off x="6969735" y="2917985"/>
              <a:ext cx="0" cy="206126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 flipV="1">
              <a:off x="7025951" y="3124111"/>
              <a:ext cx="0" cy="185513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 flipV="1">
              <a:off x="6070288" y="4223450"/>
              <a:ext cx="0" cy="75579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 flipV="1">
              <a:off x="6126504" y="4017324"/>
              <a:ext cx="0" cy="96192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 flipV="1">
              <a:off x="6182719" y="3742489"/>
              <a:ext cx="0" cy="123675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 flipV="1">
              <a:off x="7082166" y="3330237"/>
              <a:ext cx="0" cy="164900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 flipV="1">
              <a:off x="7138381" y="3652659"/>
              <a:ext cx="0" cy="132658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 flipV="1">
              <a:off x="7194597" y="3879906"/>
              <a:ext cx="0" cy="109933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 flipV="1">
              <a:off x="5901642" y="4635702"/>
              <a:ext cx="0" cy="34354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V="1">
              <a:off x="5957857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>
            <a:xfrm flipV="1">
              <a:off x="6014073" y="4360867"/>
              <a:ext cx="0" cy="61837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 flipV="1">
              <a:off x="7250812" y="4087197"/>
              <a:ext cx="0" cy="892048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 flipV="1">
              <a:off x="7307028" y="4257804"/>
              <a:ext cx="0" cy="72144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 flipV="1">
              <a:off x="7363243" y="4429576"/>
              <a:ext cx="0" cy="549669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 flipV="1">
              <a:off x="5845426" y="4704410"/>
              <a:ext cx="0" cy="274835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 flipV="1">
              <a:off x="5676780" y="4841828"/>
              <a:ext cx="0" cy="137417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 flipV="1">
              <a:off x="573299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 flipV="1">
              <a:off x="5789211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V="1">
              <a:off x="7588105" y="4807473"/>
              <a:ext cx="0" cy="171772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 flipV="1">
              <a:off x="7419459" y="4532639"/>
              <a:ext cx="0" cy="44660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flipV="1">
              <a:off x="7475674" y="4618525"/>
              <a:ext cx="0" cy="36072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 flipV="1">
              <a:off x="7531890" y="4755942"/>
              <a:ext cx="0" cy="223303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3" name="Group 382"/>
          <p:cNvGrpSpPr/>
          <p:nvPr/>
        </p:nvGrpSpPr>
        <p:grpSpPr>
          <a:xfrm>
            <a:off x="6466070" y="5324201"/>
            <a:ext cx="1162002" cy="87619"/>
            <a:chOff x="1524000" y="1983784"/>
            <a:chExt cx="5181600" cy="3197816"/>
          </a:xfrm>
        </p:grpSpPr>
        <p:cxnSp>
          <p:nvCxnSpPr>
            <p:cNvPr id="384" name="Straight Connector 383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" name="Oval 418"/>
          <p:cNvSpPr/>
          <p:nvPr/>
        </p:nvSpPr>
        <p:spPr>
          <a:xfrm>
            <a:off x="5536167" y="5618539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</p:txBody>
      </p:sp>
      <p:sp>
        <p:nvSpPr>
          <p:cNvPr id="5" name="Freeform 4"/>
          <p:cNvSpPr/>
          <p:nvPr/>
        </p:nvSpPr>
        <p:spPr>
          <a:xfrm>
            <a:off x="1246222" y="3513903"/>
            <a:ext cx="6526178" cy="1853789"/>
          </a:xfrm>
          <a:custGeom>
            <a:avLst/>
            <a:gdLst>
              <a:gd name="connsiteX0" fmla="*/ 0 w 4857750"/>
              <a:gd name="connsiteY0" fmla="*/ 952542 h 1276392"/>
              <a:gd name="connsiteX1" fmla="*/ 1162050 w 4857750"/>
              <a:gd name="connsiteY1" fmla="*/ 42 h 1276392"/>
              <a:gd name="connsiteX2" fmla="*/ 2857500 w 4857750"/>
              <a:gd name="connsiteY2" fmla="*/ 914442 h 1276392"/>
              <a:gd name="connsiteX3" fmla="*/ 4857750 w 4857750"/>
              <a:gd name="connsiteY3" fmla="*/ 1276392 h 127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0" h="1276392">
                <a:moveTo>
                  <a:pt x="0" y="952542"/>
                </a:moveTo>
                <a:cubicBezTo>
                  <a:pt x="342900" y="479467"/>
                  <a:pt x="685800" y="6392"/>
                  <a:pt x="1162050" y="42"/>
                </a:cubicBezTo>
                <a:cubicBezTo>
                  <a:pt x="1638300" y="-6308"/>
                  <a:pt x="2241550" y="701717"/>
                  <a:pt x="2857500" y="914442"/>
                </a:cubicBezTo>
                <a:cubicBezTo>
                  <a:pt x="3473450" y="1127167"/>
                  <a:pt x="4346575" y="1225592"/>
                  <a:pt x="4857750" y="12763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4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planned, expected, desired date</a:t>
            </a:r>
          </a:p>
          <a:p>
            <a:r>
              <a:rPr lang="en-US" dirty="0"/>
              <a:t>What assumptions have we made in passively or actively agreeing to that date</a:t>
            </a:r>
          </a:p>
          <a:p>
            <a:r>
              <a:rPr lang="en-US" dirty="0" smtClean="0"/>
              <a:t>What factors could influence or block progress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2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13" b="100000" l="5000" r="98182">
                        <a14:foregroundMark x1="55909" y1="31602" x2="55909" y2="31602"/>
                        <a14:backgroundMark x1="24545" y1="16450" x2="24545" y2="16450"/>
                        <a14:backgroundMark x1="60909" y1="51515" x2="60909" y2="51515"/>
                        <a14:backgroundMark x1="27273" y1="83117" x2="27273" y2="83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5638" y="573966"/>
            <a:ext cx="4191000" cy="4400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01862" y="874133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Technical Risk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60819" y="1794689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Financial Risk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01862" y="415688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Market Risk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553200" y="1505787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Right Staff / liquidity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19850" y="4743271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Lean Startup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Agile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Competitive Awareness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7913" y="2956560"/>
            <a:ext cx="1954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Having funding/cash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Having a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Economic prioritization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 Options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54395" y="5001410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Aleatory</a:t>
            </a:r>
            <a:r>
              <a:rPr lang="en-US" dirty="0" smtClean="0"/>
              <a:t> Risk”</a:t>
            </a:r>
          </a:p>
          <a:p>
            <a:r>
              <a:rPr lang="en-US" dirty="0" smtClean="0"/>
              <a:t>Cannot be reduce by more info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505200" y="4080689"/>
            <a:ext cx="0" cy="907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8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8337" cy="6858000"/>
          </a:xfrm>
          <a:prstGeom prst="rect">
            <a:avLst/>
          </a:prstGeom>
        </p:spPr>
      </p:pic>
      <p:pic>
        <p:nvPicPr>
          <p:cNvPr id="7170" name="Picture 2" descr="https://pbs.twimg.com/profile_images/500040528331669505/tbeBq5Wf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955256"/>
            <a:ext cx="1226344" cy="12263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9438" y="5178623"/>
            <a:ext cx="1508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Image thanks to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Larry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Maccherone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4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-115614" y="0"/>
          <a:ext cx="9296400" cy="2993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77117"/>
            <a:ext cx="8458198" cy="368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6"/>
          <p:cNvSpPr/>
          <p:nvPr/>
        </p:nvSpPr>
        <p:spPr>
          <a:xfrm>
            <a:off x="756743" y="2743200"/>
            <a:ext cx="80772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Bit.ly\</a:t>
            </a:r>
            <a:r>
              <a:rPr lang="en-US" sz="5400" dirty="0" err="1" smtClean="0"/>
              <a:t>SimResources</a:t>
            </a:r>
            <a:endParaRPr lang="en-US" sz="5400" dirty="0"/>
          </a:p>
        </p:txBody>
      </p:sp>
      <p:sp>
        <p:nvSpPr>
          <p:cNvPr id="8" name="TextBox 6"/>
          <p:cNvSpPr txBox="1"/>
          <p:nvPr/>
        </p:nvSpPr>
        <p:spPr>
          <a:xfrm>
            <a:off x="5617573" y="434635"/>
            <a:ext cx="3216370" cy="8312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/>
              <a:t>What is this chart?</a:t>
            </a:r>
            <a:endParaRPr lang="en-US" sz="1100" b="1" baseline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/>
              <a:t>This chart shows the simulated burn-down trends. It shows the first 50 trials and visually shows the general hotspots and outlier dates.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17797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15670618"/>
              </p:ext>
            </p:extLst>
          </p:nvPr>
        </p:nvGraphicFramePr>
        <p:xfrm>
          <a:off x="0" y="152400"/>
          <a:ext cx="9144000" cy="618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03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2313" y="1055638"/>
            <a:ext cx="82716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Things that impact viability or necessity (go/no-go decisions)</a:t>
            </a:r>
          </a:p>
          <a:p>
            <a:pPr algn="ctr"/>
            <a:r>
              <a:rPr lang="en-US" sz="2400" dirty="0" smtClean="0"/>
              <a:t>Things that inhibit starting at all (on paper starts)</a:t>
            </a:r>
          </a:p>
          <a:p>
            <a:pPr algn="ctr"/>
            <a:r>
              <a:rPr lang="en-US" sz="2400" dirty="0"/>
              <a:t>Things that impact multiple teams </a:t>
            </a:r>
            <a:r>
              <a:rPr lang="en-US" sz="2400" dirty="0" smtClean="0"/>
              <a:t>(organizational dependencies)</a:t>
            </a:r>
          </a:p>
          <a:p>
            <a:pPr algn="ctr"/>
            <a:r>
              <a:rPr lang="en-US" sz="2400" dirty="0" smtClean="0"/>
              <a:t>Things that impact every story (system)</a:t>
            </a:r>
          </a:p>
          <a:p>
            <a:pPr algn="ctr"/>
            <a:r>
              <a:rPr lang="en-US" sz="2400" dirty="0" smtClean="0"/>
              <a:t>Things that impact majority stories (frequent)</a:t>
            </a:r>
          </a:p>
          <a:p>
            <a:pPr algn="ctr"/>
            <a:r>
              <a:rPr lang="en-US" sz="2400" dirty="0" smtClean="0"/>
              <a:t>Things that impact a single story (local)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579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</a:t>
            </a:fld>
            <a:endParaRPr lang="en-US" dirty="0"/>
          </a:p>
        </p:txBody>
      </p:sp>
      <p:pic>
        <p:nvPicPr>
          <p:cNvPr id="3074" name="Picture 2" descr="https://karenroterdavis.files.wordpress.com/2015/05/plantogether546433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43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4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www.hdwallpapersinn.com/wp-content/uploads/2014/11/green-grass-hd-wallpapers-free-nature-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-68580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40</a:t>
            </a:fld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09600" y="1219200"/>
            <a:ext cx="6781800" cy="1754326"/>
          </a:xfrm>
          <a:prstGeom prst="rect">
            <a:avLst/>
          </a:prstGeom>
          <a:solidFill>
            <a:schemeClr val="bg2"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Ten #Failed Forecasting Plan Assumptions</a:t>
            </a:r>
            <a:endParaRPr lang="en-US" sz="5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76470" y="452634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By Troy Magennis</a:t>
            </a:r>
          </a:p>
          <a:p>
            <a:r>
              <a:rPr lang="en-US" sz="3200" dirty="0" smtClean="0"/>
              <a:t>@</a:t>
            </a:r>
            <a:r>
              <a:rPr lang="en-US" sz="3200" dirty="0" err="1" smtClean="0"/>
              <a:t>t_magennis</a:t>
            </a:r>
            <a:endParaRPr lang="en-US" sz="3200" dirty="0" smtClean="0"/>
          </a:p>
          <a:p>
            <a:r>
              <a:rPr lang="en-US" sz="3200" dirty="0" smtClean="0"/>
              <a:t>FocusedObjective.com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51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41</a:t>
            </a:fld>
            <a:endParaRPr lang="en-US" dirty="0"/>
          </a:p>
        </p:txBody>
      </p:sp>
      <p:pic>
        <p:nvPicPr>
          <p:cNvPr id="21506" name="Picture 2" descr="LSAT Blog Cancel LSAT Missed Deadline Change D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599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ded Corner 3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1: Missed Start Date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0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07" y="548185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20426" y="3366920"/>
            <a:ext cx="2091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Mistake when planning portfolios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343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1: Missed Start Date</a:t>
            </a:r>
            <a:br>
              <a:rPr lang="en-US" dirty="0" smtClean="0"/>
            </a:br>
            <a:r>
              <a:rPr lang="en-US" dirty="0" smtClean="0"/>
              <a:t>Actual Start Date &gt; Planned Start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1" name="Grupa 25"/>
          <p:cNvGrpSpPr/>
          <p:nvPr/>
        </p:nvGrpSpPr>
        <p:grpSpPr>
          <a:xfrm>
            <a:off x="1389840" y="3282809"/>
            <a:ext cx="1577034" cy="789395"/>
            <a:chOff x="907827" y="3568254"/>
            <a:chExt cx="1423987" cy="712787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922114" y="3568254"/>
              <a:ext cx="1390650" cy="674687"/>
            </a:xfrm>
            <a:custGeom>
              <a:avLst/>
              <a:gdLst>
                <a:gd name="T0" fmla="*/ 323 w 371"/>
                <a:gd name="T1" fmla="*/ 174 h 180"/>
                <a:gd name="T2" fmla="*/ 331 w 371"/>
                <a:gd name="T3" fmla="*/ 133 h 180"/>
                <a:gd name="T4" fmla="*/ 291 w 371"/>
                <a:gd name="T5" fmla="*/ 152 h 180"/>
                <a:gd name="T6" fmla="*/ 240 w 371"/>
                <a:gd name="T7" fmla="*/ 171 h 180"/>
                <a:gd name="T8" fmla="*/ 291 w 371"/>
                <a:gd name="T9" fmla="*/ 110 h 180"/>
                <a:gd name="T10" fmla="*/ 171 w 371"/>
                <a:gd name="T11" fmla="*/ 178 h 180"/>
                <a:gd name="T12" fmla="*/ 178 w 371"/>
                <a:gd name="T13" fmla="*/ 150 h 180"/>
                <a:gd name="T14" fmla="*/ 233 w 371"/>
                <a:gd name="T15" fmla="*/ 103 h 180"/>
                <a:gd name="T16" fmla="*/ 107 w 371"/>
                <a:gd name="T17" fmla="*/ 174 h 180"/>
                <a:gd name="T18" fmla="*/ 115 w 371"/>
                <a:gd name="T19" fmla="*/ 147 h 180"/>
                <a:gd name="T20" fmla="*/ 233 w 371"/>
                <a:gd name="T21" fmla="*/ 57 h 180"/>
                <a:gd name="T22" fmla="*/ 27 w 371"/>
                <a:gd name="T23" fmla="*/ 177 h 180"/>
                <a:gd name="T24" fmla="*/ 27 w 371"/>
                <a:gd name="T25" fmla="*/ 156 h 180"/>
                <a:gd name="T26" fmla="*/ 81 w 371"/>
                <a:gd name="T27" fmla="*/ 115 h 180"/>
                <a:gd name="T28" fmla="*/ 108 w 371"/>
                <a:gd name="T29" fmla="*/ 91 h 180"/>
                <a:gd name="T30" fmla="*/ 6 w 371"/>
                <a:gd name="T31" fmla="*/ 139 h 180"/>
                <a:gd name="T32" fmla="*/ 21 w 371"/>
                <a:gd name="T33" fmla="*/ 115 h 180"/>
                <a:gd name="T34" fmla="*/ 77 w 371"/>
                <a:gd name="T35" fmla="*/ 67 h 180"/>
                <a:gd name="T36" fmla="*/ 15 w 371"/>
                <a:gd name="T37" fmla="*/ 100 h 180"/>
                <a:gd name="T38" fmla="*/ 15 w 371"/>
                <a:gd name="T39" fmla="*/ 77 h 180"/>
                <a:gd name="T40" fmla="*/ 37 w 371"/>
                <a:gd name="T41" fmla="*/ 51 h 180"/>
                <a:gd name="T42" fmla="*/ 9 w 371"/>
                <a:gd name="T43" fmla="*/ 54 h 180"/>
                <a:gd name="T44" fmla="*/ 5 w 371"/>
                <a:gd name="T45" fmla="*/ 21 h 180"/>
                <a:gd name="T46" fmla="*/ 6 w 371"/>
                <a:gd name="T47" fmla="*/ 4 h 180"/>
                <a:gd name="T48" fmla="*/ 23 w 371"/>
                <a:gd name="T49" fmla="*/ 6 h 180"/>
                <a:gd name="T50" fmla="*/ 26 w 371"/>
                <a:gd name="T51" fmla="*/ 34 h 180"/>
                <a:gd name="T52" fmla="*/ 80 w 371"/>
                <a:gd name="T53" fmla="*/ 5 h 180"/>
                <a:gd name="T54" fmla="*/ 61 w 371"/>
                <a:gd name="T55" fmla="*/ 53 h 180"/>
                <a:gd name="T56" fmla="*/ 156 w 371"/>
                <a:gd name="T57" fmla="*/ 2 h 180"/>
                <a:gd name="T58" fmla="*/ 151 w 371"/>
                <a:gd name="T59" fmla="*/ 28 h 180"/>
                <a:gd name="T60" fmla="*/ 103 w 371"/>
                <a:gd name="T61" fmla="*/ 71 h 180"/>
                <a:gd name="T62" fmla="*/ 232 w 371"/>
                <a:gd name="T63" fmla="*/ 8 h 180"/>
                <a:gd name="T64" fmla="*/ 182 w 371"/>
                <a:gd name="T65" fmla="*/ 64 h 180"/>
                <a:gd name="T66" fmla="*/ 305 w 371"/>
                <a:gd name="T67" fmla="*/ 9 h 180"/>
                <a:gd name="T68" fmla="*/ 324 w 371"/>
                <a:gd name="T69" fmla="*/ 31 h 180"/>
                <a:gd name="T70" fmla="*/ 326 w 371"/>
                <a:gd name="T71" fmla="*/ 51 h 180"/>
                <a:gd name="T72" fmla="*/ 291 w 371"/>
                <a:gd name="T73" fmla="*/ 80 h 180"/>
                <a:gd name="T74" fmla="*/ 350 w 371"/>
                <a:gd name="T75" fmla="*/ 58 h 180"/>
                <a:gd name="T76" fmla="*/ 317 w 371"/>
                <a:gd name="T77" fmla="*/ 113 h 180"/>
                <a:gd name="T78" fmla="*/ 361 w 371"/>
                <a:gd name="T79" fmla="*/ 93 h 180"/>
                <a:gd name="T80" fmla="*/ 348 w 371"/>
                <a:gd name="T81" fmla="*/ 143 h 180"/>
                <a:gd name="T82" fmla="*/ 331 w 371"/>
                <a:gd name="T83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1" h="180">
                  <a:moveTo>
                    <a:pt x="330" y="173"/>
                  </a:moveTo>
                  <a:cubicBezTo>
                    <a:pt x="328" y="174"/>
                    <a:pt x="326" y="175"/>
                    <a:pt x="323" y="174"/>
                  </a:cubicBezTo>
                  <a:cubicBezTo>
                    <a:pt x="320" y="174"/>
                    <a:pt x="317" y="172"/>
                    <a:pt x="316" y="170"/>
                  </a:cubicBezTo>
                  <a:cubicBezTo>
                    <a:pt x="313" y="164"/>
                    <a:pt x="313" y="164"/>
                    <a:pt x="331" y="133"/>
                  </a:cubicBezTo>
                  <a:cubicBezTo>
                    <a:pt x="332" y="131"/>
                    <a:pt x="334" y="128"/>
                    <a:pt x="335" y="125"/>
                  </a:cubicBezTo>
                  <a:cubicBezTo>
                    <a:pt x="321" y="134"/>
                    <a:pt x="304" y="145"/>
                    <a:pt x="291" y="152"/>
                  </a:cubicBezTo>
                  <a:cubicBezTo>
                    <a:pt x="252" y="177"/>
                    <a:pt x="252" y="177"/>
                    <a:pt x="247" y="176"/>
                  </a:cubicBezTo>
                  <a:cubicBezTo>
                    <a:pt x="244" y="175"/>
                    <a:pt x="242" y="173"/>
                    <a:pt x="240" y="171"/>
                  </a:cubicBezTo>
                  <a:cubicBezTo>
                    <a:pt x="236" y="163"/>
                    <a:pt x="241" y="158"/>
                    <a:pt x="261" y="138"/>
                  </a:cubicBezTo>
                  <a:cubicBezTo>
                    <a:pt x="270" y="130"/>
                    <a:pt x="280" y="120"/>
                    <a:pt x="291" y="110"/>
                  </a:cubicBezTo>
                  <a:cubicBezTo>
                    <a:pt x="263" y="126"/>
                    <a:pt x="232" y="145"/>
                    <a:pt x="214" y="156"/>
                  </a:cubicBezTo>
                  <a:cubicBezTo>
                    <a:pt x="176" y="180"/>
                    <a:pt x="176" y="180"/>
                    <a:pt x="171" y="178"/>
                  </a:cubicBezTo>
                  <a:cubicBezTo>
                    <a:pt x="169" y="178"/>
                    <a:pt x="167" y="176"/>
                    <a:pt x="165" y="174"/>
                  </a:cubicBezTo>
                  <a:cubicBezTo>
                    <a:pt x="161" y="166"/>
                    <a:pt x="167" y="160"/>
                    <a:pt x="178" y="150"/>
                  </a:cubicBezTo>
                  <a:cubicBezTo>
                    <a:pt x="184" y="144"/>
                    <a:pt x="193" y="136"/>
                    <a:pt x="206" y="126"/>
                  </a:cubicBezTo>
                  <a:cubicBezTo>
                    <a:pt x="214" y="118"/>
                    <a:pt x="224" y="111"/>
                    <a:pt x="233" y="103"/>
                  </a:cubicBezTo>
                  <a:cubicBezTo>
                    <a:pt x="227" y="106"/>
                    <a:pt x="222" y="110"/>
                    <a:pt x="217" y="113"/>
                  </a:cubicBezTo>
                  <a:cubicBezTo>
                    <a:pt x="126" y="171"/>
                    <a:pt x="116" y="176"/>
                    <a:pt x="107" y="174"/>
                  </a:cubicBezTo>
                  <a:cubicBezTo>
                    <a:pt x="105" y="173"/>
                    <a:pt x="102" y="171"/>
                    <a:pt x="101" y="169"/>
                  </a:cubicBezTo>
                  <a:cubicBezTo>
                    <a:pt x="96" y="161"/>
                    <a:pt x="101" y="157"/>
                    <a:pt x="115" y="147"/>
                  </a:cubicBezTo>
                  <a:cubicBezTo>
                    <a:pt x="122" y="141"/>
                    <a:pt x="132" y="133"/>
                    <a:pt x="145" y="124"/>
                  </a:cubicBezTo>
                  <a:cubicBezTo>
                    <a:pt x="167" y="107"/>
                    <a:pt x="203" y="80"/>
                    <a:pt x="233" y="57"/>
                  </a:cubicBezTo>
                  <a:cubicBezTo>
                    <a:pt x="202" y="76"/>
                    <a:pt x="165" y="98"/>
                    <a:pt x="136" y="117"/>
                  </a:cubicBezTo>
                  <a:cubicBezTo>
                    <a:pt x="35" y="179"/>
                    <a:pt x="34" y="179"/>
                    <a:pt x="27" y="177"/>
                  </a:cubicBezTo>
                  <a:cubicBezTo>
                    <a:pt x="25" y="177"/>
                    <a:pt x="22" y="175"/>
                    <a:pt x="21" y="173"/>
                  </a:cubicBezTo>
                  <a:cubicBezTo>
                    <a:pt x="16" y="165"/>
                    <a:pt x="23" y="159"/>
                    <a:pt x="27" y="156"/>
                  </a:cubicBezTo>
                  <a:cubicBezTo>
                    <a:pt x="30" y="154"/>
                    <a:pt x="34" y="150"/>
                    <a:pt x="40" y="146"/>
                  </a:cubicBezTo>
                  <a:cubicBezTo>
                    <a:pt x="50" y="138"/>
                    <a:pt x="65" y="128"/>
                    <a:pt x="81" y="115"/>
                  </a:cubicBezTo>
                  <a:cubicBezTo>
                    <a:pt x="98" y="103"/>
                    <a:pt x="120" y="86"/>
                    <a:pt x="142" y="70"/>
                  </a:cubicBezTo>
                  <a:cubicBezTo>
                    <a:pt x="130" y="77"/>
                    <a:pt x="118" y="85"/>
                    <a:pt x="108" y="91"/>
                  </a:cubicBezTo>
                  <a:cubicBezTo>
                    <a:pt x="23" y="144"/>
                    <a:pt x="19" y="146"/>
                    <a:pt x="12" y="144"/>
                  </a:cubicBezTo>
                  <a:cubicBezTo>
                    <a:pt x="10" y="143"/>
                    <a:pt x="7" y="142"/>
                    <a:pt x="6" y="139"/>
                  </a:cubicBezTo>
                  <a:cubicBezTo>
                    <a:pt x="2" y="132"/>
                    <a:pt x="7" y="127"/>
                    <a:pt x="11" y="124"/>
                  </a:cubicBezTo>
                  <a:cubicBezTo>
                    <a:pt x="13" y="122"/>
                    <a:pt x="17" y="119"/>
                    <a:pt x="21" y="115"/>
                  </a:cubicBezTo>
                  <a:cubicBezTo>
                    <a:pt x="28" y="109"/>
                    <a:pt x="39" y="99"/>
                    <a:pt x="52" y="89"/>
                  </a:cubicBezTo>
                  <a:cubicBezTo>
                    <a:pt x="59" y="82"/>
                    <a:pt x="68" y="74"/>
                    <a:pt x="77" y="67"/>
                  </a:cubicBezTo>
                  <a:cubicBezTo>
                    <a:pt x="76" y="67"/>
                    <a:pt x="75" y="68"/>
                    <a:pt x="74" y="68"/>
                  </a:cubicBezTo>
                  <a:cubicBezTo>
                    <a:pt x="21" y="101"/>
                    <a:pt x="21" y="101"/>
                    <a:pt x="15" y="100"/>
                  </a:cubicBezTo>
                  <a:cubicBezTo>
                    <a:pt x="13" y="99"/>
                    <a:pt x="10" y="97"/>
                    <a:pt x="9" y="95"/>
                  </a:cubicBezTo>
                  <a:cubicBezTo>
                    <a:pt x="6" y="89"/>
                    <a:pt x="9" y="85"/>
                    <a:pt x="15" y="77"/>
                  </a:cubicBezTo>
                  <a:cubicBezTo>
                    <a:pt x="18" y="74"/>
                    <a:pt x="22" y="69"/>
                    <a:pt x="27" y="63"/>
                  </a:cubicBezTo>
                  <a:cubicBezTo>
                    <a:pt x="30" y="59"/>
                    <a:pt x="33" y="55"/>
                    <a:pt x="37" y="51"/>
                  </a:cubicBezTo>
                  <a:cubicBezTo>
                    <a:pt x="24" y="59"/>
                    <a:pt x="20" y="60"/>
                    <a:pt x="16" y="59"/>
                  </a:cubicBezTo>
                  <a:cubicBezTo>
                    <a:pt x="13" y="59"/>
                    <a:pt x="10" y="57"/>
                    <a:pt x="9" y="54"/>
                  </a:cubicBezTo>
                  <a:cubicBezTo>
                    <a:pt x="8" y="52"/>
                    <a:pt x="8" y="52"/>
                    <a:pt x="6" y="33"/>
                  </a:cubicBezTo>
                  <a:cubicBezTo>
                    <a:pt x="6" y="29"/>
                    <a:pt x="5" y="25"/>
                    <a:pt x="5" y="21"/>
                  </a:cubicBezTo>
                  <a:cubicBezTo>
                    <a:pt x="4" y="20"/>
                    <a:pt x="3" y="19"/>
                    <a:pt x="2" y="18"/>
                  </a:cubicBezTo>
                  <a:cubicBezTo>
                    <a:pt x="0" y="13"/>
                    <a:pt x="1" y="7"/>
                    <a:pt x="6" y="4"/>
                  </a:cubicBezTo>
                  <a:cubicBezTo>
                    <a:pt x="8" y="3"/>
                    <a:pt x="12" y="1"/>
                    <a:pt x="16" y="2"/>
                  </a:cubicBezTo>
                  <a:cubicBezTo>
                    <a:pt x="19" y="2"/>
                    <a:pt x="21" y="4"/>
                    <a:pt x="23" y="6"/>
                  </a:cubicBezTo>
                  <a:cubicBezTo>
                    <a:pt x="24" y="9"/>
                    <a:pt x="24" y="9"/>
                    <a:pt x="26" y="31"/>
                  </a:cubicBezTo>
                  <a:cubicBezTo>
                    <a:pt x="26" y="32"/>
                    <a:pt x="26" y="33"/>
                    <a:pt x="26" y="34"/>
                  </a:cubicBezTo>
                  <a:cubicBezTo>
                    <a:pt x="31" y="31"/>
                    <a:pt x="37" y="27"/>
                    <a:pt x="41" y="24"/>
                  </a:cubicBezTo>
                  <a:cubicBezTo>
                    <a:pt x="69" y="6"/>
                    <a:pt x="74" y="3"/>
                    <a:pt x="80" y="5"/>
                  </a:cubicBezTo>
                  <a:cubicBezTo>
                    <a:pt x="82" y="5"/>
                    <a:pt x="85" y="7"/>
                    <a:pt x="86" y="10"/>
                  </a:cubicBezTo>
                  <a:cubicBezTo>
                    <a:pt x="90" y="16"/>
                    <a:pt x="91" y="17"/>
                    <a:pt x="61" y="53"/>
                  </a:cubicBezTo>
                  <a:cubicBezTo>
                    <a:pt x="62" y="52"/>
                    <a:pt x="63" y="52"/>
                    <a:pt x="64" y="51"/>
                  </a:cubicBezTo>
                  <a:cubicBezTo>
                    <a:pt x="148" y="0"/>
                    <a:pt x="150" y="0"/>
                    <a:pt x="156" y="2"/>
                  </a:cubicBezTo>
                  <a:cubicBezTo>
                    <a:pt x="158" y="2"/>
                    <a:pt x="161" y="4"/>
                    <a:pt x="162" y="7"/>
                  </a:cubicBezTo>
                  <a:cubicBezTo>
                    <a:pt x="166" y="14"/>
                    <a:pt x="161" y="19"/>
                    <a:pt x="151" y="28"/>
                  </a:cubicBezTo>
                  <a:cubicBezTo>
                    <a:pt x="146" y="33"/>
                    <a:pt x="138" y="40"/>
                    <a:pt x="128" y="49"/>
                  </a:cubicBezTo>
                  <a:cubicBezTo>
                    <a:pt x="120" y="55"/>
                    <a:pt x="112" y="63"/>
                    <a:pt x="103" y="71"/>
                  </a:cubicBezTo>
                  <a:cubicBezTo>
                    <a:pt x="204" y="8"/>
                    <a:pt x="217" y="1"/>
                    <a:pt x="226" y="3"/>
                  </a:cubicBezTo>
                  <a:cubicBezTo>
                    <a:pt x="229" y="4"/>
                    <a:pt x="231" y="6"/>
                    <a:pt x="232" y="8"/>
                  </a:cubicBezTo>
                  <a:cubicBezTo>
                    <a:pt x="238" y="18"/>
                    <a:pt x="234" y="24"/>
                    <a:pt x="185" y="62"/>
                  </a:cubicBezTo>
                  <a:cubicBezTo>
                    <a:pt x="184" y="63"/>
                    <a:pt x="183" y="64"/>
                    <a:pt x="182" y="64"/>
                  </a:cubicBezTo>
                  <a:cubicBezTo>
                    <a:pt x="272" y="9"/>
                    <a:pt x="289" y="1"/>
                    <a:pt x="298" y="4"/>
                  </a:cubicBezTo>
                  <a:cubicBezTo>
                    <a:pt x="301" y="4"/>
                    <a:pt x="303" y="6"/>
                    <a:pt x="305" y="9"/>
                  </a:cubicBezTo>
                  <a:cubicBezTo>
                    <a:pt x="310" y="17"/>
                    <a:pt x="309" y="23"/>
                    <a:pt x="253" y="67"/>
                  </a:cubicBezTo>
                  <a:cubicBezTo>
                    <a:pt x="308" y="33"/>
                    <a:pt x="317" y="29"/>
                    <a:pt x="324" y="31"/>
                  </a:cubicBezTo>
                  <a:cubicBezTo>
                    <a:pt x="327" y="32"/>
                    <a:pt x="329" y="33"/>
                    <a:pt x="331" y="36"/>
                  </a:cubicBezTo>
                  <a:cubicBezTo>
                    <a:pt x="335" y="43"/>
                    <a:pt x="329" y="48"/>
                    <a:pt x="326" y="51"/>
                  </a:cubicBezTo>
                  <a:cubicBezTo>
                    <a:pt x="324" y="53"/>
                    <a:pt x="321" y="55"/>
                    <a:pt x="318" y="58"/>
                  </a:cubicBezTo>
                  <a:cubicBezTo>
                    <a:pt x="311" y="63"/>
                    <a:pt x="302" y="71"/>
                    <a:pt x="291" y="80"/>
                  </a:cubicBezTo>
                  <a:cubicBezTo>
                    <a:pt x="284" y="86"/>
                    <a:pt x="275" y="94"/>
                    <a:pt x="265" y="102"/>
                  </a:cubicBezTo>
                  <a:cubicBezTo>
                    <a:pt x="342" y="56"/>
                    <a:pt x="345" y="57"/>
                    <a:pt x="350" y="58"/>
                  </a:cubicBezTo>
                  <a:cubicBezTo>
                    <a:pt x="353" y="59"/>
                    <a:pt x="356" y="61"/>
                    <a:pt x="357" y="63"/>
                  </a:cubicBezTo>
                  <a:cubicBezTo>
                    <a:pt x="361" y="71"/>
                    <a:pt x="361" y="71"/>
                    <a:pt x="317" y="113"/>
                  </a:cubicBezTo>
                  <a:cubicBezTo>
                    <a:pt x="316" y="113"/>
                    <a:pt x="316" y="113"/>
                    <a:pt x="316" y="114"/>
                  </a:cubicBezTo>
                  <a:cubicBezTo>
                    <a:pt x="351" y="92"/>
                    <a:pt x="356" y="91"/>
                    <a:pt x="361" y="93"/>
                  </a:cubicBezTo>
                  <a:cubicBezTo>
                    <a:pt x="364" y="93"/>
                    <a:pt x="366" y="95"/>
                    <a:pt x="368" y="98"/>
                  </a:cubicBezTo>
                  <a:cubicBezTo>
                    <a:pt x="371" y="104"/>
                    <a:pt x="371" y="105"/>
                    <a:pt x="348" y="143"/>
                  </a:cubicBezTo>
                  <a:cubicBezTo>
                    <a:pt x="344" y="149"/>
                    <a:pt x="340" y="156"/>
                    <a:pt x="338" y="161"/>
                  </a:cubicBezTo>
                  <a:cubicBezTo>
                    <a:pt x="338" y="166"/>
                    <a:pt x="336" y="170"/>
                    <a:pt x="331" y="172"/>
                  </a:cubicBezTo>
                  <a:cubicBezTo>
                    <a:pt x="331" y="172"/>
                    <a:pt x="330" y="173"/>
                    <a:pt x="33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907827" y="3568254"/>
              <a:ext cx="1423987" cy="712787"/>
            </a:xfrm>
            <a:custGeom>
              <a:avLst/>
              <a:gdLst>
                <a:gd name="T0" fmla="*/ 380 w 380"/>
                <a:gd name="T1" fmla="*/ 87 h 190"/>
                <a:gd name="T2" fmla="*/ 369 w 380"/>
                <a:gd name="T3" fmla="*/ 67 h 190"/>
                <a:gd name="T4" fmla="*/ 340 w 380"/>
                <a:gd name="T5" fmla="*/ 14 h 190"/>
                <a:gd name="T6" fmla="*/ 336 w 380"/>
                <a:gd name="T7" fmla="*/ 8 h 190"/>
                <a:gd name="T8" fmla="*/ 335 w 380"/>
                <a:gd name="T9" fmla="*/ 6 h 190"/>
                <a:gd name="T10" fmla="*/ 329 w 380"/>
                <a:gd name="T11" fmla="*/ 3 h 190"/>
                <a:gd name="T12" fmla="*/ 177 w 380"/>
                <a:gd name="T13" fmla="*/ 4 h 190"/>
                <a:gd name="T14" fmla="*/ 15 w 380"/>
                <a:gd name="T15" fmla="*/ 9 h 190"/>
                <a:gd name="T16" fmla="*/ 2 w 380"/>
                <a:gd name="T17" fmla="*/ 101 h 190"/>
                <a:gd name="T18" fmla="*/ 2 w 380"/>
                <a:gd name="T19" fmla="*/ 162 h 190"/>
                <a:gd name="T20" fmla="*/ 2 w 380"/>
                <a:gd name="T21" fmla="*/ 171 h 190"/>
                <a:gd name="T22" fmla="*/ 2 w 380"/>
                <a:gd name="T23" fmla="*/ 171 h 190"/>
                <a:gd name="T24" fmla="*/ 14 w 380"/>
                <a:gd name="T25" fmla="*/ 181 h 190"/>
                <a:gd name="T26" fmla="*/ 49 w 380"/>
                <a:gd name="T27" fmla="*/ 181 h 190"/>
                <a:gd name="T28" fmla="*/ 277 w 380"/>
                <a:gd name="T29" fmla="*/ 180 h 190"/>
                <a:gd name="T30" fmla="*/ 329 w 380"/>
                <a:gd name="T31" fmla="*/ 179 h 190"/>
                <a:gd name="T32" fmla="*/ 337 w 380"/>
                <a:gd name="T33" fmla="*/ 175 h 190"/>
                <a:gd name="T34" fmla="*/ 338 w 380"/>
                <a:gd name="T35" fmla="*/ 173 h 190"/>
                <a:gd name="T36" fmla="*/ 341 w 380"/>
                <a:gd name="T37" fmla="*/ 166 h 190"/>
                <a:gd name="T38" fmla="*/ 371 w 380"/>
                <a:gd name="T39" fmla="*/ 111 h 190"/>
                <a:gd name="T40" fmla="*/ 379 w 380"/>
                <a:gd name="T41" fmla="*/ 97 h 190"/>
                <a:gd name="T42" fmla="*/ 380 w 380"/>
                <a:gd name="T43" fmla="*/ 94 h 190"/>
                <a:gd name="T44" fmla="*/ 340 w 380"/>
                <a:gd name="T45" fmla="*/ 133 h 190"/>
                <a:gd name="T46" fmla="*/ 325 w 380"/>
                <a:gd name="T47" fmla="*/ 160 h 190"/>
                <a:gd name="T48" fmla="*/ 287 w 380"/>
                <a:gd name="T49" fmla="*/ 162 h 190"/>
                <a:gd name="T50" fmla="*/ 64 w 380"/>
                <a:gd name="T51" fmla="*/ 162 h 190"/>
                <a:gd name="T52" fmla="*/ 21 w 380"/>
                <a:gd name="T53" fmla="*/ 162 h 190"/>
                <a:gd name="T54" fmla="*/ 21 w 380"/>
                <a:gd name="T55" fmla="*/ 52 h 190"/>
                <a:gd name="T56" fmla="*/ 39 w 380"/>
                <a:gd name="T57" fmla="*/ 14 h 190"/>
                <a:gd name="T58" fmla="*/ 318 w 380"/>
                <a:gd name="T59" fmla="*/ 18 h 190"/>
                <a:gd name="T60" fmla="*/ 326 w 380"/>
                <a:gd name="T61" fmla="*/ 20 h 190"/>
                <a:gd name="T62" fmla="*/ 353 w 380"/>
                <a:gd name="T63" fmla="*/ 72 h 190"/>
                <a:gd name="T64" fmla="*/ 364 w 380"/>
                <a:gd name="T65" fmla="*/ 91 h 190"/>
                <a:gd name="T66" fmla="*/ 340 w 380"/>
                <a:gd name="T67" fmla="*/ 1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0" h="190">
                  <a:moveTo>
                    <a:pt x="380" y="87"/>
                  </a:moveTo>
                  <a:cubicBezTo>
                    <a:pt x="380" y="87"/>
                    <a:pt x="380" y="87"/>
                    <a:pt x="380" y="87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69" y="67"/>
                    <a:pt x="369" y="67"/>
                    <a:pt x="369" y="67"/>
                  </a:cubicBezTo>
                  <a:cubicBezTo>
                    <a:pt x="349" y="32"/>
                    <a:pt x="349" y="32"/>
                    <a:pt x="349" y="32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7" y="10"/>
                    <a:pt x="337" y="10"/>
                    <a:pt x="337" y="1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7" y="7"/>
                    <a:pt x="324" y="0"/>
                    <a:pt x="329" y="3"/>
                  </a:cubicBezTo>
                  <a:cubicBezTo>
                    <a:pt x="329" y="3"/>
                    <a:pt x="329" y="3"/>
                    <a:pt x="329" y="3"/>
                  </a:cubicBezTo>
                  <a:cubicBezTo>
                    <a:pt x="319" y="3"/>
                    <a:pt x="319" y="3"/>
                    <a:pt x="319" y="3"/>
                  </a:cubicBezTo>
                  <a:cubicBezTo>
                    <a:pt x="267" y="3"/>
                    <a:pt x="218" y="4"/>
                    <a:pt x="177" y="4"/>
                  </a:cubicBezTo>
                  <a:cubicBezTo>
                    <a:pt x="94" y="5"/>
                    <a:pt x="39" y="6"/>
                    <a:pt x="39" y="6"/>
                  </a:cubicBezTo>
                  <a:cubicBezTo>
                    <a:pt x="11" y="6"/>
                    <a:pt x="7" y="7"/>
                    <a:pt x="15" y="9"/>
                  </a:cubicBezTo>
                  <a:cubicBezTo>
                    <a:pt x="11" y="9"/>
                    <a:pt x="7" y="33"/>
                    <a:pt x="3" y="52"/>
                  </a:cubicBezTo>
                  <a:cubicBezTo>
                    <a:pt x="3" y="56"/>
                    <a:pt x="2" y="74"/>
                    <a:pt x="2" y="101"/>
                  </a:cubicBezTo>
                  <a:cubicBezTo>
                    <a:pt x="2" y="114"/>
                    <a:pt x="2" y="130"/>
                    <a:pt x="2" y="148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69"/>
                    <a:pt x="20" y="190"/>
                    <a:pt x="12" y="181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27" y="181"/>
                    <a:pt x="38" y="181"/>
                    <a:pt x="49" y="181"/>
                  </a:cubicBezTo>
                  <a:cubicBezTo>
                    <a:pt x="92" y="181"/>
                    <a:pt x="142" y="181"/>
                    <a:pt x="195" y="180"/>
                  </a:cubicBezTo>
                  <a:cubicBezTo>
                    <a:pt x="222" y="180"/>
                    <a:pt x="249" y="180"/>
                    <a:pt x="277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332" y="178"/>
                    <a:pt x="322" y="184"/>
                    <a:pt x="337" y="175"/>
                  </a:cubicBezTo>
                  <a:cubicBezTo>
                    <a:pt x="337" y="175"/>
                    <a:pt x="337" y="175"/>
                    <a:pt x="337" y="175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9" y="171"/>
                    <a:pt x="339" y="171"/>
                    <a:pt x="339" y="171"/>
                  </a:cubicBezTo>
                  <a:cubicBezTo>
                    <a:pt x="341" y="166"/>
                    <a:pt x="341" y="166"/>
                    <a:pt x="341" y="166"/>
                  </a:cubicBezTo>
                  <a:cubicBezTo>
                    <a:pt x="351" y="148"/>
                    <a:pt x="351" y="148"/>
                    <a:pt x="351" y="148"/>
                  </a:cubicBezTo>
                  <a:cubicBezTo>
                    <a:pt x="371" y="111"/>
                    <a:pt x="371" y="111"/>
                    <a:pt x="371" y="111"/>
                  </a:cubicBezTo>
                  <a:cubicBezTo>
                    <a:pt x="376" y="102"/>
                    <a:pt x="376" y="102"/>
                    <a:pt x="376" y="102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380" y="95"/>
                    <a:pt x="380" y="95"/>
                    <a:pt x="380" y="95"/>
                  </a:cubicBezTo>
                  <a:cubicBezTo>
                    <a:pt x="380" y="94"/>
                    <a:pt x="380" y="94"/>
                    <a:pt x="380" y="94"/>
                  </a:cubicBezTo>
                  <a:cubicBezTo>
                    <a:pt x="380" y="101"/>
                    <a:pt x="380" y="86"/>
                    <a:pt x="380" y="87"/>
                  </a:cubicBezTo>
                  <a:close/>
                  <a:moveTo>
                    <a:pt x="340" y="133"/>
                  </a:moveTo>
                  <a:cubicBezTo>
                    <a:pt x="330" y="151"/>
                    <a:pt x="330" y="151"/>
                    <a:pt x="330" y="151"/>
                  </a:cubicBezTo>
                  <a:cubicBezTo>
                    <a:pt x="325" y="160"/>
                    <a:pt x="325" y="160"/>
                    <a:pt x="325" y="160"/>
                  </a:cubicBezTo>
                  <a:cubicBezTo>
                    <a:pt x="324" y="162"/>
                    <a:pt x="324" y="162"/>
                    <a:pt x="324" y="162"/>
                  </a:cubicBezTo>
                  <a:cubicBezTo>
                    <a:pt x="287" y="162"/>
                    <a:pt x="287" y="162"/>
                    <a:pt x="287" y="162"/>
                  </a:cubicBezTo>
                  <a:cubicBezTo>
                    <a:pt x="261" y="162"/>
                    <a:pt x="234" y="162"/>
                    <a:pt x="208" y="162"/>
                  </a:cubicBezTo>
                  <a:cubicBezTo>
                    <a:pt x="157" y="162"/>
                    <a:pt x="108" y="162"/>
                    <a:pt x="64" y="162"/>
                  </a:cubicBezTo>
                  <a:cubicBezTo>
                    <a:pt x="53" y="162"/>
                    <a:pt x="43" y="162"/>
                    <a:pt x="32" y="162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1" y="144"/>
                    <a:pt x="21" y="127"/>
                    <a:pt x="21" y="113"/>
                  </a:cubicBezTo>
                  <a:cubicBezTo>
                    <a:pt x="21" y="83"/>
                    <a:pt x="21" y="62"/>
                    <a:pt x="21" y="52"/>
                  </a:cubicBezTo>
                  <a:cubicBezTo>
                    <a:pt x="20" y="21"/>
                    <a:pt x="18" y="10"/>
                    <a:pt x="15" y="9"/>
                  </a:cubicBezTo>
                  <a:cubicBezTo>
                    <a:pt x="20" y="11"/>
                    <a:pt x="29" y="12"/>
                    <a:pt x="39" y="14"/>
                  </a:cubicBezTo>
                  <a:cubicBezTo>
                    <a:pt x="45" y="15"/>
                    <a:pt x="101" y="16"/>
                    <a:pt x="181" y="17"/>
                  </a:cubicBezTo>
                  <a:cubicBezTo>
                    <a:pt x="222" y="17"/>
                    <a:pt x="268" y="17"/>
                    <a:pt x="318" y="18"/>
                  </a:cubicBezTo>
                  <a:cubicBezTo>
                    <a:pt x="324" y="18"/>
                    <a:pt x="324" y="18"/>
                    <a:pt x="324" y="18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35" y="37"/>
                    <a:pt x="335" y="37"/>
                    <a:pt x="335" y="37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63" y="89"/>
                    <a:pt x="363" y="89"/>
                    <a:pt x="363" y="89"/>
                  </a:cubicBezTo>
                  <a:cubicBezTo>
                    <a:pt x="364" y="91"/>
                    <a:pt x="364" y="91"/>
                    <a:pt x="364" y="91"/>
                  </a:cubicBezTo>
                  <a:cubicBezTo>
                    <a:pt x="359" y="98"/>
                    <a:pt x="359" y="98"/>
                    <a:pt x="359" y="98"/>
                  </a:cubicBezTo>
                  <a:lnTo>
                    <a:pt x="340" y="133"/>
                  </a:ln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a 26"/>
          <p:cNvGrpSpPr/>
          <p:nvPr/>
        </p:nvGrpSpPr>
        <p:grpSpPr>
          <a:xfrm>
            <a:off x="2963358" y="3279292"/>
            <a:ext cx="1570002" cy="814009"/>
            <a:chOff x="2328639" y="3565079"/>
            <a:chExt cx="1417637" cy="735012"/>
          </a:xfrm>
        </p:grpSpPr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upa 27"/>
          <p:cNvGrpSpPr/>
          <p:nvPr/>
        </p:nvGrpSpPr>
        <p:grpSpPr>
          <a:xfrm>
            <a:off x="4566764" y="3279292"/>
            <a:ext cx="1568244" cy="814009"/>
            <a:chOff x="3776439" y="3565079"/>
            <a:chExt cx="1416050" cy="735012"/>
          </a:xfrm>
        </p:grpSpPr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3787552" y="3573016"/>
              <a:ext cx="1363662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3776439" y="3565079"/>
              <a:ext cx="1416050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upa 28"/>
          <p:cNvGrpSpPr/>
          <p:nvPr/>
        </p:nvGrpSpPr>
        <p:grpSpPr>
          <a:xfrm>
            <a:off x="6185994" y="3279292"/>
            <a:ext cx="1570002" cy="814009"/>
            <a:chOff x="5238527" y="3565079"/>
            <a:chExt cx="1417637" cy="735012"/>
          </a:xfrm>
        </p:grpSpPr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5249639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2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5238527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upa 29"/>
          <p:cNvGrpSpPr/>
          <p:nvPr/>
        </p:nvGrpSpPr>
        <p:grpSpPr>
          <a:xfrm>
            <a:off x="7848600" y="3276600"/>
            <a:ext cx="606553" cy="780605"/>
            <a:chOff x="6739781" y="3562648"/>
            <a:chExt cx="547689" cy="704850"/>
          </a:xfrm>
        </p:grpSpPr>
        <p:sp>
          <p:nvSpPr>
            <p:cNvPr id="30" name="Freeform 236"/>
            <p:cNvSpPr>
              <a:spLocks noEditPoints="1"/>
            </p:cNvSpPr>
            <p:nvPr/>
          </p:nvSpPr>
          <p:spPr bwMode="auto">
            <a:xfrm>
              <a:off x="6765180" y="3570585"/>
              <a:ext cx="446089" cy="628650"/>
            </a:xfrm>
            <a:custGeom>
              <a:avLst/>
              <a:gdLst>
                <a:gd name="T0" fmla="*/ 108 w 119"/>
                <a:gd name="T1" fmla="*/ 138 h 168"/>
                <a:gd name="T2" fmla="*/ 102 w 119"/>
                <a:gd name="T3" fmla="*/ 139 h 168"/>
                <a:gd name="T4" fmla="*/ 63 w 119"/>
                <a:gd name="T5" fmla="*/ 163 h 168"/>
                <a:gd name="T6" fmla="*/ 51 w 119"/>
                <a:gd name="T7" fmla="*/ 167 h 168"/>
                <a:gd name="T8" fmla="*/ 44 w 119"/>
                <a:gd name="T9" fmla="*/ 162 h 168"/>
                <a:gd name="T10" fmla="*/ 58 w 119"/>
                <a:gd name="T11" fmla="*/ 130 h 168"/>
                <a:gd name="T12" fmla="*/ 62 w 119"/>
                <a:gd name="T13" fmla="*/ 124 h 168"/>
                <a:gd name="T14" fmla="*/ 54 w 119"/>
                <a:gd name="T15" fmla="*/ 125 h 168"/>
                <a:gd name="T16" fmla="*/ 46 w 119"/>
                <a:gd name="T17" fmla="*/ 119 h 168"/>
                <a:gd name="T18" fmla="*/ 59 w 119"/>
                <a:gd name="T19" fmla="*/ 81 h 168"/>
                <a:gd name="T20" fmla="*/ 53 w 119"/>
                <a:gd name="T21" fmla="*/ 81 h 168"/>
                <a:gd name="T22" fmla="*/ 46 w 119"/>
                <a:gd name="T23" fmla="*/ 76 h 168"/>
                <a:gd name="T24" fmla="*/ 45 w 119"/>
                <a:gd name="T25" fmla="*/ 69 h 168"/>
                <a:gd name="T26" fmla="*/ 49 w 119"/>
                <a:gd name="T27" fmla="*/ 43 h 168"/>
                <a:gd name="T28" fmla="*/ 44 w 119"/>
                <a:gd name="T29" fmla="*/ 40 h 168"/>
                <a:gd name="T30" fmla="*/ 20 w 119"/>
                <a:gd name="T31" fmla="*/ 24 h 168"/>
                <a:gd name="T32" fmla="*/ 20 w 119"/>
                <a:gd name="T33" fmla="*/ 24 h 168"/>
                <a:gd name="T34" fmla="*/ 10 w 119"/>
                <a:gd name="T35" fmla="*/ 27 h 168"/>
                <a:gd name="T36" fmla="*/ 3 w 119"/>
                <a:gd name="T37" fmla="*/ 21 h 168"/>
                <a:gd name="T38" fmla="*/ 7 w 119"/>
                <a:gd name="T39" fmla="*/ 7 h 168"/>
                <a:gd name="T40" fmla="*/ 9 w 119"/>
                <a:gd name="T41" fmla="*/ 6 h 168"/>
                <a:gd name="T42" fmla="*/ 14 w 119"/>
                <a:gd name="T43" fmla="*/ 2 h 168"/>
                <a:gd name="T44" fmla="*/ 23 w 119"/>
                <a:gd name="T45" fmla="*/ 1 h 168"/>
                <a:gd name="T46" fmla="*/ 27 w 119"/>
                <a:gd name="T47" fmla="*/ 2 h 168"/>
                <a:gd name="T48" fmla="*/ 52 w 119"/>
                <a:gd name="T49" fmla="*/ 19 h 168"/>
                <a:gd name="T50" fmla="*/ 64 w 119"/>
                <a:gd name="T51" fmla="*/ 16 h 168"/>
                <a:gd name="T52" fmla="*/ 71 w 119"/>
                <a:gd name="T53" fmla="*/ 21 h 168"/>
                <a:gd name="T54" fmla="*/ 69 w 119"/>
                <a:gd name="T55" fmla="*/ 51 h 168"/>
                <a:gd name="T56" fmla="*/ 76 w 119"/>
                <a:gd name="T57" fmla="*/ 46 h 168"/>
                <a:gd name="T58" fmla="*/ 89 w 119"/>
                <a:gd name="T59" fmla="*/ 42 h 168"/>
                <a:gd name="T60" fmla="*/ 96 w 119"/>
                <a:gd name="T61" fmla="*/ 47 h 168"/>
                <a:gd name="T62" fmla="*/ 88 w 119"/>
                <a:gd name="T63" fmla="*/ 73 h 168"/>
                <a:gd name="T64" fmla="*/ 80 w 119"/>
                <a:gd name="T65" fmla="*/ 88 h 168"/>
                <a:gd name="T66" fmla="*/ 84 w 119"/>
                <a:gd name="T67" fmla="*/ 86 h 168"/>
                <a:gd name="T68" fmla="*/ 109 w 119"/>
                <a:gd name="T69" fmla="*/ 74 h 168"/>
                <a:gd name="T70" fmla="*/ 116 w 119"/>
                <a:gd name="T71" fmla="*/ 79 h 168"/>
                <a:gd name="T72" fmla="*/ 111 w 119"/>
                <a:gd name="T73" fmla="*/ 96 h 168"/>
                <a:gd name="T74" fmla="*/ 102 w 119"/>
                <a:gd name="T75" fmla="*/ 108 h 168"/>
                <a:gd name="T76" fmla="*/ 94 w 119"/>
                <a:gd name="T77" fmla="*/ 119 h 168"/>
                <a:gd name="T78" fmla="*/ 105 w 119"/>
                <a:gd name="T79" fmla="*/ 117 h 168"/>
                <a:gd name="T80" fmla="*/ 112 w 119"/>
                <a:gd name="T81" fmla="*/ 123 h 168"/>
                <a:gd name="T82" fmla="*/ 108 w 119"/>
                <a:gd name="T83" fmla="*/ 138 h 168"/>
                <a:gd name="T84" fmla="*/ 16 w 119"/>
                <a:gd name="T85" fmla="*/ 6 h 168"/>
                <a:gd name="T86" fmla="*/ 22 w 119"/>
                <a:gd name="T87" fmla="*/ 11 h 168"/>
                <a:gd name="T88" fmla="*/ 16 w 119"/>
                <a:gd name="T8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68">
                  <a:moveTo>
                    <a:pt x="108" y="138"/>
                  </a:moveTo>
                  <a:cubicBezTo>
                    <a:pt x="106" y="139"/>
                    <a:pt x="104" y="139"/>
                    <a:pt x="102" y="139"/>
                  </a:cubicBezTo>
                  <a:cubicBezTo>
                    <a:pt x="98" y="141"/>
                    <a:pt x="88" y="146"/>
                    <a:pt x="63" y="163"/>
                  </a:cubicBezTo>
                  <a:cubicBezTo>
                    <a:pt x="58" y="167"/>
                    <a:pt x="56" y="168"/>
                    <a:pt x="51" y="167"/>
                  </a:cubicBezTo>
                  <a:cubicBezTo>
                    <a:pt x="48" y="167"/>
                    <a:pt x="45" y="165"/>
                    <a:pt x="44" y="162"/>
                  </a:cubicBezTo>
                  <a:cubicBezTo>
                    <a:pt x="40" y="155"/>
                    <a:pt x="43" y="149"/>
                    <a:pt x="58" y="130"/>
                  </a:cubicBezTo>
                  <a:cubicBezTo>
                    <a:pt x="60" y="128"/>
                    <a:pt x="61" y="126"/>
                    <a:pt x="62" y="124"/>
                  </a:cubicBezTo>
                  <a:cubicBezTo>
                    <a:pt x="59" y="125"/>
                    <a:pt x="56" y="125"/>
                    <a:pt x="54" y="125"/>
                  </a:cubicBezTo>
                  <a:cubicBezTo>
                    <a:pt x="50" y="124"/>
                    <a:pt x="48" y="122"/>
                    <a:pt x="46" y="119"/>
                  </a:cubicBezTo>
                  <a:cubicBezTo>
                    <a:pt x="43" y="114"/>
                    <a:pt x="43" y="112"/>
                    <a:pt x="59" y="81"/>
                  </a:cubicBezTo>
                  <a:cubicBezTo>
                    <a:pt x="57" y="82"/>
                    <a:pt x="55" y="82"/>
                    <a:pt x="53" y="81"/>
                  </a:cubicBezTo>
                  <a:cubicBezTo>
                    <a:pt x="50" y="81"/>
                    <a:pt x="48" y="79"/>
                    <a:pt x="46" y="76"/>
                  </a:cubicBezTo>
                  <a:cubicBezTo>
                    <a:pt x="45" y="74"/>
                    <a:pt x="44" y="71"/>
                    <a:pt x="45" y="69"/>
                  </a:cubicBezTo>
                  <a:cubicBezTo>
                    <a:pt x="46" y="60"/>
                    <a:pt x="47" y="51"/>
                    <a:pt x="49" y="43"/>
                  </a:cubicBezTo>
                  <a:cubicBezTo>
                    <a:pt x="47" y="42"/>
                    <a:pt x="45" y="41"/>
                    <a:pt x="44" y="40"/>
                  </a:cubicBezTo>
                  <a:cubicBezTo>
                    <a:pt x="41" y="38"/>
                    <a:pt x="31" y="31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6" y="27"/>
                    <a:pt x="13" y="27"/>
                    <a:pt x="10" y="27"/>
                  </a:cubicBezTo>
                  <a:cubicBezTo>
                    <a:pt x="7" y="26"/>
                    <a:pt x="4" y="24"/>
                    <a:pt x="3" y="21"/>
                  </a:cubicBezTo>
                  <a:cubicBezTo>
                    <a:pt x="0" y="16"/>
                    <a:pt x="2" y="10"/>
                    <a:pt x="7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16" y="2"/>
                    <a:pt x="19" y="0"/>
                    <a:pt x="23" y="1"/>
                  </a:cubicBezTo>
                  <a:cubicBezTo>
                    <a:pt x="24" y="1"/>
                    <a:pt x="26" y="1"/>
                    <a:pt x="27" y="2"/>
                  </a:cubicBezTo>
                  <a:cubicBezTo>
                    <a:pt x="39" y="10"/>
                    <a:pt x="47" y="16"/>
                    <a:pt x="52" y="19"/>
                  </a:cubicBezTo>
                  <a:cubicBezTo>
                    <a:pt x="56" y="17"/>
                    <a:pt x="59" y="15"/>
                    <a:pt x="64" y="16"/>
                  </a:cubicBezTo>
                  <a:cubicBezTo>
                    <a:pt x="67" y="17"/>
                    <a:pt x="70" y="19"/>
                    <a:pt x="71" y="21"/>
                  </a:cubicBezTo>
                  <a:cubicBezTo>
                    <a:pt x="73" y="25"/>
                    <a:pt x="73" y="25"/>
                    <a:pt x="69" y="51"/>
                  </a:cubicBezTo>
                  <a:cubicBezTo>
                    <a:pt x="71" y="49"/>
                    <a:pt x="74" y="48"/>
                    <a:pt x="76" y="46"/>
                  </a:cubicBezTo>
                  <a:cubicBezTo>
                    <a:pt x="82" y="42"/>
                    <a:pt x="84" y="41"/>
                    <a:pt x="89" y="42"/>
                  </a:cubicBezTo>
                  <a:cubicBezTo>
                    <a:pt x="92" y="43"/>
                    <a:pt x="94" y="44"/>
                    <a:pt x="96" y="47"/>
                  </a:cubicBezTo>
                  <a:cubicBezTo>
                    <a:pt x="99" y="52"/>
                    <a:pt x="99" y="52"/>
                    <a:pt x="88" y="73"/>
                  </a:cubicBezTo>
                  <a:cubicBezTo>
                    <a:pt x="86" y="77"/>
                    <a:pt x="83" y="83"/>
                    <a:pt x="80" y="88"/>
                  </a:cubicBezTo>
                  <a:cubicBezTo>
                    <a:pt x="81" y="87"/>
                    <a:pt x="82" y="86"/>
                    <a:pt x="84" y="86"/>
                  </a:cubicBezTo>
                  <a:cubicBezTo>
                    <a:pt x="101" y="74"/>
                    <a:pt x="103" y="73"/>
                    <a:pt x="109" y="74"/>
                  </a:cubicBezTo>
                  <a:cubicBezTo>
                    <a:pt x="112" y="75"/>
                    <a:pt x="114" y="76"/>
                    <a:pt x="116" y="79"/>
                  </a:cubicBezTo>
                  <a:cubicBezTo>
                    <a:pt x="119" y="86"/>
                    <a:pt x="116" y="90"/>
                    <a:pt x="111" y="96"/>
                  </a:cubicBezTo>
                  <a:cubicBezTo>
                    <a:pt x="109" y="99"/>
                    <a:pt x="106" y="103"/>
                    <a:pt x="102" y="108"/>
                  </a:cubicBezTo>
                  <a:cubicBezTo>
                    <a:pt x="100" y="111"/>
                    <a:pt x="97" y="115"/>
                    <a:pt x="94" y="119"/>
                  </a:cubicBezTo>
                  <a:cubicBezTo>
                    <a:pt x="99" y="116"/>
                    <a:pt x="102" y="117"/>
                    <a:pt x="105" y="117"/>
                  </a:cubicBezTo>
                  <a:cubicBezTo>
                    <a:pt x="108" y="118"/>
                    <a:pt x="110" y="120"/>
                    <a:pt x="112" y="123"/>
                  </a:cubicBezTo>
                  <a:cubicBezTo>
                    <a:pt x="115" y="128"/>
                    <a:pt x="113" y="135"/>
                    <a:pt x="108" y="138"/>
                  </a:cubicBezTo>
                  <a:close/>
                  <a:moveTo>
                    <a:pt x="16" y="6"/>
                  </a:moveTo>
                  <a:cubicBezTo>
                    <a:pt x="19" y="7"/>
                    <a:pt x="21" y="8"/>
                    <a:pt x="22" y="11"/>
                  </a:cubicBezTo>
                  <a:cubicBezTo>
                    <a:pt x="20" y="8"/>
                    <a:pt x="18" y="7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7"/>
            <p:cNvSpPr>
              <a:spLocks/>
            </p:cNvSpPr>
            <p:nvPr/>
          </p:nvSpPr>
          <p:spPr bwMode="auto">
            <a:xfrm>
              <a:off x="6739781" y="3562648"/>
              <a:ext cx="547689" cy="704850"/>
            </a:xfrm>
            <a:custGeom>
              <a:avLst/>
              <a:gdLst>
                <a:gd name="T0" fmla="*/ 145 w 146"/>
                <a:gd name="T1" fmla="*/ 99 h 188"/>
                <a:gd name="T2" fmla="*/ 139 w 146"/>
                <a:gd name="T3" fmla="*/ 110 h 188"/>
                <a:gd name="T4" fmla="*/ 109 w 146"/>
                <a:gd name="T5" fmla="*/ 168 h 188"/>
                <a:gd name="T6" fmla="*/ 103 w 146"/>
                <a:gd name="T7" fmla="*/ 179 h 188"/>
                <a:gd name="T8" fmla="*/ 95 w 146"/>
                <a:gd name="T9" fmla="*/ 184 h 188"/>
                <a:gd name="T10" fmla="*/ 94 w 146"/>
                <a:gd name="T11" fmla="*/ 184 h 188"/>
                <a:gd name="T12" fmla="*/ 86 w 146"/>
                <a:gd name="T13" fmla="*/ 184 h 188"/>
                <a:gd name="T14" fmla="*/ 29 w 146"/>
                <a:gd name="T15" fmla="*/ 185 h 188"/>
                <a:gd name="T16" fmla="*/ 18 w 146"/>
                <a:gd name="T17" fmla="*/ 185 h 188"/>
                <a:gd name="T18" fmla="*/ 17 w 146"/>
                <a:gd name="T19" fmla="*/ 185 h 188"/>
                <a:gd name="T20" fmla="*/ 8 w 146"/>
                <a:gd name="T21" fmla="*/ 170 h 188"/>
                <a:gd name="T22" fmla="*/ 10 w 146"/>
                <a:gd name="T23" fmla="*/ 167 h 188"/>
                <a:gd name="T24" fmla="*/ 29 w 146"/>
                <a:gd name="T25" fmla="*/ 131 h 188"/>
                <a:gd name="T26" fmla="*/ 58 w 146"/>
                <a:gd name="T27" fmla="*/ 116 h 188"/>
                <a:gd name="T28" fmla="*/ 33 w 146"/>
                <a:gd name="T29" fmla="*/ 165 h 188"/>
                <a:gd name="T30" fmla="*/ 74 w 146"/>
                <a:gd name="T31" fmla="*/ 165 h 188"/>
                <a:gd name="T32" fmla="*/ 91 w 146"/>
                <a:gd name="T33" fmla="*/ 162 h 188"/>
                <a:gd name="T34" fmla="*/ 116 w 146"/>
                <a:gd name="T35" fmla="*/ 116 h 188"/>
                <a:gd name="T36" fmla="*/ 128 w 146"/>
                <a:gd name="T37" fmla="*/ 94 h 188"/>
                <a:gd name="T38" fmla="*/ 104 w 146"/>
                <a:gd name="T39" fmla="*/ 50 h 188"/>
                <a:gd name="T40" fmla="*/ 90 w 146"/>
                <a:gd name="T41" fmla="*/ 22 h 188"/>
                <a:gd name="T42" fmla="*/ 29 w 146"/>
                <a:gd name="T43" fmla="*/ 21 h 188"/>
                <a:gd name="T44" fmla="*/ 37 w 146"/>
                <a:gd name="T45" fmla="*/ 35 h 188"/>
                <a:gd name="T46" fmla="*/ 58 w 146"/>
                <a:gd name="T47" fmla="*/ 77 h 188"/>
                <a:gd name="T48" fmla="*/ 16 w 146"/>
                <a:gd name="T49" fmla="*/ 22 h 188"/>
                <a:gd name="T50" fmla="*/ 13 w 146"/>
                <a:gd name="T51" fmla="*/ 17 h 188"/>
                <a:gd name="T52" fmla="*/ 17 w 146"/>
                <a:gd name="T53" fmla="*/ 8 h 188"/>
                <a:gd name="T54" fmla="*/ 17 w 146"/>
                <a:gd name="T55" fmla="*/ 8 h 188"/>
                <a:gd name="T56" fmla="*/ 19 w 146"/>
                <a:gd name="T57" fmla="*/ 8 h 188"/>
                <a:gd name="T58" fmla="*/ 32 w 146"/>
                <a:gd name="T59" fmla="*/ 8 h 188"/>
                <a:gd name="T60" fmla="*/ 90 w 146"/>
                <a:gd name="T61" fmla="*/ 7 h 188"/>
                <a:gd name="T62" fmla="*/ 94 w 146"/>
                <a:gd name="T63" fmla="*/ 7 h 188"/>
                <a:gd name="T64" fmla="*/ 100 w 146"/>
                <a:gd name="T65" fmla="*/ 10 h 188"/>
                <a:gd name="T66" fmla="*/ 101 w 146"/>
                <a:gd name="T67" fmla="*/ 11 h 188"/>
                <a:gd name="T68" fmla="*/ 109 w 146"/>
                <a:gd name="T69" fmla="*/ 25 h 188"/>
                <a:gd name="T70" fmla="*/ 141 w 146"/>
                <a:gd name="T71" fmla="*/ 83 h 188"/>
                <a:gd name="T72" fmla="*/ 145 w 146"/>
                <a:gd name="T73" fmla="*/ 90 h 188"/>
                <a:gd name="T74" fmla="*/ 146 w 146"/>
                <a:gd name="T75" fmla="*/ 9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188">
                  <a:moveTo>
                    <a:pt x="146" y="98"/>
                  </a:moveTo>
                  <a:cubicBezTo>
                    <a:pt x="145" y="99"/>
                    <a:pt x="145" y="99"/>
                    <a:pt x="145" y="99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2" y="143"/>
                    <a:pt x="115" y="156"/>
                    <a:pt x="109" y="16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99" y="182"/>
                    <a:pt x="111" y="175"/>
                    <a:pt x="95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1" y="184"/>
                    <a:pt x="91" y="184"/>
                    <a:pt x="91" y="184"/>
                  </a:cubicBezTo>
                  <a:cubicBezTo>
                    <a:pt x="86" y="184"/>
                    <a:pt x="86" y="184"/>
                    <a:pt x="86" y="184"/>
                  </a:cubicBezTo>
                  <a:cubicBezTo>
                    <a:pt x="79" y="184"/>
                    <a:pt x="73" y="184"/>
                    <a:pt x="66" y="185"/>
                  </a:cubicBezTo>
                  <a:cubicBezTo>
                    <a:pt x="53" y="185"/>
                    <a:pt x="40" y="185"/>
                    <a:pt x="29" y="185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8" y="188"/>
                    <a:pt x="0" y="158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3" y="162"/>
                    <a:pt x="15" y="157"/>
                    <a:pt x="17" y="153"/>
                  </a:cubicBezTo>
                  <a:cubicBezTo>
                    <a:pt x="22" y="145"/>
                    <a:pt x="26" y="137"/>
                    <a:pt x="29" y="131"/>
                  </a:cubicBezTo>
                  <a:cubicBezTo>
                    <a:pt x="36" y="118"/>
                    <a:pt x="41" y="110"/>
                    <a:pt x="43" y="108"/>
                  </a:cubicBezTo>
                  <a:cubicBezTo>
                    <a:pt x="56" y="96"/>
                    <a:pt x="76" y="79"/>
                    <a:pt x="58" y="116"/>
                  </a:cubicBezTo>
                  <a:cubicBezTo>
                    <a:pt x="56" y="121"/>
                    <a:pt x="51" y="131"/>
                    <a:pt x="43" y="145"/>
                  </a:cubicBezTo>
                  <a:cubicBezTo>
                    <a:pt x="40" y="151"/>
                    <a:pt x="37" y="158"/>
                    <a:pt x="33" y="165"/>
                  </a:cubicBezTo>
                  <a:cubicBezTo>
                    <a:pt x="34" y="165"/>
                    <a:pt x="36" y="165"/>
                    <a:pt x="37" y="165"/>
                  </a:cubicBezTo>
                  <a:cubicBezTo>
                    <a:pt x="49" y="165"/>
                    <a:pt x="61" y="165"/>
                    <a:pt x="74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102" y="141"/>
                    <a:pt x="109" y="129"/>
                    <a:pt x="116" y="116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18" y="75"/>
                    <a:pt x="111" y="62"/>
                    <a:pt x="104" y="50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68" y="21"/>
                    <a:pt x="47" y="21"/>
                    <a:pt x="29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7"/>
                    <a:pt x="35" y="31"/>
                    <a:pt x="37" y="35"/>
                  </a:cubicBezTo>
                  <a:cubicBezTo>
                    <a:pt x="41" y="43"/>
                    <a:pt x="45" y="50"/>
                    <a:pt x="48" y="56"/>
                  </a:cubicBezTo>
                  <a:cubicBezTo>
                    <a:pt x="54" y="68"/>
                    <a:pt x="57" y="75"/>
                    <a:pt x="58" y="77"/>
                  </a:cubicBezTo>
                  <a:cubicBezTo>
                    <a:pt x="60" y="91"/>
                    <a:pt x="62" y="102"/>
                    <a:pt x="50" y="81"/>
                  </a:cubicBezTo>
                  <a:cubicBezTo>
                    <a:pt x="50" y="81"/>
                    <a:pt x="37" y="58"/>
                    <a:pt x="16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0"/>
                    <a:pt x="14" y="19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1" y="0"/>
                    <a:pt x="15" y="11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8"/>
                    <a:pt x="44" y="7"/>
                    <a:pt x="50" y="7"/>
                  </a:cubicBezTo>
                  <a:cubicBezTo>
                    <a:pt x="63" y="7"/>
                    <a:pt x="76" y="7"/>
                    <a:pt x="90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3" y="6"/>
                    <a:pt x="105" y="13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7" y="57"/>
                    <a:pt x="134" y="70"/>
                    <a:pt x="141" y="83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6" y="94"/>
                    <a:pt x="146" y="83"/>
                    <a:pt x="146" y="9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pole tekstowe 19"/>
          <p:cNvSpPr txBox="1"/>
          <p:nvPr/>
        </p:nvSpPr>
        <p:spPr>
          <a:xfrm>
            <a:off x="1469682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December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pole tekstowe 20"/>
          <p:cNvSpPr txBox="1"/>
          <p:nvPr/>
        </p:nvSpPr>
        <p:spPr>
          <a:xfrm>
            <a:off x="310053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January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pole tekstowe 21"/>
          <p:cNvSpPr txBox="1"/>
          <p:nvPr/>
        </p:nvSpPr>
        <p:spPr>
          <a:xfrm>
            <a:off x="4684706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February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pole tekstowe 22"/>
          <p:cNvSpPr txBox="1"/>
          <p:nvPr/>
        </p:nvSpPr>
        <p:spPr>
          <a:xfrm>
            <a:off x="634089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Freeform 20"/>
          <p:cNvSpPr>
            <a:spLocks/>
          </p:cNvSpPr>
          <p:nvPr/>
        </p:nvSpPr>
        <p:spPr bwMode="auto">
          <a:xfrm rot="5092449">
            <a:off x="4312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3505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 rot="5092449">
            <a:off x="1264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457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Planned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903210" y="5259604"/>
            <a:ext cx="2144909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Month Delay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8"/>
          <p:cNvSpPr>
            <a:spLocks/>
          </p:cNvSpPr>
          <p:nvPr/>
        </p:nvSpPr>
        <p:spPr bwMode="auto">
          <a:xfrm rot="16200000" flipH="1">
            <a:off x="2676781" y="3267955"/>
            <a:ext cx="592975" cy="3120185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61754" y="5470982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Decision Delay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7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1: Missed Start Date</a:t>
            </a:r>
            <a:br>
              <a:rPr lang="en-US" dirty="0"/>
            </a:br>
            <a:r>
              <a:rPr lang="en-US" dirty="0"/>
              <a:t>Actual Start Date &gt; Planned Start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the planned date was chosen?</a:t>
            </a:r>
          </a:p>
          <a:p>
            <a:r>
              <a:rPr lang="en-US" dirty="0"/>
              <a:t>Who signs off on the decision to do this project?</a:t>
            </a:r>
          </a:p>
          <a:p>
            <a:r>
              <a:rPr lang="en-US" dirty="0" smtClean="0"/>
              <a:t>Causes of past delays?</a:t>
            </a:r>
          </a:p>
          <a:p>
            <a:r>
              <a:rPr lang="en-US" dirty="0" smtClean="0"/>
              <a:t>Possible delays of this project?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Give estimates as duration rather than </a:t>
            </a:r>
            <a:r>
              <a:rPr lang="en-US" dirty="0" smtClean="0"/>
              <a:t>end-date</a:t>
            </a:r>
          </a:p>
          <a:p>
            <a:r>
              <a:rPr lang="en-US" dirty="0"/>
              <a:t>Keep history of planned date versus start date </a:t>
            </a:r>
            <a:r>
              <a:rPr lang="en-US" dirty="0" smtClean="0"/>
              <a:t>delay</a:t>
            </a:r>
          </a:p>
          <a:p>
            <a:r>
              <a:rPr lang="en-US" dirty="0"/>
              <a:t>Model </a:t>
            </a:r>
            <a:r>
              <a:rPr lang="en-US" dirty="0" smtClean="0"/>
              <a:t>start date risk using </a:t>
            </a:r>
            <a:r>
              <a:rPr lang="en-US" dirty="0"/>
              <a:t>the historical range of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41855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429945"/>
            <a:ext cx="813553" cy="779855"/>
            <a:chOff x="7394576" y="4652963"/>
            <a:chExt cx="1073150" cy="1028700"/>
          </a:xfrm>
          <a:solidFill>
            <a:srgbClr val="C00000"/>
          </a:solidFill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1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0877" y="0"/>
            <a:ext cx="9507277" cy="6858957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533400" y="18669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20574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28194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0292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7315200" y="1828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56388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304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28194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/>
          <p:cNvSpPr/>
          <p:nvPr/>
        </p:nvSpPr>
        <p:spPr>
          <a:xfrm>
            <a:off x="7543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&quot;No&quot; Symbol 15"/>
          <p:cNvSpPr/>
          <p:nvPr/>
        </p:nvSpPr>
        <p:spPr>
          <a:xfrm>
            <a:off x="4038600" y="55245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olded Corner 19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2: No Team (Team not ready)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2: Team Not “Ready” at Start Date</a:t>
            </a:r>
            <a:br>
              <a:rPr lang="en-US" dirty="0" smtClean="0"/>
            </a:br>
            <a:r>
              <a:rPr lang="en-US" dirty="0" smtClean="0"/>
              <a:t>Actual Team = 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43" name="Grupa 25"/>
          <p:cNvGrpSpPr/>
          <p:nvPr/>
        </p:nvGrpSpPr>
        <p:grpSpPr>
          <a:xfrm>
            <a:off x="1389840" y="3282809"/>
            <a:ext cx="1577034" cy="789395"/>
            <a:chOff x="907827" y="3568254"/>
            <a:chExt cx="1423987" cy="712787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922114" y="3568254"/>
              <a:ext cx="1390650" cy="674687"/>
            </a:xfrm>
            <a:custGeom>
              <a:avLst/>
              <a:gdLst>
                <a:gd name="T0" fmla="*/ 323 w 371"/>
                <a:gd name="T1" fmla="*/ 174 h 180"/>
                <a:gd name="T2" fmla="*/ 331 w 371"/>
                <a:gd name="T3" fmla="*/ 133 h 180"/>
                <a:gd name="T4" fmla="*/ 291 w 371"/>
                <a:gd name="T5" fmla="*/ 152 h 180"/>
                <a:gd name="T6" fmla="*/ 240 w 371"/>
                <a:gd name="T7" fmla="*/ 171 h 180"/>
                <a:gd name="T8" fmla="*/ 291 w 371"/>
                <a:gd name="T9" fmla="*/ 110 h 180"/>
                <a:gd name="T10" fmla="*/ 171 w 371"/>
                <a:gd name="T11" fmla="*/ 178 h 180"/>
                <a:gd name="T12" fmla="*/ 178 w 371"/>
                <a:gd name="T13" fmla="*/ 150 h 180"/>
                <a:gd name="T14" fmla="*/ 233 w 371"/>
                <a:gd name="T15" fmla="*/ 103 h 180"/>
                <a:gd name="T16" fmla="*/ 107 w 371"/>
                <a:gd name="T17" fmla="*/ 174 h 180"/>
                <a:gd name="T18" fmla="*/ 115 w 371"/>
                <a:gd name="T19" fmla="*/ 147 h 180"/>
                <a:gd name="T20" fmla="*/ 233 w 371"/>
                <a:gd name="T21" fmla="*/ 57 h 180"/>
                <a:gd name="T22" fmla="*/ 27 w 371"/>
                <a:gd name="T23" fmla="*/ 177 h 180"/>
                <a:gd name="T24" fmla="*/ 27 w 371"/>
                <a:gd name="T25" fmla="*/ 156 h 180"/>
                <a:gd name="T26" fmla="*/ 81 w 371"/>
                <a:gd name="T27" fmla="*/ 115 h 180"/>
                <a:gd name="T28" fmla="*/ 108 w 371"/>
                <a:gd name="T29" fmla="*/ 91 h 180"/>
                <a:gd name="T30" fmla="*/ 6 w 371"/>
                <a:gd name="T31" fmla="*/ 139 h 180"/>
                <a:gd name="T32" fmla="*/ 21 w 371"/>
                <a:gd name="T33" fmla="*/ 115 h 180"/>
                <a:gd name="T34" fmla="*/ 77 w 371"/>
                <a:gd name="T35" fmla="*/ 67 h 180"/>
                <a:gd name="T36" fmla="*/ 15 w 371"/>
                <a:gd name="T37" fmla="*/ 100 h 180"/>
                <a:gd name="T38" fmla="*/ 15 w 371"/>
                <a:gd name="T39" fmla="*/ 77 h 180"/>
                <a:gd name="T40" fmla="*/ 37 w 371"/>
                <a:gd name="T41" fmla="*/ 51 h 180"/>
                <a:gd name="T42" fmla="*/ 9 w 371"/>
                <a:gd name="T43" fmla="*/ 54 h 180"/>
                <a:gd name="T44" fmla="*/ 5 w 371"/>
                <a:gd name="T45" fmla="*/ 21 h 180"/>
                <a:gd name="T46" fmla="*/ 6 w 371"/>
                <a:gd name="T47" fmla="*/ 4 h 180"/>
                <a:gd name="T48" fmla="*/ 23 w 371"/>
                <a:gd name="T49" fmla="*/ 6 h 180"/>
                <a:gd name="T50" fmla="*/ 26 w 371"/>
                <a:gd name="T51" fmla="*/ 34 h 180"/>
                <a:gd name="T52" fmla="*/ 80 w 371"/>
                <a:gd name="T53" fmla="*/ 5 h 180"/>
                <a:gd name="T54" fmla="*/ 61 w 371"/>
                <a:gd name="T55" fmla="*/ 53 h 180"/>
                <a:gd name="T56" fmla="*/ 156 w 371"/>
                <a:gd name="T57" fmla="*/ 2 h 180"/>
                <a:gd name="T58" fmla="*/ 151 w 371"/>
                <a:gd name="T59" fmla="*/ 28 h 180"/>
                <a:gd name="T60" fmla="*/ 103 w 371"/>
                <a:gd name="T61" fmla="*/ 71 h 180"/>
                <a:gd name="T62" fmla="*/ 232 w 371"/>
                <a:gd name="T63" fmla="*/ 8 h 180"/>
                <a:gd name="T64" fmla="*/ 182 w 371"/>
                <a:gd name="T65" fmla="*/ 64 h 180"/>
                <a:gd name="T66" fmla="*/ 305 w 371"/>
                <a:gd name="T67" fmla="*/ 9 h 180"/>
                <a:gd name="T68" fmla="*/ 324 w 371"/>
                <a:gd name="T69" fmla="*/ 31 h 180"/>
                <a:gd name="T70" fmla="*/ 326 w 371"/>
                <a:gd name="T71" fmla="*/ 51 h 180"/>
                <a:gd name="T72" fmla="*/ 291 w 371"/>
                <a:gd name="T73" fmla="*/ 80 h 180"/>
                <a:gd name="T74" fmla="*/ 350 w 371"/>
                <a:gd name="T75" fmla="*/ 58 h 180"/>
                <a:gd name="T76" fmla="*/ 317 w 371"/>
                <a:gd name="T77" fmla="*/ 113 h 180"/>
                <a:gd name="T78" fmla="*/ 361 w 371"/>
                <a:gd name="T79" fmla="*/ 93 h 180"/>
                <a:gd name="T80" fmla="*/ 348 w 371"/>
                <a:gd name="T81" fmla="*/ 143 h 180"/>
                <a:gd name="T82" fmla="*/ 331 w 371"/>
                <a:gd name="T83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1" h="180">
                  <a:moveTo>
                    <a:pt x="330" y="173"/>
                  </a:moveTo>
                  <a:cubicBezTo>
                    <a:pt x="328" y="174"/>
                    <a:pt x="326" y="175"/>
                    <a:pt x="323" y="174"/>
                  </a:cubicBezTo>
                  <a:cubicBezTo>
                    <a:pt x="320" y="174"/>
                    <a:pt x="317" y="172"/>
                    <a:pt x="316" y="170"/>
                  </a:cubicBezTo>
                  <a:cubicBezTo>
                    <a:pt x="313" y="164"/>
                    <a:pt x="313" y="164"/>
                    <a:pt x="331" y="133"/>
                  </a:cubicBezTo>
                  <a:cubicBezTo>
                    <a:pt x="332" y="131"/>
                    <a:pt x="334" y="128"/>
                    <a:pt x="335" y="125"/>
                  </a:cubicBezTo>
                  <a:cubicBezTo>
                    <a:pt x="321" y="134"/>
                    <a:pt x="304" y="145"/>
                    <a:pt x="291" y="152"/>
                  </a:cubicBezTo>
                  <a:cubicBezTo>
                    <a:pt x="252" y="177"/>
                    <a:pt x="252" y="177"/>
                    <a:pt x="247" y="176"/>
                  </a:cubicBezTo>
                  <a:cubicBezTo>
                    <a:pt x="244" y="175"/>
                    <a:pt x="242" y="173"/>
                    <a:pt x="240" y="171"/>
                  </a:cubicBezTo>
                  <a:cubicBezTo>
                    <a:pt x="236" y="163"/>
                    <a:pt x="241" y="158"/>
                    <a:pt x="261" y="138"/>
                  </a:cubicBezTo>
                  <a:cubicBezTo>
                    <a:pt x="270" y="130"/>
                    <a:pt x="280" y="120"/>
                    <a:pt x="291" y="110"/>
                  </a:cubicBezTo>
                  <a:cubicBezTo>
                    <a:pt x="263" y="126"/>
                    <a:pt x="232" y="145"/>
                    <a:pt x="214" y="156"/>
                  </a:cubicBezTo>
                  <a:cubicBezTo>
                    <a:pt x="176" y="180"/>
                    <a:pt x="176" y="180"/>
                    <a:pt x="171" y="178"/>
                  </a:cubicBezTo>
                  <a:cubicBezTo>
                    <a:pt x="169" y="178"/>
                    <a:pt x="167" y="176"/>
                    <a:pt x="165" y="174"/>
                  </a:cubicBezTo>
                  <a:cubicBezTo>
                    <a:pt x="161" y="166"/>
                    <a:pt x="167" y="160"/>
                    <a:pt x="178" y="150"/>
                  </a:cubicBezTo>
                  <a:cubicBezTo>
                    <a:pt x="184" y="144"/>
                    <a:pt x="193" y="136"/>
                    <a:pt x="206" y="126"/>
                  </a:cubicBezTo>
                  <a:cubicBezTo>
                    <a:pt x="214" y="118"/>
                    <a:pt x="224" y="111"/>
                    <a:pt x="233" y="103"/>
                  </a:cubicBezTo>
                  <a:cubicBezTo>
                    <a:pt x="227" y="106"/>
                    <a:pt x="222" y="110"/>
                    <a:pt x="217" y="113"/>
                  </a:cubicBezTo>
                  <a:cubicBezTo>
                    <a:pt x="126" y="171"/>
                    <a:pt x="116" y="176"/>
                    <a:pt x="107" y="174"/>
                  </a:cubicBezTo>
                  <a:cubicBezTo>
                    <a:pt x="105" y="173"/>
                    <a:pt x="102" y="171"/>
                    <a:pt x="101" y="169"/>
                  </a:cubicBezTo>
                  <a:cubicBezTo>
                    <a:pt x="96" y="161"/>
                    <a:pt x="101" y="157"/>
                    <a:pt x="115" y="147"/>
                  </a:cubicBezTo>
                  <a:cubicBezTo>
                    <a:pt x="122" y="141"/>
                    <a:pt x="132" y="133"/>
                    <a:pt x="145" y="124"/>
                  </a:cubicBezTo>
                  <a:cubicBezTo>
                    <a:pt x="167" y="107"/>
                    <a:pt x="203" y="80"/>
                    <a:pt x="233" y="57"/>
                  </a:cubicBezTo>
                  <a:cubicBezTo>
                    <a:pt x="202" y="76"/>
                    <a:pt x="165" y="98"/>
                    <a:pt x="136" y="117"/>
                  </a:cubicBezTo>
                  <a:cubicBezTo>
                    <a:pt x="35" y="179"/>
                    <a:pt x="34" y="179"/>
                    <a:pt x="27" y="177"/>
                  </a:cubicBezTo>
                  <a:cubicBezTo>
                    <a:pt x="25" y="177"/>
                    <a:pt x="22" y="175"/>
                    <a:pt x="21" y="173"/>
                  </a:cubicBezTo>
                  <a:cubicBezTo>
                    <a:pt x="16" y="165"/>
                    <a:pt x="23" y="159"/>
                    <a:pt x="27" y="156"/>
                  </a:cubicBezTo>
                  <a:cubicBezTo>
                    <a:pt x="30" y="154"/>
                    <a:pt x="34" y="150"/>
                    <a:pt x="40" y="146"/>
                  </a:cubicBezTo>
                  <a:cubicBezTo>
                    <a:pt x="50" y="138"/>
                    <a:pt x="65" y="128"/>
                    <a:pt x="81" y="115"/>
                  </a:cubicBezTo>
                  <a:cubicBezTo>
                    <a:pt x="98" y="103"/>
                    <a:pt x="120" y="86"/>
                    <a:pt x="142" y="70"/>
                  </a:cubicBezTo>
                  <a:cubicBezTo>
                    <a:pt x="130" y="77"/>
                    <a:pt x="118" y="85"/>
                    <a:pt x="108" y="91"/>
                  </a:cubicBezTo>
                  <a:cubicBezTo>
                    <a:pt x="23" y="144"/>
                    <a:pt x="19" y="146"/>
                    <a:pt x="12" y="144"/>
                  </a:cubicBezTo>
                  <a:cubicBezTo>
                    <a:pt x="10" y="143"/>
                    <a:pt x="7" y="142"/>
                    <a:pt x="6" y="139"/>
                  </a:cubicBezTo>
                  <a:cubicBezTo>
                    <a:pt x="2" y="132"/>
                    <a:pt x="7" y="127"/>
                    <a:pt x="11" y="124"/>
                  </a:cubicBezTo>
                  <a:cubicBezTo>
                    <a:pt x="13" y="122"/>
                    <a:pt x="17" y="119"/>
                    <a:pt x="21" y="115"/>
                  </a:cubicBezTo>
                  <a:cubicBezTo>
                    <a:pt x="28" y="109"/>
                    <a:pt x="39" y="99"/>
                    <a:pt x="52" y="89"/>
                  </a:cubicBezTo>
                  <a:cubicBezTo>
                    <a:pt x="59" y="82"/>
                    <a:pt x="68" y="74"/>
                    <a:pt x="77" y="67"/>
                  </a:cubicBezTo>
                  <a:cubicBezTo>
                    <a:pt x="76" y="67"/>
                    <a:pt x="75" y="68"/>
                    <a:pt x="74" y="68"/>
                  </a:cubicBezTo>
                  <a:cubicBezTo>
                    <a:pt x="21" y="101"/>
                    <a:pt x="21" y="101"/>
                    <a:pt x="15" y="100"/>
                  </a:cubicBezTo>
                  <a:cubicBezTo>
                    <a:pt x="13" y="99"/>
                    <a:pt x="10" y="97"/>
                    <a:pt x="9" y="95"/>
                  </a:cubicBezTo>
                  <a:cubicBezTo>
                    <a:pt x="6" y="89"/>
                    <a:pt x="9" y="85"/>
                    <a:pt x="15" y="77"/>
                  </a:cubicBezTo>
                  <a:cubicBezTo>
                    <a:pt x="18" y="74"/>
                    <a:pt x="22" y="69"/>
                    <a:pt x="27" y="63"/>
                  </a:cubicBezTo>
                  <a:cubicBezTo>
                    <a:pt x="30" y="59"/>
                    <a:pt x="33" y="55"/>
                    <a:pt x="37" y="51"/>
                  </a:cubicBezTo>
                  <a:cubicBezTo>
                    <a:pt x="24" y="59"/>
                    <a:pt x="20" y="60"/>
                    <a:pt x="16" y="59"/>
                  </a:cubicBezTo>
                  <a:cubicBezTo>
                    <a:pt x="13" y="59"/>
                    <a:pt x="10" y="57"/>
                    <a:pt x="9" y="54"/>
                  </a:cubicBezTo>
                  <a:cubicBezTo>
                    <a:pt x="8" y="52"/>
                    <a:pt x="8" y="52"/>
                    <a:pt x="6" y="33"/>
                  </a:cubicBezTo>
                  <a:cubicBezTo>
                    <a:pt x="6" y="29"/>
                    <a:pt x="5" y="25"/>
                    <a:pt x="5" y="21"/>
                  </a:cubicBezTo>
                  <a:cubicBezTo>
                    <a:pt x="4" y="20"/>
                    <a:pt x="3" y="19"/>
                    <a:pt x="2" y="18"/>
                  </a:cubicBezTo>
                  <a:cubicBezTo>
                    <a:pt x="0" y="13"/>
                    <a:pt x="1" y="7"/>
                    <a:pt x="6" y="4"/>
                  </a:cubicBezTo>
                  <a:cubicBezTo>
                    <a:pt x="8" y="3"/>
                    <a:pt x="12" y="1"/>
                    <a:pt x="16" y="2"/>
                  </a:cubicBezTo>
                  <a:cubicBezTo>
                    <a:pt x="19" y="2"/>
                    <a:pt x="21" y="4"/>
                    <a:pt x="23" y="6"/>
                  </a:cubicBezTo>
                  <a:cubicBezTo>
                    <a:pt x="24" y="9"/>
                    <a:pt x="24" y="9"/>
                    <a:pt x="26" y="31"/>
                  </a:cubicBezTo>
                  <a:cubicBezTo>
                    <a:pt x="26" y="32"/>
                    <a:pt x="26" y="33"/>
                    <a:pt x="26" y="34"/>
                  </a:cubicBezTo>
                  <a:cubicBezTo>
                    <a:pt x="31" y="31"/>
                    <a:pt x="37" y="27"/>
                    <a:pt x="41" y="24"/>
                  </a:cubicBezTo>
                  <a:cubicBezTo>
                    <a:pt x="69" y="6"/>
                    <a:pt x="74" y="3"/>
                    <a:pt x="80" y="5"/>
                  </a:cubicBezTo>
                  <a:cubicBezTo>
                    <a:pt x="82" y="5"/>
                    <a:pt x="85" y="7"/>
                    <a:pt x="86" y="10"/>
                  </a:cubicBezTo>
                  <a:cubicBezTo>
                    <a:pt x="90" y="16"/>
                    <a:pt x="91" y="17"/>
                    <a:pt x="61" y="53"/>
                  </a:cubicBezTo>
                  <a:cubicBezTo>
                    <a:pt x="62" y="52"/>
                    <a:pt x="63" y="52"/>
                    <a:pt x="64" y="51"/>
                  </a:cubicBezTo>
                  <a:cubicBezTo>
                    <a:pt x="148" y="0"/>
                    <a:pt x="150" y="0"/>
                    <a:pt x="156" y="2"/>
                  </a:cubicBezTo>
                  <a:cubicBezTo>
                    <a:pt x="158" y="2"/>
                    <a:pt x="161" y="4"/>
                    <a:pt x="162" y="7"/>
                  </a:cubicBezTo>
                  <a:cubicBezTo>
                    <a:pt x="166" y="14"/>
                    <a:pt x="161" y="19"/>
                    <a:pt x="151" y="28"/>
                  </a:cubicBezTo>
                  <a:cubicBezTo>
                    <a:pt x="146" y="33"/>
                    <a:pt x="138" y="40"/>
                    <a:pt x="128" y="49"/>
                  </a:cubicBezTo>
                  <a:cubicBezTo>
                    <a:pt x="120" y="55"/>
                    <a:pt x="112" y="63"/>
                    <a:pt x="103" y="71"/>
                  </a:cubicBezTo>
                  <a:cubicBezTo>
                    <a:pt x="204" y="8"/>
                    <a:pt x="217" y="1"/>
                    <a:pt x="226" y="3"/>
                  </a:cubicBezTo>
                  <a:cubicBezTo>
                    <a:pt x="229" y="4"/>
                    <a:pt x="231" y="6"/>
                    <a:pt x="232" y="8"/>
                  </a:cubicBezTo>
                  <a:cubicBezTo>
                    <a:pt x="238" y="18"/>
                    <a:pt x="234" y="24"/>
                    <a:pt x="185" y="62"/>
                  </a:cubicBezTo>
                  <a:cubicBezTo>
                    <a:pt x="184" y="63"/>
                    <a:pt x="183" y="64"/>
                    <a:pt x="182" y="64"/>
                  </a:cubicBezTo>
                  <a:cubicBezTo>
                    <a:pt x="272" y="9"/>
                    <a:pt x="289" y="1"/>
                    <a:pt x="298" y="4"/>
                  </a:cubicBezTo>
                  <a:cubicBezTo>
                    <a:pt x="301" y="4"/>
                    <a:pt x="303" y="6"/>
                    <a:pt x="305" y="9"/>
                  </a:cubicBezTo>
                  <a:cubicBezTo>
                    <a:pt x="310" y="17"/>
                    <a:pt x="309" y="23"/>
                    <a:pt x="253" y="67"/>
                  </a:cubicBezTo>
                  <a:cubicBezTo>
                    <a:pt x="308" y="33"/>
                    <a:pt x="317" y="29"/>
                    <a:pt x="324" y="31"/>
                  </a:cubicBezTo>
                  <a:cubicBezTo>
                    <a:pt x="327" y="32"/>
                    <a:pt x="329" y="33"/>
                    <a:pt x="331" y="36"/>
                  </a:cubicBezTo>
                  <a:cubicBezTo>
                    <a:pt x="335" y="43"/>
                    <a:pt x="329" y="48"/>
                    <a:pt x="326" y="51"/>
                  </a:cubicBezTo>
                  <a:cubicBezTo>
                    <a:pt x="324" y="53"/>
                    <a:pt x="321" y="55"/>
                    <a:pt x="318" y="58"/>
                  </a:cubicBezTo>
                  <a:cubicBezTo>
                    <a:pt x="311" y="63"/>
                    <a:pt x="302" y="71"/>
                    <a:pt x="291" y="80"/>
                  </a:cubicBezTo>
                  <a:cubicBezTo>
                    <a:pt x="284" y="86"/>
                    <a:pt x="275" y="94"/>
                    <a:pt x="265" y="102"/>
                  </a:cubicBezTo>
                  <a:cubicBezTo>
                    <a:pt x="342" y="56"/>
                    <a:pt x="345" y="57"/>
                    <a:pt x="350" y="58"/>
                  </a:cubicBezTo>
                  <a:cubicBezTo>
                    <a:pt x="353" y="59"/>
                    <a:pt x="356" y="61"/>
                    <a:pt x="357" y="63"/>
                  </a:cubicBezTo>
                  <a:cubicBezTo>
                    <a:pt x="361" y="71"/>
                    <a:pt x="361" y="71"/>
                    <a:pt x="317" y="113"/>
                  </a:cubicBezTo>
                  <a:cubicBezTo>
                    <a:pt x="316" y="113"/>
                    <a:pt x="316" y="113"/>
                    <a:pt x="316" y="114"/>
                  </a:cubicBezTo>
                  <a:cubicBezTo>
                    <a:pt x="351" y="92"/>
                    <a:pt x="356" y="91"/>
                    <a:pt x="361" y="93"/>
                  </a:cubicBezTo>
                  <a:cubicBezTo>
                    <a:pt x="364" y="93"/>
                    <a:pt x="366" y="95"/>
                    <a:pt x="368" y="98"/>
                  </a:cubicBezTo>
                  <a:cubicBezTo>
                    <a:pt x="371" y="104"/>
                    <a:pt x="371" y="105"/>
                    <a:pt x="348" y="143"/>
                  </a:cubicBezTo>
                  <a:cubicBezTo>
                    <a:pt x="344" y="149"/>
                    <a:pt x="340" y="156"/>
                    <a:pt x="338" y="161"/>
                  </a:cubicBezTo>
                  <a:cubicBezTo>
                    <a:pt x="338" y="166"/>
                    <a:pt x="336" y="170"/>
                    <a:pt x="331" y="172"/>
                  </a:cubicBezTo>
                  <a:cubicBezTo>
                    <a:pt x="331" y="172"/>
                    <a:pt x="330" y="173"/>
                    <a:pt x="33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07827" y="3568254"/>
              <a:ext cx="1423987" cy="712787"/>
            </a:xfrm>
            <a:custGeom>
              <a:avLst/>
              <a:gdLst>
                <a:gd name="T0" fmla="*/ 380 w 380"/>
                <a:gd name="T1" fmla="*/ 87 h 190"/>
                <a:gd name="T2" fmla="*/ 369 w 380"/>
                <a:gd name="T3" fmla="*/ 67 h 190"/>
                <a:gd name="T4" fmla="*/ 340 w 380"/>
                <a:gd name="T5" fmla="*/ 14 h 190"/>
                <a:gd name="T6" fmla="*/ 336 w 380"/>
                <a:gd name="T7" fmla="*/ 8 h 190"/>
                <a:gd name="T8" fmla="*/ 335 w 380"/>
                <a:gd name="T9" fmla="*/ 6 h 190"/>
                <a:gd name="T10" fmla="*/ 329 w 380"/>
                <a:gd name="T11" fmla="*/ 3 h 190"/>
                <a:gd name="T12" fmla="*/ 177 w 380"/>
                <a:gd name="T13" fmla="*/ 4 h 190"/>
                <a:gd name="T14" fmla="*/ 15 w 380"/>
                <a:gd name="T15" fmla="*/ 9 h 190"/>
                <a:gd name="T16" fmla="*/ 2 w 380"/>
                <a:gd name="T17" fmla="*/ 101 h 190"/>
                <a:gd name="T18" fmla="*/ 2 w 380"/>
                <a:gd name="T19" fmla="*/ 162 h 190"/>
                <a:gd name="T20" fmla="*/ 2 w 380"/>
                <a:gd name="T21" fmla="*/ 171 h 190"/>
                <a:gd name="T22" fmla="*/ 2 w 380"/>
                <a:gd name="T23" fmla="*/ 171 h 190"/>
                <a:gd name="T24" fmla="*/ 14 w 380"/>
                <a:gd name="T25" fmla="*/ 181 h 190"/>
                <a:gd name="T26" fmla="*/ 49 w 380"/>
                <a:gd name="T27" fmla="*/ 181 h 190"/>
                <a:gd name="T28" fmla="*/ 277 w 380"/>
                <a:gd name="T29" fmla="*/ 180 h 190"/>
                <a:gd name="T30" fmla="*/ 329 w 380"/>
                <a:gd name="T31" fmla="*/ 179 h 190"/>
                <a:gd name="T32" fmla="*/ 337 w 380"/>
                <a:gd name="T33" fmla="*/ 175 h 190"/>
                <a:gd name="T34" fmla="*/ 338 w 380"/>
                <a:gd name="T35" fmla="*/ 173 h 190"/>
                <a:gd name="T36" fmla="*/ 341 w 380"/>
                <a:gd name="T37" fmla="*/ 166 h 190"/>
                <a:gd name="T38" fmla="*/ 371 w 380"/>
                <a:gd name="T39" fmla="*/ 111 h 190"/>
                <a:gd name="T40" fmla="*/ 379 w 380"/>
                <a:gd name="T41" fmla="*/ 97 h 190"/>
                <a:gd name="T42" fmla="*/ 380 w 380"/>
                <a:gd name="T43" fmla="*/ 94 h 190"/>
                <a:gd name="T44" fmla="*/ 340 w 380"/>
                <a:gd name="T45" fmla="*/ 133 h 190"/>
                <a:gd name="T46" fmla="*/ 325 w 380"/>
                <a:gd name="T47" fmla="*/ 160 h 190"/>
                <a:gd name="T48" fmla="*/ 287 w 380"/>
                <a:gd name="T49" fmla="*/ 162 h 190"/>
                <a:gd name="T50" fmla="*/ 64 w 380"/>
                <a:gd name="T51" fmla="*/ 162 h 190"/>
                <a:gd name="T52" fmla="*/ 21 w 380"/>
                <a:gd name="T53" fmla="*/ 162 h 190"/>
                <a:gd name="T54" fmla="*/ 21 w 380"/>
                <a:gd name="T55" fmla="*/ 52 h 190"/>
                <a:gd name="T56" fmla="*/ 39 w 380"/>
                <a:gd name="T57" fmla="*/ 14 h 190"/>
                <a:gd name="T58" fmla="*/ 318 w 380"/>
                <a:gd name="T59" fmla="*/ 18 h 190"/>
                <a:gd name="T60" fmla="*/ 326 w 380"/>
                <a:gd name="T61" fmla="*/ 20 h 190"/>
                <a:gd name="T62" fmla="*/ 353 w 380"/>
                <a:gd name="T63" fmla="*/ 72 h 190"/>
                <a:gd name="T64" fmla="*/ 364 w 380"/>
                <a:gd name="T65" fmla="*/ 91 h 190"/>
                <a:gd name="T66" fmla="*/ 340 w 380"/>
                <a:gd name="T67" fmla="*/ 1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0" h="190">
                  <a:moveTo>
                    <a:pt x="380" y="87"/>
                  </a:moveTo>
                  <a:cubicBezTo>
                    <a:pt x="380" y="87"/>
                    <a:pt x="380" y="87"/>
                    <a:pt x="380" y="87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69" y="67"/>
                    <a:pt x="369" y="67"/>
                    <a:pt x="369" y="67"/>
                  </a:cubicBezTo>
                  <a:cubicBezTo>
                    <a:pt x="349" y="32"/>
                    <a:pt x="349" y="32"/>
                    <a:pt x="349" y="32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7" y="10"/>
                    <a:pt x="337" y="10"/>
                    <a:pt x="337" y="1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7" y="7"/>
                    <a:pt x="324" y="0"/>
                    <a:pt x="329" y="3"/>
                  </a:cubicBezTo>
                  <a:cubicBezTo>
                    <a:pt x="329" y="3"/>
                    <a:pt x="329" y="3"/>
                    <a:pt x="329" y="3"/>
                  </a:cubicBezTo>
                  <a:cubicBezTo>
                    <a:pt x="319" y="3"/>
                    <a:pt x="319" y="3"/>
                    <a:pt x="319" y="3"/>
                  </a:cubicBezTo>
                  <a:cubicBezTo>
                    <a:pt x="267" y="3"/>
                    <a:pt x="218" y="4"/>
                    <a:pt x="177" y="4"/>
                  </a:cubicBezTo>
                  <a:cubicBezTo>
                    <a:pt x="94" y="5"/>
                    <a:pt x="39" y="6"/>
                    <a:pt x="39" y="6"/>
                  </a:cubicBezTo>
                  <a:cubicBezTo>
                    <a:pt x="11" y="6"/>
                    <a:pt x="7" y="7"/>
                    <a:pt x="15" y="9"/>
                  </a:cubicBezTo>
                  <a:cubicBezTo>
                    <a:pt x="11" y="9"/>
                    <a:pt x="7" y="33"/>
                    <a:pt x="3" y="52"/>
                  </a:cubicBezTo>
                  <a:cubicBezTo>
                    <a:pt x="3" y="56"/>
                    <a:pt x="2" y="74"/>
                    <a:pt x="2" y="101"/>
                  </a:cubicBezTo>
                  <a:cubicBezTo>
                    <a:pt x="2" y="114"/>
                    <a:pt x="2" y="130"/>
                    <a:pt x="2" y="148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69"/>
                    <a:pt x="20" y="190"/>
                    <a:pt x="12" y="181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27" y="181"/>
                    <a:pt x="38" y="181"/>
                    <a:pt x="49" y="181"/>
                  </a:cubicBezTo>
                  <a:cubicBezTo>
                    <a:pt x="92" y="181"/>
                    <a:pt x="142" y="181"/>
                    <a:pt x="195" y="180"/>
                  </a:cubicBezTo>
                  <a:cubicBezTo>
                    <a:pt x="222" y="180"/>
                    <a:pt x="249" y="180"/>
                    <a:pt x="277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332" y="178"/>
                    <a:pt x="322" y="184"/>
                    <a:pt x="337" y="175"/>
                  </a:cubicBezTo>
                  <a:cubicBezTo>
                    <a:pt x="337" y="175"/>
                    <a:pt x="337" y="175"/>
                    <a:pt x="337" y="175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9" y="171"/>
                    <a:pt x="339" y="171"/>
                    <a:pt x="339" y="171"/>
                  </a:cubicBezTo>
                  <a:cubicBezTo>
                    <a:pt x="341" y="166"/>
                    <a:pt x="341" y="166"/>
                    <a:pt x="341" y="166"/>
                  </a:cubicBezTo>
                  <a:cubicBezTo>
                    <a:pt x="351" y="148"/>
                    <a:pt x="351" y="148"/>
                    <a:pt x="351" y="148"/>
                  </a:cubicBezTo>
                  <a:cubicBezTo>
                    <a:pt x="371" y="111"/>
                    <a:pt x="371" y="111"/>
                    <a:pt x="371" y="111"/>
                  </a:cubicBezTo>
                  <a:cubicBezTo>
                    <a:pt x="376" y="102"/>
                    <a:pt x="376" y="102"/>
                    <a:pt x="376" y="102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380" y="95"/>
                    <a:pt x="380" y="95"/>
                    <a:pt x="380" y="95"/>
                  </a:cubicBezTo>
                  <a:cubicBezTo>
                    <a:pt x="380" y="94"/>
                    <a:pt x="380" y="94"/>
                    <a:pt x="380" y="94"/>
                  </a:cubicBezTo>
                  <a:cubicBezTo>
                    <a:pt x="380" y="101"/>
                    <a:pt x="380" y="86"/>
                    <a:pt x="380" y="87"/>
                  </a:cubicBezTo>
                  <a:close/>
                  <a:moveTo>
                    <a:pt x="340" y="133"/>
                  </a:moveTo>
                  <a:cubicBezTo>
                    <a:pt x="330" y="151"/>
                    <a:pt x="330" y="151"/>
                    <a:pt x="330" y="151"/>
                  </a:cubicBezTo>
                  <a:cubicBezTo>
                    <a:pt x="325" y="160"/>
                    <a:pt x="325" y="160"/>
                    <a:pt x="325" y="160"/>
                  </a:cubicBezTo>
                  <a:cubicBezTo>
                    <a:pt x="324" y="162"/>
                    <a:pt x="324" y="162"/>
                    <a:pt x="324" y="162"/>
                  </a:cubicBezTo>
                  <a:cubicBezTo>
                    <a:pt x="287" y="162"/>
                    <a:pt x="287" y="162"/>
                    <a:pt x="287" y="162"/>
                  </a:cubicBezTo>
                  <a:cubicBezTo>
                    <a:pt x="261" y="162"/>
                    <a:pt x="234" y="162"/>
                    <a:pt x="208" y="162"/>
                  </a:cubicBezTo>
                  <a:cubicBezTo>
                    <a:pt x="157" y="162"/>
                    <a:pt x="108" y="162"/>
                    <a:pt x="64" y="162"/>
                  </a:cubicBezTo>
                  <a:cubicBezTo>
                    <a:pt x="53" y="162"/>
                    <a:pt x="43" y="162"/>
                    <a:pt x="32" y="162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1" y="144"/>
                    <a:pt x="21" y="127"/>
                    <a:pt x="21" y="113"/>
                  </a:cubicBezTo>
                  <a:cubicBezTo>
                    <a:pt x="21" y="83"/>
                    <a:pt x="21" y="62"/>
                    <a:pt x="21" y="52"/>
                  </a:cubicBezTo>
                  <a:cubicBezTo>
                    <a:pt x="20" y="21"/>
                    <a:pt x="18" y="10"/>
                    <a:pt x="15" y="9"/>
                  </a:cubicBezTo>
                  <a:cubicBezTo>
                    <a:pt x="20" y="11"/>
                    <a:pt x="29" y="12"/>
                    <a:pt x="39" y="14"/>
                  </a:cubicBezTo>
                  <a:cubicBezTo>
                    <a:pt x="45" y="15"/>
                    <a:pt x="101" y="16"/>
                    <a:pt x="181" y="17"/>
                  </a:cubicBezTo>
                  <a:cubicBezTo>
                    <a:pt x="222" y="17"/>
                    <a:pt x="268" y="17"/>
                    <a:pt x="318" y="18"/>
                  </a:cubicBezTo>
                  <a:cubicBezTo>
                    <a:pt x="324" y="18"/>
                    <a:pt x="324" y="18"/>
                    <a:pt x="324" y="18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35" y="37"/>
                    <a:pt x="335" y="37"/>
                    <a:pt x="335" y="37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63" y="89"/>
                    <a:pt x="363" y="89"/>
                    <a:pt x="363" y="89"/>
                  </a:cubicBezTo>
                  <a:cubicBezTo>
                    <a:pt x="364" y="91"/>
                    <a:pt x="364" y="91"/>
                    <a:pt x="364" y="91"/>
                  </a:cubicBezTo>
                  <a:cubicBezTo>
                    <a:pt x="359" y="98"/>
                    <a:pt x="359" y="98"/>
                    <a:pt x="359" y="98"/>
                  </a:cubicBezTo>
                  <a:lnTo>
                    <a:pt x="340" y="133"/>
                  </a:ln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upa 26"/>
          <p:cNvGrpSpPr/>
          <p:nvPr/>
        </p:nvGrpSpPr>
        <p:grpSpPr>
          <a:xfrm>
            <a:off x="2963358" y="3279292"/>
            <a:ext cx="1570002" cy="814009"/>
            <a:chOff x="2328639" y="3565079"/>
            <a:chExt cx="1417637" cy="735012"/>
          </a:xfrm>
        </p:grpSpPr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upa 27"/>
          <p:cNvGrpSpPr/>
          <p:nvPr/>
        </p:nvGrpSpPr>
        <p:grpSpPr>
          <a:xfrm>
            <a:off x="4566764" y="3279292"/>
            <a:ext cx="1568244" cy="814009"/>
            <a:chOff x="3776439" y="3565079"/>
            <a:chExt cx="1416050" cy="735012"/>
          </a:xfrm>
        </p:grpSpPr>
        <p:sp>
          <p:nvSpPr>
            <p:cNvPr id="50" name="Freeform 10"/>
            <p:cNvSpPr>
              <a:spLocks noEditPoints="1"/>
            </p:cNvSpPr>
            <p:nvPr/>
          </p:nvSpPr>
          <p:spPr bwMode="auto">
            <a:xfrm>
              <a:off x="3787552" y="3573016"/>
              <a:ext cx="1363662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3776439" y="3565079"/>
              <a:ext cx="1416050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upa 28"/>
          <p:cNvGrpSpPr/>
          <p:nvPr/>
        </p:nvGrpSpPr>
        <p:grpSpPr>
          <a:xfrm>
            <a:off x="6185994" y="3279292"/>
            <a:ext cx="1570002" cy="814009"/>
            <a:chOff x="5238527" y="3565079"/>
            <a:chExt cx="1417637" cy="735012"/>
          </a:xfrm>
        </p:grpSpPr>
        <p:sp>
          <p:nvSpPr>
            <p:cNvPr id="53" name="Freeform 12"/>
            <p:cNvSpPr>
              <a:spLocks noEditPoints="1"/>
            </p:cNvSpPr>
            <p:nvPr/>
          </p:nvSpPr>
          <p:spPr bwMode="auto">
            <a:xfrm>
              <a:off x="5249639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2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/>
            <p:cNvSpPr>
              <a:spLocks/>
            </p:cNvSpPr>
            <p:nvPr/>
          </p:nvSpPr>
          <p:spPr bwMode="auto">
            <a:xfrm>
              <a:off x="5238527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upa 29"/>
          <p:cNvGrpSpPr/>
          <p:nvPr/>
        </p:nvGrpSpPr>
        <p:grpSpPr>
          <a:xfrm>
            <a:off x="7848600" y="3276600"/>
            <a:ext cx="606553" cy="780605"/>
            <a:chOff x="6739781" y="3562648"/>
            <a:chExt cx="547689" cy="704850"/>
          </a:xfrm>
        </p:grpSpPr>
        <p:sp>
          <p:nvSpPr>
            <p:cNvPr id="56" name="Freeform 236"/>
            <p:cNvSpPr>
              <a:spLocks noEditPoints="1"/>
            </p:cNvSpPr>
            <p:nvPr/>
          </p:nvSpPr>
          <p:spPr bwMode="auto">
            <a:xfrm>
              <a:off x="6765180" y="3570585"/>
              <a:ext cx="446089" cy="628650"/>
            </a:xfrm>
            <a:custGeom>
              <a:avLst/>
              <a:gdLst>
                <a:gd name="T0" fmla="*/ 108 w 119"/>
                <a:gd name="T1" fmla="*/ 138 h 168"/>
                <a:gd name="T2" fmla="*/ 102 w 119"/>
                <a:gd name="T3" fmla="*/ 139 h 168"/>
                <a:gd name="T4" fmla="*/ 63 w 119"/>
                <a:gd name="T5" fmla="*/ 163 h 168"/>
                <a:gd name="T6" fmla="*/ 51 w 119"/>
                <a:gd name="T7" fmla="*/ 167 h 168"/>
                <a:gd name="T8" fmla="*/ 44 w 119"/>
                <a:gd name="T9" fmla="*/ 162 h 168"/>
                <a:gd name="T10" fmla="*/ 58 w 119"/>
                <a:gd name="T11" fmla="*/ 130 h 168"/>
                <a:gd name="T12" fmla="*/ 62 w 119"/>
                <a:gd name="T13" fmla="*/ 124 h 168"/>
                <a:gd name="T14" fmla="*/ 54 w 119"/>
                <a:gd name="T15" fmla="*/ 125 h 168"/>
                <a:gd name="T16" fmla="*/ 46 w 119"/>
                <a:gd name="T17" fmla="*/ 119 h 168"/>
                <a:gd name="T18" fmla="*/ 59 w 119"/>
                <a:gd name="T19" fmla="*/ 81 h 168"/>
                <a:gd name="T20" fmla="*/ 53 w 119"/>
                <a:gd name="T21" fmla="*/ 81 h 168"/>
                <a:gd name="T22" fmla="*/ 46 w 119"/>
                <a:gd name="T23" fmla="*/ 76 h 168"/>
                <a:gd name="T24" fmla="*/ 45 w 119"/>
                <a:gd name="T25" fmla="*/ 69 h 168"/>
                <a:gd name="T26" fmla="*/ 49 w 119"/>
                <a:gd name="T27" fmla="*/ 43 h 168"/>
                <a:gd name="T28" fmla="*/ 44 w 119"/>
                <a:gd name="T29" fmla="*/ 40 h 168"/>
                <a:gd name="T30" fmla="*/ 20 w 119"/>
                <a:gd name="T31" fmla="*/ 24 h 168"/>
                <a:gd name="T32" fmla="*/ 20 w 119"/>
                <a:gd name="T33" fmla="*/ 24 h 168"/>
                <a:gd name="T34" fmla="*/ 10 w 119"/>
                <a:gd name="T35" fmla="*/ 27 h 168"/>
                <a:gd name="T36" fmla="*/ 3 w 119"/>
                <a:gd name="T37" fmla="*/ 21 h 168"/>
                <a:gd name="T38" fmla="*/ 7 w 119"/>
                <a:gd name="T39" fmla="*/ 7 h 168"/>
                <a:gd name="T40" fmla="*/ 9 w 119"/>
                <a:gd name="T41" fmla="*/ 6 h 168"/>
                <a:gd name="T42" fmla="*/ 14 w 119"/>
                <a:gd name="T43" fmla="*/ 2 h 168"/>
                <a:gd name="T44" fmla="*/ 23 w 119"/>
                <a:gd name="T45" fmla="*/ 1 h 168"/>
                <a:gd name="T46" fmla="*/ 27 w 119"/>
                <a:gd name="T47" fmla="*/ 2 h 168"/>
                <a:gd name="T48" fmla="*/ 52 w 119"/>
                <a:gd name="T49" fmla="*/ 19 h 168"/>
                <a:gd name="T50" fmla="*/ 64 w 119"/>
                <a:gd name="T51" fmla="*/ 16 h 168"/>
                <a:gd name="T52" fmla="*/ 71 w 119"/>
                <a:gd name="T53" fmla="*/ 21 h 168"/>
                <a:gd name="T54" fmla="*/ 69 w 119"/>
                <a:gd name="T55" fmla="*/ 51 h 168"/>
                <a:gd name="T56" fmla="*/ 76 w 119"/>
                <a:gd name="T57" fmla="*/ 46 h 168"/>
                <a:gd name="T58" fmla="*/ 89 w 119"/>
                <a:gd name="T59" fmla="*/ 42 h 168"/>
                <a:gd name="T60" fmla="*/ 96 w 119"/>
                <a:gd name="T61" fmla="*/ 47 h 168"/>
                <a:gd name="T62" fmla="*/ 88 w 119"/>
                <a:gd name="T63" fmla="*/ 73 h 168"/>
                <a:gd name="T64" fmla="*/ 80 w 119"/>
                <a:gd name="T65" fmla="*/ 88 h 168"/>
                <a:gd name="T66" fmla="*/ 84 w 119"/>
                <a:gd name="T67" fmla="*/ 86 h 168"/>
                <a:gd name="T68" fmla="*/ 109 w 119"/>
                <a:gd name="T69" fmla="*/ 74 h 168"/>
                <a:gd name="T70" fmla="*/ 116 w 119"/>
                <a:gd name="T71" fmla="*/ 79 h 168"/>
                <a:gd name="T72" fmla="*/ 111 w 119"/>
                <a:gd name="T73" fmla="*/ 96 h 168"/>
                <a:gd name="T74" fmla="*/ 102 w 119"/>
                <a:gd name="T75" fmla="*/ 108 h 168"/>
                <a:gd name="T76" fmla="*/ 94 w 119"/>
                <a:gd name="T77" fmla="*/ 119 h 168"/>
                <a:gd name="T78" fmla="*/ 105 w 119"/>
                <a:gd name="T79" fmla="*/ 117 h 168"/>
                <a:gd name="T80" fmla="*/ 112 w 119"/>
                <a:gd name="T81" fmla="*/ 123 h 168"/>
                <a:gd name="T82" fmla="*/ 108 w 119"/>
                <a:gd name="T83" fmla="*/ 138 h 168"/>
                <a:gd name="T84" fmla="*/ 16 w 119"/>
                <a:gd name="T85" fmla="*/ 6 h 168"/>
                <a:gd name="T86" fmla="*/ 22 w 119"/>
                <a:gd name="T87" fmla="*/ 11 h 168"/>
                <a:gd name="T88" fmla="*/ 16 w 119"/>
                <a:gd name="T8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68">
                  <a:moveTo>
                    <a:pt x="108" y="138"/>
                  </a:moveTo>
                  <a:cubicBezTo>
                    <a:pt x="106" y="139"/>
                    <a:pt x="104" y="139"/>
                    <a:pt x="102" y="139"/>
                  </a:cubicBezTo>
                  <a:cubicBezTo>
                    <a:pt x="98" y="141"/>
                    <a:pt x="88" y="146"/>
                    <a:pt x="63" y="163"/>
                  </a:cubicBezTo>
                  <a:cubicBezTo>
                    <a:pt x="58" y="167"/>
                    <a:pt x="56" y="168"/>
                    <a:pt x="51" y="167"/>
                  </a:cubicBezTo>
                  <a:cubicBezTo>
                    <a:pt x="48" y="167"/>
                    <a:pt x="45" y="165"/>
                    <a:pt x="44" y="162"/>
                  </a:cubicBezTo>
                  <a:cubicBezTo>
                    <a:pt x="40" y="155"/>
                    <a:pt x="43" y="149"/>
                    <a:pt x="58" y="130"/>
                  </a:cubicBezTo>
                  <a:cubicBezTo>
                    <a:pt x="60" y="128"/>
                    <a:pt x="61" y="126"/>
                    <a:pt x="62" y="124"/>
                  </a:cubicBezTo>
                  <a:cubicBezTo>
                    <a:pt x="59" y="125"/>
                    <a:pt x="56" y="125"/>
                    <a:pt x="54" y="125"/>
                  </a:cubicBezTo>
                  <a:cubicBezTo>
                    <a:pt x="50" y="124"/>
                    <a:pt x="48" y="122"/>
                    <a:pt x="46" y="119"/>
                  </a:cubicBezTo>
                  <a:cubicBezTo>
                    <a:pt x="43" y="114"/>
                    <a:pt x="43" y="112"/>
                    <a:pt x="59" y="81"/>
                  </a:cubicBezTo>
                  <a:cubicBezTo>
                    <a:pt x="57" y="82"/>
                    <a:pt x="55" y="82"/>
                    <a:pt x="53" y="81"/>
                  </a:cubicBezTo>
                  <a:cubicBezTo>
                    <a:pt x="50" y="81"/>
                    <a:pt x="48" y="79"/>
                    <a:pt x="46" y="76"/>
                  </a:cubicBezTo>
                  <a:cubicBezTo>
                    <a:pt x="45" y="74"/>
                    <a:pt x="44" y="71"/>
                    <a:pt x="45" y="69"/>
                  </a:cubicBezTo>
                  <a:cubicBezTo>
                    <a:pt x="46" y="60"/>
                    <a:pt x="47" y="51"/>
                    <a:pt x="49" y="43"/>
                  </a:cubicBezTo>
                  <a:cubicBezTo>
                    <a:pt x="47" y="42"/>
                    <a:pt x="45" y="41"/>
                    <a:pt x="44" y="40"/>
                  </a:cubicBezTo>
                  <a:cubicBezTo>
                    <a:pt x="41" y="38"/>
                    <a:pt x="31" y="31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6" y="27"/>
                    <a:pt x="13" y="27"/>
                    <a:pt x="10" y="27"/>
                  </a:cubicBezTo>
                  <a:cubicBezTo>
                    <a:pt x="7" y="26"/>
                    <a:pt x="4" y="24"/>
                    <a:pt x="3" y="21"/>
                  </a:cubicBezTo>
                  <a:cubicBezTo>
                    <a:pt x="0" y="16"/>
                    <a:pt x="2" y="10"/>
                    <a:pt x="7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16" y="2"/>
                    <a:pt x="19" y="0"/>
                    <a:pt x="23" y="1"/>
                  </a:cubicBezTo>
                  <a:cubicBezTo>
                    <a:pt x="24" y="1"/>
                    <a:pt x="26" y="1"/>
                    <a:pt x="27" y="2"/>
                  </a:cubicBezTo>
                  <a:cubicBezTo>
                    <a:pt x="39" y="10"/>
                    <a:pt x="47" y="16"/>
                    <a:pt x="52" y="19"/>
                  </a:cubicBezTo>
                  <a:cubicBezTo>
                    <a:pt x="56" y="17"/>
                    <a:pt x="59" y="15"/>
                    <a:pt x="64" y="16"/>
                  </a:cubicBezTo>
                  <a:cubicBezTo>
                    <a:pt x="67" y="17"/>
                    <a:pt x="70" y="19"/>
                    <a:pt x="71" y="21"/>
                  </a:cubicBezTo>
                  <a:cubicBezTo>
                    <a:pt x="73" y="25"/>
                    <a:pt x="73" y="25"/>
                    <a:pt x="69" y="51"/>
                  </a:cubicBezTo>
                  <a:cubicBezTo>
                    <a:pt x="71" y="49"/>
                    <a:pt x="74" y="48"/>
                    <a:pt x="76" y="46"/>
                  </a:cubicBezTo>
                  <a:cubicBezTo>
                    <a:pt x="82" y="42"/>
                    <a:pt x="84" y="41"/>
                    <a:pt x="89" y="42"/>
                  </a:cubicBezTo>
                  <a:cubicBezTo>
                    <a:pt x="92" y="43"/>
                    <a:pt x="94" y="44"/>
                    <a:pt x="96" y="47"/>
                  </a:cubicBezTo>
                  <a:cubicBezTo>
                    <a:pt x="99" y="52"/>
                    <a:pt x="99" y="52"/>
                    <a:pt x="88" y="73"/>
                  </a:cubicBezTo>
                  <a:cubicBezTo>
                    <a:pt x="86" y="77"/>
                    <a:pt x="83" y="83"/>
                    <a:pt x="80" y="88"/>
                  </a:cubicBezTo>
                  <a:cubicBezTo>
                    <a:pt x="81" y="87"/>
                    <a:pt x="82" y="86"/>
                    <a:pt x="84" y="86"/>
                  </a:cubicBezTo>
                  <a:cubicBezTo>
                    <a:pt x="101" y="74"/>
                    <a:pt x="103" y="73"/>
                    <a:pt x="109" y="74"/>
                  </a:cubicBezTo>
                  <a:cubicBezTo>
                    <a:pt x="112" y="75"/>
                    <a:pt x="114" y="76"/>
                    <a:pt x="116" y="79"/>
                  </a:cubicBezTo>
                  <a:cubicBezTo>
                    <a:pt x="119" y="86"/>
                    <a:pt x="116" y="90"/>
                    <a:pt x="111" y="96"/>
                  </a:cubicBezTo>
                  <a:cubicBezTo>
                    <a:pt x="109" y="99"/>
                    <a:pt x="106" y="103"/>
                    <a:pt x="102" y="108"/>
                  </a:cubicBezTo>
                  <a:cubicBezTo>
                    <a:pt x="100" y="111"/>
                    <a:pt x="97" y="115"/>
                    <a:pt x="94" y="119"/>
                  </a:cubicBezTo>
                  <a:cubicBezTo>
                    <a:pt x="99" y="116"/>
                    <a:pt x="102" y="117"/>
                    <a:pt x="105" y="117"/>
                  </a:cubicBezTo>
                  <a:cubicBezTo>
                    <a:pt x="108" y="118"/>
                    <a:pt x="110" y="120"/>
                    <a:pt x="112" y="123"/>
                  </a:cubicBezTo>
                  <a:cubicBezTo>
                    <a:pt x="115" y="128"/>
                    <a:pt x="113" y="135"/>
                    <a:pt x="108" y="138"/>
                  </a:cubicBezTo>
                  <a:close/>
                  <a:moveTo>
                    <a:pt x="16" y="6"/>
                  </a:moveTo>
                  <a:cubicBezTo>
                    <a:pt x="19" y="7"/>
                    <a:pt x="21" y="8"/>
                    <a:pt x="22" y="11"/>
                  </a:cubicBezTo>
                  <a:cubicBezTo>
                    <a:pt x="20" y="8"/>
                    <a:pt x="18" y="7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7"/>
            <p:cNvSpPr>
              <a:spLocks/>
            </p:cNvSpPr>
            <p:nvPr/>
          </p:nvSpPr>
          <p:spPr bwMode="auto">
            <a:xfrm>
              <a:off x="6739781" y="3562648"/>
              <a:ext cx="547689" cy="704850"/>
            </a:xfrm>
            <a:custGeom>
              <a:avLst/>
              <a:gdLst>
                <a:gd name="T0" fmla="*/ 145 w 146"/>
                <a:gd name="T1" fmla="*/ 99 h 188"/>
                <a:gd name="T2" fmla="*/ 139 w 146"/>
                <a:gd name="T3" fmla="*/ 110 h 188"/>
                <a:gd name="T4" fmla="*/ 109 w 146"/>
                <a:gd name="T5" fmla="*/ 168 h 188"/>
                <a:gd name="T6" fmla="*/ 103 w 146"/>
                <a:gd name="T7" fmla="*/ 179 h 188"/>
                <a:gd name="T8" fmla="*/ 95 w 146"/>
                <a:gd name="T9" fmla="*/ 184 h 188"/>
                <a:gd name="T10" fmla="*/ 94 w 146"/>
                <a:gd name="T11" fmla="*/ 184 h 188"/>
                <a:gd name="T12" fmla="*/ 86 w 146"/>
                <a:gd name="T13" fmla="*/ 184 h 188"/>
                <a:gd name="T14" fmla="*/ 29 w 146"/>
                <a:gd name="T15" fmla="*/ 185 h 188"/>
                <a:gd name="T16" fmla="*/ 18 w 146"/>
                <a:gd name="T17" fmla="*/ 185 h 188"/>
                <a:gd name="T18" fmla="*/ 17 w 146"/>
                <a:gd name="T19" fmla="*/ 185 h 188"/>
                <a:gd name="T20" fmla="*/ 8 w 146"/>
                <a:gd name="T21" fmla="*/ 170 h 188"/>
                <a:gd name="T22" fmla="*/ 10 w 146"/>
                <a:gd name="T23" fmla="*/ 167 h 188"/>
                <a:gd name="T24" fmla="*/ 29 w 146"/>
                <a:gd name="T25" fmla="*/ 131 h 188"/>
                <a:gd name="T26" fmla="*/ 58 w 146"/>
                <a:gd name="T27" fmla="*/ 116 h 188"/>
                <a:gd name="T28" fmla="*/ 33 w 146"/>
                <a:gd name="T29" fmla="*/ 165 h 188"/>
                <a:gd name="T30" fmla="*/ 74 w 146"/>
                <a:gd name="T31" fmla="*/ 165 h 188"/>
                <a:gd name="T32" fmla="*/ 91 w 146"/>
                <a:gd name="T33" fmla="*/ 162 h 188"/>
                <a:gd name="T34" fmla="*/ 116 w 146"/>
                <a:gd name="T35" fmla="*/ 116 h 188"/>
                <a:gd name="T36" fmla="*/ 128 w 146"/>
                <a:gd name="T37" fmla="*/ 94 h 188"/>
                <a:gd name="T38" fmla="*/ 104 w 146"/>
                <a:gd name="T39" fmla="*/ 50 h 188"/>
                <a:gd name="T40" fmla="*/ 90 w 146"/>
                <a:gd name="T41" fmla="*/ 22 h 188"/>
                <a:gd name="T42" fmla="*/ 29 w 146"/>
                <a:gd name="T43" fmla="*/ 21 h 188"/>
                <a:gd name="T44" fmla="*/ 37 w 146"/>
                <a:gd name="T45" fmla="*/ 35 h 188"/>
                <a:gd name="T46" fmla="*/ 58 w 146"/>
                <a:gd name="T47" fmla="*/ 77 h 188"/>
                <a:gd name="T48" fmla="*/ 16 w 146"/>
                <a:gd name="T49" fmla="*/ 22 h 188"/>
                <a:gd name="T50" fmla="*/ 13 w 146"/>
                <a:gd name="T51" fmla="*/ 17 h 188"/>
                <a:gd name="T52" fmla="*/ 17 w 146"/>
                <a:gd name="T53" fmla="*/ 8 h 188"/>
                <a:gd name="T54" fmla="*/ 17 w 146"/>
                <a:gd name="T55" fmla="*/ 8 h 188"/>
                <a:gd name="T56" fmla="*/ 19 w 146"/>
                <a:gd name="T57" fmla="*/ 8 h 188"/>
                <a:gd name="T58" fmla="*/ 32 w 146"/>
                <a:gd name="T59" fmla="*/ 8 h 188"/>
                <a:gd name="T60" fmla="*/ 90 w 146"/>
                <a:gd name="T61" fmla="*/ 7 h 188"/>
                <a:gd name="T62" fmla="*/ 94 w 146"/>
                <a:gd name="T63" fmla="*/ 7 h 188"/>
                <a:gd name="T64" fmla="*/ 100 w 146"/>
                <a:gd name="T65" fmla="*/ 10 h 188"/>
                <a:gd name="T66" fmla="*/ 101 w 146"/>
                <a:gd name="T67" fmla="*/ 11 h 188"/>
                <a:gd name="T68" fmla="*/ 109 w 146"/>
                <a:gd name="T69" fmla="*/ 25 h 188"/>
                <a:gd name="T70" fmla="*/ 141 w 146"/>
                <a:gd name="T71" fmla="*/ 83 h 188"/>
                <a:gd name="T72" fmla="*/ 145 w 146"/>
                <a:gd name="T73" fmla="*/ 90 h 188"/>
                <a:gd name="T74" fmla="*/ 146 w 146"/>
                <a:gd name="T75" fmla="*/ 9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188">
                  <a:moveTo>
                    <a:pt x="146" y="98"/>
                  </a:moveTo>
                  <a:cubicBezTo>
                    <a:pt x="145" y="99"/>
                    <a:pt x="145" y="99"/>
                    <a:pt x="145" y="99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2" y="143"/>
                    <a:pt x="115" y="156"/>
                    <a:pt x="109" y="16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99" y="182"/>
                    <a:pt x="111" y="175"/>
                    <a:pt x="95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1" y="184"/>
                    <a:pt x="91" y="184"/>
                    <a:pt x="91" y="184"/>
                  </a:cubicBezTo>
                  <a:cubicBezTo>
                    <a:pt x="86" y="184"/>
                    <a:pt x="86" y="184"/>
                    <a:pt x="86" y="184"/>
                  </a:cubicBezTo>
                  <a:cubicBezTo>
                    <a:pt x="79" y="184"/>
                    <a:pt x="73" y="184"/>
                    <a:pt x="66" y="185"/>
                  </a:cubicBezTo>
                  <a:cubicBezTo>
                    <a:pt x="53" y="185"/>
                    <a:pt x="40" y="185"/>
                    <a:pt x="29" y="185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8" y="188"/>
                    <a:pt x="0" y="158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3" y="162"/>
                    <a:pt x="15" y="157"/>
                    <a:pt x="17" y="153"/>
                  </a:cubicBezTo>
                  <a:cubicBezTo>
                    <a:pt x="22" y="145"/>
                    <a:pt x="26" y="137"/>
                    <a:pt x="29" y="131"/>
                  </a:cubicBezTo>
                  <a:cubicBezTo>
                    <a:pt x="36" y="118"/>
                    <a:pt x="41" y="110"/>
                    <a:pt x="43" y="108"/>
                  </a:cubicBezTo>
                  <a:cubicBezTo>
                    <a:pt x="56" y="96"/>
                    <a:pt x="76" y="79"/>
                    <a:pt x="58" y="116"/>
                  </a:cubicBezTo>
                  <a:cubicBezTo>
                    <a:pt x="56" y="121"/>
                    <a:pt x="51" y="131"/>
                    <a:pt x="43" y="145"/>
                  </a:cubicBezTo>
                  <a:cubicBezTo>
                    <a:pt x="40" y="151"/>
                    <a:pt x="37" y="158"/>
                    <a:pt x="33" y="165"/>
                  </a:cubicBezTo>
                  <a:cubicBezTo>
                    <a:pt x="34" y="165"/>
                    <a:pt x="36" y="165"/>
                    <a:pt x="37" y="165"/>
                  </a:cubicBezTo>
                  <a:cubicBezTo>
                    <a:pt x="49" y="165"/>
                    <a:pt x="61" y="165"/>
                    <a:pt x="74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102" y="141"/>
                    <a:pt x="109" y="129"/>
                    <a:pt x="116" y="116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18" y="75"/>
                    <a:pt x="111" y="62"/>
                    <a:pt x="104" y="50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68" y="21"/>
                    <a:pt x="47" y="21"/>
                    <a:pt x="29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7"/>
                    <a:pt x="35" y="31"/>
                    <a:pt x="37" y="35"/>
                  </a:cubicBezTo>
                  <a:cubicBezTo>
                    <a:pt x="41" y="43"/>
                    <a:pt x="45" y="50"/>
                    <a:pt x="48" y="56"/>
                  </a:cubicBezTo>
                  <a:cubicBezTo>
                    <a:pt x="54" y="68"/>
                    <a:pt x="57" y="75"/>
                    <a:pt x="58" y="77"/>
                  </a:cubicBezTo>
                  <a:cubicBezTo>
                    <a:pt x="60" y="91"/>
                    <a:pt x="62" y="102"/>
                    <a:pt x="50" y="81"/>
                  </a:cubicBezTo>
                  <a:cubicBezTo>
                    <a:pt x="50" y="81"/>
                    <a:pt x="37" y="58"/>
                    <a:pt x="16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0"/>
                    <a:pt x="14" y="19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1" y="0"/>
                    <a:pt x="15" y="11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8"/>
                    <a:pt x="44" y="7"/>
                    <a:pt x="50" y="7"/>
                  </a:cubicBezTo>
                  <a:cubicBezTo>
                    <a:pt x="63" y="7"/>
                    <a:pt x="76" y="7"/>
                    <a:pt x="90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3" y="6"/>
                    <a:pt x="105" y="13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7" y="57"/>
                    <a:pt x="134" y="70"/>
                    <a:pt x="141" y="83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6" y="94"/>
                    <a:pt x="146" y="83"/>
                    <a:pt x="146" y="9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pole tekstowe 19"/>
          <p:cNvSpPr txBox="1"/>
          <p:nvPr/>
        </p:nvSpPr>
        <p:spPr>
          <a:xfrm>
            <a:off x="1469682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December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pole tekstowe 20"/>
          <p:cNvSpPr txBox="1"/>
          <p:nvPr/>
        </p:nvSpPr>
        <p:spPr>
          <a:xfrm>
            <a:off x="310053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January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pole tekstowe 21"/>
          <p:cNvSpPr txBox="1"/>
          <p:nvPr/>
        </p:nvSpPr>
        <p:spPr>
          <a:xfrm>
            <a:off x="4684706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February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pole tekstowe 22"/>
          <p:cNvSpPr txBox="1"/>
          <p:nvPr/>
        </p:nvSpPr>
        <p:spPr>
          <a:xfrm>
            <a:off x="634089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20"/>
          <p:cNvSpPr>
            <a:spLocks/>
          </p:cNvSpPr>
          <p:nvPr/>
        </p:nvSpPr>
        <p:spPr bwMode="auto">
          <a:xfrm rot="5092449">
            <a:off x="4312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505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Possible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20"/>
          <p:cNvSpPr>
            <a:spLocks/>
          </p:cNvSpPr>
          <p:nvPr/>
        </p:nvSpPr>
        <p:spPr bwMode="auto">
          <a:xfrm rot="5092449">
            <a:off x="1264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457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Planned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Freeform 5"/>
          <p:cNvSpPr>
            <a:spLocks/>
          </p:cNvSpPr>
          <p:nvPr/>
        </p:nvSpPr>
        <p:spPr bwMode="auto">
          <a:xfrm>
            <a:off x="2434162" y="5380311"/>
            <a:ext cx="2144909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Month Delay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1" name="Grupa 32"/>
          <p:cNvGrpSpPr/>
          <p:nvPr/>
        </p:nvGrpSpPr>
        <p:grpSpPr>
          <a:xfrm>
            <a:off x="6680965" y="4523806"/>
            <a:ext cx="413100" cy="674810"/>
            <a:chOff x="4752976" y="2795588"/>
            <a:chExt cx="814387" cy="1330325"/>
          </a:xfrm>
        </p:grpSpPr>
        <p:sp>
          <p:nvSpPr>
            <p:cNvPr id="112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upa 45"/>
          <p:cNvGrpSpPr/>
          <p:nvPr/>
        </p:nvGrpSpPr>
        <p:grpSpPr>
          <a:xfrm flipH="1">
            <a:off x="7420120" y="5404092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119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5" name="Grupa 65"/>
          <p:cNvGrpSpPr/>
          <p:nvPr/>
        </p:nvGrpSpPr>
        <p:grpSpPr>
          <a:xfrm>
            <a:off x="6237146" y="5153177"/>
            <a:ext cx="428167" cy="674810"/>
            <a:chOff x="4788021" y="5229200"/>
            <a:chExt cx="804791" cy="1268386"/>
          </a:xfrm>
        </p:grpSpPr>
        <p:grpSp>
          <p:nvGrpSpPr>
            <p:cNvPr id="126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28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9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0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1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2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7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3" name="Grupa 81"/>
          <p:cNvGrpSpPr/>
          <p:nvPr/>
        </p:nvGrpSpPr>
        <p:grpSpPr>
          <a:xfrm>
            <a:off x="7250788" y="4653162"/>
            <a:ext cx="397759" cy="674810"/>
            <a:chOff x="4845177" y="5229200"/>
            <a:chExt cx="747635" cy="1268386"/>
          </a:xfrm>
        </p:grpSpPr>
        <p:grpSp>
          <p:nvGrpSpPr>
            <p:cNvPr id="134" name="Grupa 95"/>
            <p:cNvGrpSpPr/>
            <p:nvPr/>
          </p:nvGrpSpPr>
          <p:grpSpPr>
            <a:xfrm flipH="1">
              <a:off x="4845177" y="5229200"/>
              <a:ext cx="583961" cy="1268386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5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upa 89"/>
          <p:cNvGrpSpPr/>
          <p:nvPr/>
        </p:nvGrpSpPr>
        <p:grpSpPr>
          <a:xfrm flipH="1">
            <a:off x="6782804" y="5328724"/>
            <a:ext cx="397759" cy="674810"/>
            <a:chOff x="4845177" y="5229200"/>
            <a:chExt cx="747635" cy="1268386"/>
          </a:xfrm>
        </p:grpSpPr>
        <p:grpSp>
          <p:nvGrpSpPr>
            <p:cNvPr id="142" name="Grupa 95"/>
            <p:cNvGrpSpPr/>
            <p:nvPr/>
          </p:nvGrpSpPr>
          <p:grpSpPr>
            <a:xfrm flipH="1">
              <a:off x="4845177" y="5229198"/>
              <a:ext cx="583961" cy="1268385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44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3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9" name="Freeform 20"/>
          <p:cNvSpPr>
            <a:spLocks/>
          </p:cNvSpPr>
          <p:nvPr/>
        </p:nvSpPr>
        <p:spPr bwMode="auto">
          <a:xfrm rot="5092449">
            <a:off x="6701709" y="2841547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5"/>
          <p:cNvSpPr>
            <a:spLocks/>
          </p:cNvSpPr>
          <p:nvPr/>
        </p:nvSpPr>
        <p:spPr bwMode="auto">
          <a:xfrm>
            <a:off x="5765572" y="2039531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" name="Freeform 8"/>
          <p:cNvSpPr>
            <a:spLocks/>
          </p:cNvSpPr>
          <p:nvPr/>
        </p:nvSpPr>
        <p:spPr bwMode="auto">
          <a:xfrm rot="16200000" flipH="1">
            <a:off x="3338547" y="2649149"/>
            <a:ext cx="592975" cy="4464733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6311692" y="6257165"/>
            <a:ext cx="12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Delay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4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2: Team Not “Ready” at Start Date</a:t>
            </a:r>
            <a:br>
              <a:rPr lang="en-US" dirty="0"/>
            </a:br>
            <a:r>
              <a:rPr lang="en-US" dirty="0"/>
              <a:t>Actual Team = 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team in place already? Can I see them</a:t>
            </a:r>
            <a:r>
              <a:rPr lang="en-US" dirty="0" smtClean="0"/>
              <a:t>?</a:t>
            </a:r>
          </a:p>
          <a:p>
            <a:r>
              <a:rPr lang="en-US" dirty="0"/>
              <a:t>What are they working on now? Is it likely to be delayed</a:t>
            </a:r>
            <a:r>
              <a:rPr lang="en-US" dirty="0" smtClean="0"/>
              <a:t>?</a:t>
            </a:r>
          </a:p>
          <a:p>
            <a:r>
              <a:rPr lang="en-US" dirty="0" smtClean="0"/>
              <a:t>Higher priority projects?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Plans to hire aren’t always achievable by given date</a:t>
            </a:r>
          </a:p>
          <a:p>
            <a:r>
              <a:rPr lang="en-US" dirty="0"/>
              <a:t>Plan environment factors: space to sit, equipment, meeting space</a:t>
            </a:r>
          </a:p>
          <a:p>
            <a:r>
              <a:rPr lang="en-US" dirty="0"/>
              <a:t>What infrastructure does the team need to “start” work? 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49475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506145"/>
            <a:ext cx="813553" cy="779855"/>
            <a:chOff x="7394576" y="4652963"/>
            <a:chExt cx="1073150" cy="1028700"/>
          </a:xfrm>
          <a:solidFill>
            <a:srgbClr val="C00000"/>
          </a:solidFill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90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0877" y="0"/>
            <a:ext cx="9507277" cy="6858957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457200" y="18669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20574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27432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029200" y="2209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7315200" y="18288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5638800" y="4572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2286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2667000" y="39243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/>
          <p:cNvSpPr/>
          <p:nvPr/>
        </p:nvSpPr>
        <p:spPr>
          <a:xfrm>
            <a:off x="7543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0"/>
            <a:ext cx="4582164" cy="53156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135" y="5562600"/>
            <a:ext cx="1000265" cy="933580"/>
          </a:xfrm>
          <a:prstGeom prst="rect">
            <a:avLst/>
          </a:prstGeom>
        </p:spPr>
      </p:pic>
      <p:sp>
        <p:nvSpPr>
          <p:cNvPr id="21" name="Folded Corner 20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3: Partial Team (Team &lt; planned)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7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3: Team Not at Strength</a:t>
            </a:r>
            <a:br>
              <a:rPr lang="en-US" dirty="0"/>
            </a:br>
            <a:r>
              <a:rPr lang="en-US" dirty="0"/>
              <a:t>Actual Team &lt; Planned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43" name="Grupa 25"/>
          <p:cNvGrpSpPr/>
          <p:nvPr/>
        </p:nvGrpSpPr>
        <p:grpSpPr>
          <a:xfrm>
            <a:off x="1389840" y="3282809"/>
            <a:ext cx="1577034" cy="789395"/>
            <a:chOff x="907827" y="3568254"/>
            <a:chExt cx="1423987" cy="712787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922114" y="3568254"/>
              <a:ext cx="1390650" cy="674687"/>
            </a:xfrm>
            <a:custGeom>
              <a:avLst/>
              <a:gdLst>
                <a:gd name="T0" fmla="*/ 323 w 371"/>
                <a:gd name="T1" fmla="*/ 174 h 180"/>
                <a:gd name="T2" fmla="*/ 331 w 371"/>
                <a:gd name="T3" fmla="*/ 133 h 180"/>
                <a:gd name="T4" fmla="*/ 291 w 371"/>
                <a:gd name="T5" fmla="*/ 152 h 180"/>
                <a:gd name="T6" fmla="*/ 240 w 371"/>
                <a:gd name="T7" fmla="*/ 171 h 180"/>
                <a:gd name="T8" fmla="*/ 291 w 371"/>
                <a:gd name="T9" fmla="*/ 110 h 180"/>
                <a:gd name="T10" fmla="*/ 171 w 371"/>
                <a:gd name="T11" fmla="*/ 178 h 180"/>
                <a:gd name="T12" fmla="*/ 178 w 371"/>
                <a:gd name="T13" fmla="*/ 150 h 180"/>
                <a:gd name="T14" fmla="*/ 233 w 371"/>
                <a:gd name="T15" fmla="*/ 103 h 180"/>
                <a:gd name="T16" fmla="*/ 107 w 371"/>
                <a:gd name="T17" fmla="*/ 174 h 180"/>
                <a:gd name="T18" fmla="*/ 115 w 371"/>
                <a:gd name="T19" fmla="*/ 147 h 180"/>
                <a:gd name="T20" fmla="*/ 233 w 371"/>
                <a:gd name="T21" fmla="*/ 57 h 180"/>
                <a:gd name="T22" fmla="*/ 27 w 371"/>
                <a:gd name="T23" fmla="*/ 177 h 180"/>
                <a:gd name="T24" fmla="*/ 27 w 371"/>
                <a:gd name="T25" fmla="*/ 156 h 180"/>
                <a:gd name="T26" fmla="*/ 81 w 371"/>
                <a:gd name="T27" fmla="*/ 115 h 180"/>
                <a:gd name="T28" fmla="*/ 108 w 371"/>
                <a:gd name="T29" fmla="*/ 91 h 180"/>
                <a:gd name="T30" fmla="*/ 6 w 371"/>
                <a:gd name="T31" fmla="*/ 139 h 180"/>
                <a:gd name="T32" fmla="*/ 21 w 371"/>
                <a:gd name="T33" fmla="*/ 115 h 180"/>
                <a:gd name="T34" fmla="*/ 77 w 371"/>
                <a:gd name="T35" fmla="*/ 67 h 180"/>
                <a:gd name="T36" fmla="*/ 15 w 371"/>
                <a:gd name="T37" fmla="*/ 100 h 180"/>
                <a:gd name="T38" fmla="*/ 15 w 371"/>
                <a:gd name="T39" fmla="*/ 77 h 180"/>
                <a:gd name="T40" fmla="*/ 37 w 371"/>
                <a:gd name="T41" fmla="*/ 51 h 180"/>
                <a:gd name="T42" fmla="*/ 9 w 371"/>
                <a:gd name="T43" fmla="*/ 54 h 180"/>
                <a:gd name="T44" fmla="*/ 5 w 371"/>
                <a:gd name="T45" fmla="*/ 21 h 180"/>
                <a:gd name="T46" fmla="*/ 6 w 371"/>
                <a:gd name="T47" fmla="*/ 4 h 180"/>
                <a:gd name="T48" fmla="*/ 23 w 371"/>
                <a:gd name="T49" fmla="*/ 6 h 180"/>
                <a:gd name="T50" fmla="*/ 26 w 371"/>
                <a:gd name="T51" fmla="*/ 34 h 180"/>
                <a:gd name="T52" fmla="*/ 80 w 371"/>
                <a:gd name="T53" fmla="*/ 5 h 180"/>
                <a:gd name="T54" fmla="*/ 61 w 371"/>
                <a:gd name="T55" fmla="*/ 53 h 180"/>
                <a:gd name="T56" fmla="*/ 156 w 371"/>
                <a:gd name="T57" fmla="*/ 2 h 180"/>
                <a:gd name="T58" fmla="*/ 151 w 371"/>
                <a:gd name="T59" fmla="*/ 28 h 180"/>
                <a:gd name="T60" fmla="*/ 103 w 371"/>
                <a:gd name="T61" fmla="*/ 71 h 180"/>
                <a:gd name="T62" fmla="*/ 232 w 371"/>
                <a:gd name="T63" fmla="*/ 8 h 180"/>
                <a:gd name="T64" fmla="*/ 182 w 371"/>
                <a:gd name="T65" fmla="*/ 64 h 180"/>
                <a:gd name="T66" fmla="*/ 305 w 371"/>
                <a:gd name="T67" fmla="*/ 9 h 180"/>
                <a:gd name="T68" fmla="*/ 324 w 371"/>
                <a:gd name="T69" fmla="*/ 31 h 180"/>
                <a:gd name="T70" fmla="*/ 326 w 371"/>
                <a:gd name="T71" fmla="*/ 51 h 180"/>
                <a:gd name="T72" fmla="*/ 291 w 371"/>
                <a:gd name="T73" fmla="*/ 80 h 180"/>
                <a:gd name="T74" fmla="*/ 350 w 371"/>
                <a:gd name="T75" fmla="*/ 58 h 180"/>
                <a:gd name="T76" fmla="*/ 317 w 371"/>
                <a:gd name="T77" fmla="*/ 113 h 180"/>
                <a:gd name="T78" fmla="*/ 361 w 371"/>
                <a:gd name="T79" fmla="*/ 93 h 180"/>
                <a:gd name="T80" fmla="*/ 348 w 371"/>
                <a:gd name="T81" fmla="*/ 143 h 180"/>
                <a:gd name="T82" fmla="*/ 331 w 371"/>
                <a:gd name="T83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1" h="180">
                  <a:moveTo>
                    <a:pt x="330" y="173"/>
                  </a:moveTo>
                  <a:cubicBezTo>
                    <a:pt x="328" y="174"/>
                    <a:pt x="326" y="175"/>
                    <a:pt x="323" y="174"/>
                  </a:cubicBezTo>
                  <a:cubicBezTo>
                    <a:pt x="320" y="174"/>
                    <a:pt x="317" y="172"/>
                    <a:pt x="316" y="170"/>
                  </a:cubicBezTo>
                  <a:cubicBezTo>
                    <a:pt x="313" y="164"/>
                    <a:pt x="313" y="164"/>
                    <a:pt x="331" y="133"/>
                  </a:cubicBezTo>
                  <a:cubicBezTo>
                    <a:pt x="332" y="131"/>
                    <a:pt x="334" y="128"/>
                    <a:pt x="335" y="125"/>
                  </a:cubicBezTo>
                  <a:cubicBezTo>
                    <a:pt x="321" y="134"/>
                    <a:pt x="304" y="145"/>
                    <a:pt x="291" y="152"/>
                  </a:cubicBezTo>
                  <a:cubicBezTo>
                    <a:pt x="252" y="177"/>
                    <a:pt x="252" y="177"/>
                    <a:pt x="247" y="176"/>
                  </a:cubicBezTo>
                  <a:cubicBezTo>
                    <a:pt x="244" y="175"/>
                    <a:pt x="242" y="173"/>
                    <a:pt x="240" y="171"/>
                  </a:cubicBezTo>
                  <a:cubicBezTo>
                    <a:pt x="236" y="163"/>
                    <a:pt x="241" y="158"/>
                    <a:pt x="261" y="138"/>
                  </a:cubicBezTo>
                  <a:cubicBezTo>
                    <a:pt x="270" y="130"/>
                    <a:pt x="280" y="120"/>
                    <a:pt x="291" y="110"/>
                  </a:cubicBezTo>
                  <a:cubicBezTo>
                    <a:pt x="263" y="126"/>
                    <a:pt x="232" y="145"/>
                    <a:pt x="214" y="156"/>
                  </a:cubicBezTo>
                  <a:cubicBezTo>
                    <a:pt x="176" y="180"/>
                    <a:pt x="176" y="180"/>
                    <a:pt x="171" y="178"/>
                  </a:cubicBezTo>
                  <a:cubicBezTo>
                    <a:pt x="169" y="178"/>
                    <a:pt x="167" y="176"/>
                    <a:pt x="165" y="174"/>
                  </a:cubicBezTo>
                  <a:cubicBezTo>
                    <a:pt x="161" y="166"/>
                    <a:pt x="167" y="160"/>
                    <a:pt x="178" y="150"/>
                  </a:cubicBezTo>
                  <a:cubicBezTo>
                    <a:pt x="184" y="144"/>
                    <a:pt x="193" y="136"/>
                    <a:pt x="206" y="126"/>
                  </a:cubicBezTo>
                  <a:cubicBezTo>
                    <a:pt x="214" y="118"/>
                    <a:pt x="224" y="111"/>
                    <a:pt x="233" y="103"/>
                  </a:cubicBezTo>
                  <a:cubicBezTo>
                    <a:pt x="227" y="106"/>
                    <a:pt x="222" y="110"/>
                    <a:pt x="217" y="113"/>
                  </a:cubicBezTo>
                  <a:cubicBezTo>
                    <a:pt x="126" y="171"/>
                    <a:pt x="116" y="176"/>
                    <a:pt x="107" y="174"/>
                  </a:cubicBezTo>
                  <a:cubicBezTo>
                    <a:pt x="105" y="173"/>
                    <a:pt x="102" y="171"/>
                    <a:pt x="101" y="169"/>
                  </a:cubicBezTo>
                  <a:cubicBezTo>
                    <a:pt x="96" y="161"/>
                    <a:pt x="101" y="157"/>
                    <a:pt x="115" y="147"/>
                  </a:cubicBezTo>
                  <a:cubicBezTo>
                    <a:pt x="122" y="141"/>
                    <a:pt x="132" y="133"/>
                    <a:pt x="145" y="124"/>
                  </a:cubicBezTo>
                  <a:cubicBezTo>
                    <a:pt x="167" y="107"/>
                    <a:pt x="203" y="80"/>
                    <a:pt x="233" y="57"/>
                  </a:cubicBezTo>
                  <a:cubicBezTo>
                    <a:pt x="202" y="76"/>
                    <a:pt x="165" y="98"/>
                    <a:pt x="136" y="117"/>
                  </a:cubicBezTo>
                  <a:cubicBezTo>
                    <a:pt x="35" y="179"/>
                    <a:pt x="34" y="179"/>
                    <a:pt x="27" y="177"/>
                  </a:cubicBezTo>
                  <a:cubicBezTo>
                    <a:pt x="25" y="177"/>
                    <a:pt x="22" y="175"/>
                    <a:pt x="21" y="173"/>
                  </a:cubicBezTo>
                  <a:cubicBezTo>
                    <a:pt x="16" y="165"/>
                    <a:pt x="23" y="159"/>
                    <a:pt x="27" y="156"/>
                  </a:cubicBezTo>
                  <a:cubicBezTo>
                    <a:pt x="30" y="154"/>
                    <a:pt x="34" y="150"/>
                    <a:pt x="40" y="146"/>
                  </a:cubicBezTo>
                  <a:cubicBezTo>
                    <a:pt x="50" y="138"/>
                    <a:pt x="65" y="128"/>
                    <a:pt x="81" y="115"/>
                  </a:cubicBezTo>
                  <a:cubicBezTo>
                    <a:pt x="98" y="103"/>
                    <a:pt x="120" y="86"/>
                    <a:pt x="142" y="70"/>
                  </a:cubicBezTo>
                  <a:cubicBezTo>
                    <a:pt x="130" y="77"/>
                    <a:pt x="118" y="85"/>
                    <a:pt x="108" y="91"/>
                  </a:cubicBezTo>
                  <a:cubicBezTo>
                    <a:pt x="23" y="144"/>
                    <a:pt x="19" y="146"/>
                    <a:pt x="12" y="144"/>
                  </a:cubicBezTo>
                  <a:cubicBezTo>
                    <a:pt x="10" y="143"/>
                    <a:pt x="7" y="142"/>
                    <a:pt x="6" y="139"/>
                  </a:cubicBezTo>
                  <a:cubicBezTo>
                    <a:pt x="2" y="132"/>
                    <a:pt x="7" y="127"/>
                    <a:pt x="11" y="124"/>
                  </a:cubicBezTo>
                  <a:cubicBezTo>
                    <a:pt x="13" y="122"/>
                    <a:pt x="17" y="119"/>
                    <a:pt x="21" y="115"/>
                  </a:cubicBezTo>
                  <a:cubicBezTo>
                    <a:pt x="28" y="109"/>
                    <a:pt x="39" y="99"/>
                    <a:pt x="52" y="89"/>
                  </a:cubicBezTo>
                  <a:cubicBezTo>
                    <a:pt x="59" y="82"/>
                    <a:pt x="68" y="74"/>
                    <a:pt x="77" y="67"/>
                  </a:cubicBezTo>
                  <a:cubicBezTo>
                    <a:pt x="76" y="67"/>
                    <a:pt x="75" y="68"/>
                    <a:pt x="74" y="68"/>
                  </a:cubicBezTo>
                  <a:cubicBezTo>
                    <a:pt x="21" y="101"/>
                    <a:pt x="21" y="101"/>
                    <a:pt x="15" y="100"/>
                  </a:cubicBezTo>
                  <a:cubicBezTo>
                    <a:pt x="13" y="99"/>
                    <a:pt x="10" y="97"/>
                    <a:pt x="9" y="95"/>
                  </a:cubicBezTo>
                  <a:cubicBezTo>
                    <a:pt x="6" y="89"/>
                    <a:pt x="9" y="85"/>
                    <a:pt x="15" y="77"/>
                  </a:cubicBezTo>
                  <a:cubicBezTo>
                    <a:pt x="18" y="74"/>
                    <a:pt x="22" y="69"/>
                    <a:pt x="27" y="63"/>
                  </a:cubicBezTo>
                  <a:cubicBezTo>
                    <a:pt x="30" y="59"/>
                    <a:pt x="33" y="55"/>
                    <a:pt x="37" y="51"/>
                  </a:cubicBezTo>
                  <a:cubicBezTo>
                    <a:pt x="24" y="59"/>
                    <a:pt x="20" y="60"/>
                    <a:pt x="16" y="59"/>
                  </a:cubicBezTo>
                  <a:cubicBezTo>
                    <a:pt x="13" y="59"/>
                    <a:pt x="10" y="57"/>
                    <a:pt x="9" y="54"/>
                  </a:cubicBezTo>
                  <a:cubicBezTo>
                    <a:pt x="8" y="52"/>
                    <a:pt x="8" y="52"/>
                    <a:pt x="6" y="33"/>
                  </a:cubicBezTo>
                  <a:cubicBezTo>
                    <a:pt x="6" y="29"/>
                    <a:pt x="5" y="25"/>
                    <a:pt x="5" y="21"/>
                  </a:cubicBezTo>
                  <a:cubicBezTo>
                    <a:pt x="4" y="20"/>
                    <a:pt x="3" y="19"/>
                    <a:pt x="2" y="18"/>
                  </a:cubicBezTo>
                  <a:cubicBezTo>
                    <a:pt x="0" y="13"/>
                    <a:pt x="1" y="7"/>
                    <a:pt x="6" y="4"/>
                  </a:cubicBezTo>
                  <a:cubicBezTo>
                    <a:pt x="8" y="3"/>
                    <a:pt x="12" y="1"/>
                    <a:pt x="16" y="2"/>
                  </a:cubicBezTo>
                  <a:cubicBezTo>
                    <a:pt x="19" y="2"/>
                    <a:pt x="21" y="4"/>
                    <a:pt x="23" y="6"/>
                  </a:cubicBezTo>
                  <a:cubicBezTo>
                    <a:pt x="24" y="9"/>
                    <a:pt x="24" y="9"/>
                    <a:pt x="26" y="31"/>
                  </a:cubicBezTo>
                  <a:cubicBezTo>
                    <a:pt x="26" y="32"/>
                    <a:pt x="26" y="33"/>
                    <a:pt x="26" y="34"/>
                  </a:cubicBezTo>
                  <a:cubicBezTo>
                    <a:pt x="31" y="31"/>
                    <a:pt x="37" y="27"/>
                    <a:pt x="41" y="24"/>
                  </a:cubicBezTo>
                  <a:cubicBezTo>
                    <a:pt x="69" y="6"/>
                    <a:pt x="74" y="3"/>
                    <a:pt x="80" y="5"/>
                  </a:cubicBezTo>
                  <a:cubicBezTo>
                    <a:pt x="82" y="5"/>
                    <a:pt x="85" y="7"/>
                    <a:pt x="86" y="10"/>
                  </a:cubicBezTo>
                  <a:cubicBezTo>
                    <a:pt x="90" y="16"/>
                    <a:pt x="91" y="17"/>
                    <a:pt x="61" y="53"/>
                  </a:cubicBezTo>
                  <a:cubicBezTo>
                    <a:pt x="62" y="52"/>
                    <a:pt x="63" y="52"/>
                    <a:pt x="64" y="51"/>
                  </a:cubicBezTo>
                  <a:cubicBezTo>
                    <a:pt x="148" y="0"/>
                    <a:pt x="150" y="0"/>
                    <a:pt x="156" y="2"/>
                  </a:cubicBezTo>
                  <a:cubicBezTo>
                    <a:pt x="158" y="2"/>
                    <a:pt x="161" y="4"/>
                    <a:pt x="162" y="7"/>
                  </a:cubicBezTo>
                  <a:cubicBezTo>
                    <a:pt x="166" y="14"/>
                    <a:pt x="161" y="19"/>
                    <a:pt x="151" y="28"/>
                  </a:cubicBezTo>
                  <a:cubicBezTo>
                    <a:pt x="146" y="33"/>
                    <a:pt x="138" y="40"/>
                    <a:pt x="128" y="49"/>
                  </a:cubicBezTo>
                  <a:cubicBezTo>
                    <a:pt x="120" y="55"/>
                    <a:pt x="112" y="63"/>
                    <a:pt x="103" y="71"/>
                  </a:cubicBezTo>
                  <a:cubicBezTo>
                    <a:pt x="204" y="8"/>
                    <a:pt x="217" y="1"/>
                    <a:pt x="226" y="3"/>
                  </a:cubicBezTo>
                  <a:cubicBezTo>
                    <a:pt x="229" y="4"/>
                    <a:pt x="231" y="6"/>
                    <a:pt x="232" y="8"/>
                  </a:cubicBezTo>
                  <a:cubicBezTo>
                    <a:pt x="238" y="18"/>
                    <a:pt x="234" y="24"/>
                    <a:pt x="185" y="62"/>
                  </a:cubicBezTo>
                  <a:cubicBezTo>
                    <a:pt x="184" y="63"/>
                    <a:pt x="183" y="64"/>
                    <a:pt x="182" y="64"/>
                  </a:cubicBezTo>
                  <a:cubicBezTo>
                    <a:pt x="272" y="9"/>
                    <a:pt x="289" y="1"/>
                    <a:pt x="298" y="4"/>
                  </a:cubicBezTo>
                  <a:cubicBezTo>
                    <a:pt x="301" y="4"/>
                    <a:pt x="303" y="6"/>
                    <a:pt x="305" y="9"/>
                  </a:cubicBezTo>
                  <a:cubicBezTo>
                    <a:pt x="310" y="17"/>
                    <a:pt x="309" y="23"/>
                    <a:pt x="253" y="67"/>
                  </a:cubicBezTo>
                  <a:cubicBezTo>
                    <a:pt x="308" y="33"/>
                    <a:pt x="317" y="29"/>
                    <a:pt x="324" y="31"/>
                  </a:cubicBezTo>
                  <a:cubicBezTo>
                    <a:pt x="327" y="32"/>
                    <a:pt x="329" y="33"/>
                    <a:pt x="331" y="36"/>
                  </a:cubicBezTo>
                  <a:cubicBezTo>
                    <a:pt x="335" y="43"/>
                    <a:pt x="329" y="48"/>
                    <a:pt x="326" y="51"/>
                  </a:cubicBezTo>
                  <a:cubicBezTo>
                    <a:pt x="324" y="53"/>
                    <a:pt x="321" y="55"/>
                    <a:pt x="318" y="58"/>
                  </a:cubicBezTo>
                  <a:cubicBezTo>
                    <a:pt x="311" y="63"/>
                    <a:pt x="302" y="71"/>
                    <a:pt x="291" y="80"/>
                  </a:cubicBezTo>
                  <a:cubicBezTo>
                    <a:pt x="284" y="86"/>
                    <a:pt x="275" y="94"/>
                    <a:pt x="265" y="102"/>
                  </a:cubicBezTo>
                  <a:cubicBezTo>
                    <a:pt x="342" y="56"/>
                    <a:pt x="345" y="57"/>
                    <a:pt x="350" y="58"/>
                  </a:cubicBezTo>
                  <a:cubicBezTo>
                    <a:pt x="353" y="59"/>
                    <a:pt x="356" y="61"/>
                    <a:pt x="357" y="63"/>
                  </a:cubicBezTo>
                  <a:cubicBezTo>
                    <a:pt x="361" y="71"/>
                    <a:pt x="361" y="71"/>
                    <a:pt x="317" y="113"/>
                  </a:cubicBezTo>
                  <a:cubicBezTo>
                    <a:pt x="316" y="113"/>
                    <a:pt x="316" y="113"/>
                    <a:pt x="316" y="114"/>
                  </a:cubicBezTo>
                  <a:cubicBezTo>
                    <a:pt x="351" y="92"/>
                    <a:pt x="356" y="91"/>
                    <a:pt x="361" y="93"/>
                  </a:cubicBezTo>
                  <a:cubicBezTo>
                    <a:pt x="364" y="93"/>
                    <a:pt x="366" y="95"/>
                    <a:pt x="368" y="98"/>
                  </a:cubicBezTo>
                  <a:cubicBezTo>
                    <a:pt x="371" y="104"/>
                    <a:pt x="371" y="105"/>
                    <a:pt x="348" y="143"/>
                  </a:cubicBezTo>
                  <a:cubicBezTo>
                    <a:pt x="344" y="149"/>
                    <a:pt x="340" y="156"/>
                    <a:pt x="338" y="161"/>
                  </a:cubicBezTo>
                  <a:cubicBezTo>
                    <a:pt x="338" y="166"/>
                    <a:pt x="336" y="170"/>
                    <a:pt x="331" y="172"/>
                  </a:cubicBezTo>
                  <a:cubicBezTo>
                    <a:pt x="331" y="172"/>
                    <a:pt x="330" y="173"/>
                    <a:pt x="33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07827" y="3568254"/>
              <a:ext cx="1423987" cy="712787"/>
            </a:xfrm>
            <a:custGeom>
              <a:avLst/>
              <a:gdLst>
                <a:gd name="T0" fmla="*/ 380 w 380"/>
                <a:gd name="T1" fmla="*/ 87 h 190"/>
                <a:gd name="T2" fmla="*/ 369 w 380"/>
                <a:gd name="T3" fmla="*/ 67 h 190"/>
                <a:gd name="T4" fmla="*/ 340 w 380"/>
                <a:gd name="T5" fmla="*/ 14 h 190"/>
                <a:gd name="T6" fmla="*/ 336 w 380"/>
                <a:gd name="T7" fmla="*/ 8 h 190"/>
                <a:gd name="T8" fmla="*/ 335 w 380"/>
                <a:gd name="T9" fmla="*/ 6 h 190"/>
                <a:gd name="T10" fmla="*/ 329 w 380"/>
                <a:gd name="T11" fmla="*/ 3 h 190"/>
                <a:gd name="T12" fmla="*/ 177 w 380"/>
                <a:gd name="T13" fmla="*/ 4 h 190"/>
                <a:gd name="T14" fmla="*/ 15 w 380"/>
                <a:gd name="T15" fmla="*/ 9 h 190"/>
                <a:gd name="T16" fmla="*/ 2 w 380"/>
                <a:gd name="T17" fmla="*/ 101 h 190"/>
                <a:gd name="T18" fmla="*/ 2 w 380"/>
                <a:gd name="T19" fmla="*/ 162 h 190"/>
                <a:gd name="T20" fmla="*/ 2 w 380"/>
                <a:gd name="T21" fmla="*/ 171 h 190"/>
                <a:gd name="T22" fmla="*/ 2 w 380"/>
                <a:gd name="T23" fmla="*/ 171 h 190"/>
                <a:gd name="T24" fmla="*/ 14 w 380"/>
                <a:gd name="T25" fmla="*/ 181 h 190"/>
                <a:gd name="T26" fmla="*/ 49 w 380"/>
                <a:gd name="T27" fmla="*/ 181 h 190"/>
                <a:gd name="T28" fmla="*/ 277 w 380"/>
                <a:gd name="T29" fmla="*/ 180 h 190"/>
                <a:gd name="T30" fmla="*/ 329 w 380"/>
                <a:gd name="T31" fmla="*/ 179 h 190"/>
                <a:gd name="T32" fmla="*/ 337 w 380"/>
                <a:gd name="T33" fmla="*/ 175 h 190"/>
                <a:gd name="T34" fmla="*/ 338 w 380"/>
                <a:gd name="T35" fmla="*/ 173 h 190"/>
                <a:gd name="T36" fmla="*/ 341 w 380"/>
                <a:gd name="T37" fmla="*/ 166 h 190"/>
                <a:gd name="T38" fmla="*/ 371 w 380"/>
                <a:gd name="T39" fmla="*/ 111 h 190"/>
                <a:gd name="T40" fmla="*/ 379 w 380"/>
                <a:gd name="T41" fmla="*/ 97 h 190"/>
                <a:gd name="T42" fmla="*/ 380 w 380"/>
                <a:gd name="T43" fmla="*/ 94 h 190"/>
                <a:gd name="T44" fmla="*/ 340 w 380"/>
                <a:gd name="T45" fmla="*/ 133 h 190"/>
                <a:gd name="T46" fmla="*/ 325 w 380"/>
                <a:gd name="T47" fmla="*/ 160 h 190"/>
                <a:gd name="T48" fmla="*/ 287 w 380"/>
                <a:gd name="T49" fmla="*/ 162 h 190"/>
                <a:gd name="T50" fmla="*/ 64 w 380"/>
                <a:gd name="T51" fmla="*/ 162 h 190"/>
                <a:gd name="T52" fmla="*/ 21 w 380"/>
                <a:gd name="T53" fmla="*/ 162 h 190"/>
                <a:gd name="T54" fmla="*/ 21 w 380"/>
                <a:gd name="T55" fmla="*/ 52 h 190"/>
                <a:gd name="T56" fmla="*/ 39 w 380"/>
                <a:gd name="T57" fmla="*/ 14 h 190"/>
                <a:gd name="T58" fmla="*/ 318 w 380"/>
                <a:gd name="T59" fmla="*/ 18 h 190"/>
                <a:gd name="T60" fmla="*/ 326 w 380"/>
                <a:gd name="T61" fmla="*/ 20 h 190"/>
                <a:gd name="T62" fmla="*/ 353 w 380"/>
                <a:gd name="T63" fmla="*/ 72 h 190"/>
                <a:gd name="T64" fmla="*/ 364 w 380"/>
                <a:gd name="T65" fmla="*/ 91 h 190"/>
                <a:gd name="T66" fmla="*/ 340 w 380"/>
                <a:gd name="T67" fmla="*/ 1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0" h="190">
                  <a:moveTo>
                    <a:pt x="380" y="87"/>
                  </a:moveTo>
                  <a:cubicBezTo>
                    <a:pt x="380" y="87"/>
                    <a:pt x="380" y="87"/>
                    <a:pt x="380" y="87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69" y="67"/>
                    <a:pt x="369" y="67"/>
                    <a:pt x="369" y="67"/>
                  </a:cubicBezTo>
                  <a:cubicBezTo>
                    <a:pt x="349" y="32"/>
                    <a:pt x="349" y="32"/>
                    <a:pt x="349" y="32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7" y="10"/>
                    <a:pt x="337" y="10"/>
                    <a:pt x="337" y="1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7" y="7"/>
                    <a:pt x="324" y="0"/>
                    <a:pt x="329" y="3"/>
                  </a:cubicBezTo>
                  <a:cubicBezTo>
                    <a:pt x="329" y="3"/>
                    <a:pt x="329" y="3"/>
                    <a:pt x="329" y="3"/>
                  </a:cubicBezTo>
                  <a:cubicBezTo>
                    <a:pt x="319" y="3"/>
                    <a:pt x="319" y="3"/>
                    <a:pt x="319" y="3"/>
                  </a:cubicBezTo>
                  <a:cubicBezTo>
                    <a:pt x="267" y="3"/>
                    <a:pt x="218" y="4"/>
                    <a:pt x="177" y="4"/>
                  </a:cubicBezTo>
                  <a:cubicBezTo>
                    <a:pt x="94" y="5"/>
                    <a:pt x="39" y="6"/>
                    <a:pt x="39" y="6"/>
                  </a:cubicBezTo>
                  <a:cubicBezTo>
                    <a:pt x="11" y="6"/>
                    <a:pt x="7" y="7"/>
                    <a:pt x="15" y="9"/>
                  </a:cubicBezTo>
                  <a:cubicBezTo>
                    <a:pt x="11" y="9"/>
                    <a:pt x="7" y="33"/>
                    <a:pt x="3" y="52"/>
                  </a:cubicBezTo>
                  <a:cubicBezTo>
                    <a:pt x="3" y="56"/>
                    <a:pt x="2" y="74"/>
                    <a:pt x="2" y="101"/>
                  </a:cubicBezTo>
                  <a:cubicBezTo>
                    <a:pt x="2" y="114"/>
                    <a:pt x="2" y="130"/>
                    <a:pt x="2" y="148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69"/>
                    <a:pt x="20" y="190"/>
                    <a:pt x="12" y="181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27" y="181"/>
                    <a:pt x="38" y="181"/>
                    <a:pt x="49" y="181"/>
                  </a:cubicBezTo>
                  <a:cubicBezTo>
                    <a:pt x="92" y="181"/>
                    <a:pt x="142" y="181"/>
                    <a:pt x="195" y="180"/>
                  </a:cubicBezTo>
                  <a:cubicBezTo>
                    <a:pt x="222" y="180"/>
                    <a:pt x="249" y="180"/>
                    <a:pt x="277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332" y="178"/>
                    <a:pt x="322" y="184"/>
                    <a:pt x="337" y="175"/>
                  </a:cubicBezTo>
                  <a:cubicBezTo>
                    <a:pt x="337" y="175"/>
                    <a:pt x="337" y="175"/>
                    <a:pt x="337" y="175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9" y="171"/>
                    <a:pt x="339" y="171"/>
                    <a:pt x="339" y="171"/>
                  </a:cubicBezTo>
                  <a:cubicBezTo>
                    <a:pt x="341" y="166"/>
                    <a:pt x="341" y="166"/>
                    <a:pt x="341" y="166"/>
                  </a:cubicBezTo>
                  <a:cubicBezTo>
                    <a:pt x="351" y="148"/>
                    <a:pt x="351" y="148"/>
                    <a:pt x="351" y="148"/>
                  </a:cubicBezTo>
                  <a:cubicBezTo>
                    <a:pt x="371" y="111"/>
                    <a:pt x="371" y="111"/>
                    <a:pt x="371" y="111"/>
                  </a:cubicBezTo>
                  <a:cubicBezTo>
                    <a:pt x="376" y="102"/>
                    <a:pt x="376" y="102"/>
                    <a:pt x="376" y="102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380" y="95"/>
                    <a:pt x="380" y="95"/>
                    <a:pt x="380" y="95"/>
                  </a:cubicBezTo>
                  <a:cubicBezTo>
                    <a:pt x="380" y="94"/>
                    <a:pt x="380" y="94"/>
                    <a:pt x="380" y="94"/>
                  </a:cubicBezTo>
                  <a:cubicBezTo>
                    <a:pt x="380" y="101"/>
                    <a:pt x="380" y="86"/>
                    <a:pt x="380" y="87"/>
                  </a:cubicBezTo>
                  <a:close/>
                  <a:moveTo>
                    <a:pt x="340" y="133"/>
                  </a:moveTo>
                  <a:cubicBezTo>
                    <a:pt x="330" y="151"/>
                    <a:pt x="330" y="151"/>
                    <a:pt x="330" y="151"/>
                  </a:cubicBezTo>
                  <a:cubicBezTo>
                    <a:pt x="325" y="160"/>
                    <a:pt x="325" y="160"/>
                    <a:pt x="325" y="160"/>
                  </a:cubicBezTo>
                  <a:cubicBezTo>
                    <a:pt x="324" y="162"/>
                    <a:pt x="324" y="162"/>
                    <a:pt x="324" y="162"/>
                  </a:cubicBezTo>
                  <a:cubicBezTo>
                    <a:pt x="287" y="162"/>
                    <a:pt x="287" y="162"/>
                    <a:pt x="287" y="162"/>
                  </a:cubicBezTo>
                  <a:cubicBezTo>
                    <a:pt x="261" y="162"/>
                    <a:pt x="234" y="162"/>
                    <a:pt x="208" y="162"/>
                  </a:cubicBezTo>
                  <a:cubicBezTo>
                    <a:pt x="157" y="162"/>
                    <a:pt x="108" y="162"/>
                    <a:pt x="64" y="162"/>
                  </a:cubicBezTo>
                  <a:cubicBezTo>
                    <a:pt x="53" y="162"/>
                    <a:pt x="43" y="162"/>
                    <a:pt x="32" y="162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1" y="144"/>
                    <a:pt x="21" y="127"/>
                    <a:pt x="21" y="113"/>
                  </a:cubicBezTo>
                  <a:cubicBezTo>
                    <a:pt x="21" y="83"/>
                    <a:pt x="21" y="62"/>
                    <a:pt x="21" y="52"/>
                  </a:cubicBezTo>
                  <a:cubicBezTo>
                    <a:pt x="20" y="21"/>
                    <a:pt x="18" y="10"/>
                    <a:pt x="15" y="9"/>
                  </a:cubicBezTo>
                  <a:cubicBezTo>
                    <a:pt x="20" y="11"/>
                    <a:pt x="29" y="12"/>
                    <a:pt x="39" y="14"/>
                  </a:cubicBezTo>
                  <a:cubicBezTo>
                    <a:pt x="45" y="15"/>
                    <a:pt x="101" y="16"/>
                    <a:pt x="181" y="17"/>
                  </a:cubicBezTo>
                  <a:cubicBezTo>
                    <a:pt x="222" y="17"/>
                    <a:pt x="268" y="17"/>
                    <a:pt x="318" y="18"/>
                  </a:cubicBezTo>
                  <a:cubicBezTo>
                    <a:pt x="324" y="18"/>
                    <a:pt x="324" y="18"/>
                    <a:pt x="324" y="18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35" y="37"/>
                    <a:pt x="335" y="37"/>
                    <a:pt x="335" y="37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63" y="89"/>
                    <a:pt x="363" y="89"/>
                    <a:pt x="363" y="89"/>
                  </a:cubicBezTo>
                  <a:cubicBezTo>
                    <a:pt x="364" y="91"/>
                    <a:pt x="364" y="91"/>
                    <a:pt x="364" y="91"/>
                  </a:cubicBezTo>
                  <a:cubicBezTo>
                    <a:pt x="359" y="98"/>
                    <a:pt x="359" y="98"/>
                    <a:pt x="359" y="98"/>
                  </a:cubicBezTo>
                  <a:lnTo>
                    <a:pt x="340" y="133"/>
                  </a:ln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upa 26"/>
          <p:cNvGrpSpPr/>
          <p:nvPr/>
        </p:nvGrpSpPr>
        <p:grpSpPr>
          <a:xfrm>
            <a:off x="2963358" y="3279292"/>
            <a:ext cx="1570002" cy="814009"/>
            <a:chOff x="2328639" y="3565079"/>
            <a:chExt cx="1417637" cy="735012"/>
          </a:xfrm>
        </p:grpSpPr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upa 27"/>
          <p:cNvGrpSpPr/>
          <p:nvPr/>
        </p:nvGrpSpPr>
        <p:grpSpPr>
          <a:xfrm>
            <a:off x="4566764" y="3279292"/>
            <a:ext cx="1568244" cy="814009"/>
            <a:chOff x="3776439" y="3565079"/>
            <a:chExt cx="1416050" cy="735012"/>
          </a:xfrm>
        </p:grpSpPr>
        <p:sp>
          <p:nvSpPr>
            <p:cNvPr id="50" name="Freeform 10"/>
            <p:cNvSpPr>
              <a:spLocks noEditPoints="1"/>
            </p:cNvSpPr>
            <p:nvPr/>
          </p:nvSpPr>
          <p:spPr bwMode="auto">
            <a:xfrm>
              <a:off x="3787552" y="3573016"/>
              <a:ext cx="1363662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3776439" y="3565079"/>
              <a:ext cx="1416050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upa 28"/>
          <p:cNvGrpSpPr/>
          <p:nvPr/>
        </p:nvGrpSpPr>
        <p:grpSpPr>
          <a:xfrm>
            <a:off x="6185994" y="3279292"/>
            <a:ext cx="1570002" cy="814009"/>
            <a:chOff x="5238527" y="3565079"/>
            <a:chExt cx="1417637" cy="735012"/>
          </a:xfrm>
          <a:gradFill>
            <a:gsLst>
              <a:gs pos="0">
                <a:srgbClr val="FF0000"/>
              </a:gs>
              <a:gs pos="64000">
                <a:schemeClr val="accent1"/>
              </a:gs>
              <a:gs pos="100000">
                <a:schemeClr val="accent1"/>
              </a:gs>
            </a:gsLst>
            <a:lin ang="2400000" scaled="0"/>
          </a:gradFill>
        </p:grpSpPr>
        <p:sp>
          <p:nvSpPr>
            <p:cNvPr id="53" name="Freeform 12"/>
            <p:cNvSpPr>
              <a:spLocks noEditPoints="1"/>
            </p:cNvSpPr>
            <p:nvPr/>
          </p:nvSpPr>
          <p:spPr bwMode="auto">
            <a:xfrm>
              <a:off x="5249639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2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/>
            <p:cNvSpPr>
              <a:spLocks/>
            </p:cNvSpPr>
            <p:nvPr/>
          </p:nvSpPr>
          <p:spPr bwMode="auto">
            <a:xfrm>
              <a:off x="5238527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upa 29"/>
          <p:cNvGrpSpPr/>
          <p:nvPr/>
        </p:nvGrpSpPr>
        <p:grpSpPr>
          <a:xfrm>
            <a:off x="7848600" y="3276600"/>
            <a:ext cx="606553" cy="780605"/>
            <a:chOff x="6739781" y="3562648"/>
            <a:chExt cx="547689" cy="704850"/>
          </a:xfrm>
        </p:grpSpPr>
        <p:sp>
          <p:nvSpPr>
            <p:cNvPr id="56" name="Freeform 236"/>
            <p:cNvSpPr>
              <a:spLocks noEditPoints="1"/>
            </p:cNvSpPr>
            <p:nvPr/>
          </p:nvSpPr>
          <p:spPr bwMode="auto">
            <a:xfrm>
              <a:off x="6765180" y="3570585"/>
              <a:ext cx="446089" cy="628650"/>
            </a:xfrm>
            <a:custGeom>
              <a:avLst/>
              <a:gdLst>
                <a:gd name="T0" fmla="*/ 108 w 119"/>
                <a:gd name="T1" fmla="*/ 138 h 168"/>
                <a:gd name="T2" fmla="*/ 102 w 119"/>
                <a:gd name="T3" fmla="*/ 139 h 168"/>
                <a:gd name="T4" fmla="*/ 63 w 119"/>
                <a:gd name="T5" fmla="*/ 163 h 168"/>
                <a:gd name="T6" fmla="*/ 51 w 119"/>
                <a:gd name="T7" fmla="*/ 167 h 168"/>
                <a:gd name="T8" fmla="*/ 44 w 119"/>
                <a:gd name="T9" fmla="*/ 162 h 168"/>
                <a:gd name="T10" fmla="*/ 58 w 119"/>
                <a:gd name="T11" fmla="*/ 130 h 168"/>
                <a:gd name="T12" fmla="*/ 62 w 119"/>
                <a:gd name="T13" fmla="*/ 124 h 168"/>
                <a:gd name="T14" fmla="*/ 54 w 119"/>
                <a:gd name="T15" fmla="*/ 125 h 168"/>
                <a:gd name="T16" fmla="*/ 46 w 119"/>
                <a:gd name="T17" fmla="*/ 119 h 168"/>
                <a:gd name="T18" fmla="*/ 59 w 119"/>
                <a:gd name="T19" fmla="*/ 81 h 168"/>
                <a:gd name="T20" fmla="*/ 53 w 119"/>
                <a:gd name="T21" fmla="*/ 81 h 168"/>
                <a:gd name="T22" fmla="*/ 46 w 119"/>
                <a:gd name="T23" fmla="*/ 76 h 168"/>
                <a:gd name="T24" fmla="*/ 45 w 119"/>
                <a:gd name="T25" fmla="*/ 69 h 168"/>
                <a:gd name="T26" fmla="*/ 49 w 119"/>
                <a:gd name="T27" fmla="*/ 43 h 168"/>
                <a:gd name="T28" fmla="*/ 44 w 119"/>
                <a:gd name="T29" fmla="*/ 40 h 168"/>
                <a:gd name="T30" fmla="*/ 20 w 119"/>
                <a:gd name="T31" fmla="*/ 24 h 168"/>
                <a:gd name="T32" fmla="*/ 20 w 119"/>
                <a:gd name="T33" fmla="*/ 24 h 168"/>
                <a:gd name="T34" fmla="*/ 10 w 119"/>
                <a:gd name="T35" fmla="*/ 27 h 168"/>
                <a:gd name="T36" fmla="*/ 3 w 119"/>
                <a:gd name="T37" fmla="*/ 21 h 168"/>
                <a:gd name="T38" fmla="*/ 7 w 119"/>
                <a:gd name="T39" fmla="*/ 7 h 168"/>
                <a:gd name="T40" fmla="*/ 9 w 119"/>
                <a:gd name="T41" fmla="*/ 6 h 168"/>
                <a:gd name="T42" fmla="*/ 14 w 119"/>
                <a:gd name="T43" fmla="*/ 2 h 168"/>
                <a:gd name="T44" fmla="*/ 23 w 119"/>
                <a:gd name="T45" fmla="*/ 1 h 168"/>
                <a:gd name="T46" fmla="*/ 27 w 119"/>
                <a:gd name="T47" fmla="*/ 2 h 168"/>
                <a:gd name="T48" fmla="*/ 52 w 119"/>
                <a:gd name="T49" fmla="*/ 19 h 168"/>
                <a:gd name="T50" fmla="*/ 64 w 119"/>
                <a:gd name="T51" fmla="*/ 16 h 168"/>
                <a:gd name="T52" fmla="*/ 71 w 119"/>
                <a:gd name="T53" fmla="*/ 21 h 168"/>
                <a:gd name="T54" fmla="*/ 69 w 119"/>
                <a:gd name="T55" fmla="*/ 51 h 168"/>
                <a:gd name="T56" fmla="*/ 76 w 119"/>
                <a:gd name="T57" fmla="*/ 46 h 168"/>
                <a:gd name="T58" fmla="*/ 89 w 119"/>
                <a:gd name="T59" fmla="*/ 42 h 168"/>
                <a:gd name="T60" fmla="*/ 96 w 119"/>
                <a:gd name="T61" fmla="*/ 47 h 168"/>
                <a:gd name="T62" fmla="*/ 88 w 119"/>
                <a:gd name="T63" fmla="*/ 73 h 168"/>
                <a:gd name="T64" fmla="*/ 80 w 119"/>
                <a:gd name="T65" fmla="*/ 88 h 168"/>
                <a:gd name="T66" fmla="*/ 84 w 119"/>
                <a:gd name="T67" fmla="*/ 86 h 168"/>
                <a:gd name="T68" fmla="*/ 109 w 119"/>
                <a:gd name="T69" fmla="*/ 74 h 168"/>
                <a:gd name="T70" fmla="*/ 116 w 119"/>
                <a:gd name="T71" fmla="*/ 79 h 168"/>
                <a:gd name="T72" fmla="*/ 111 w 119"/>
                <a:gd name="T73" fmla="*/ 96 h 168"/>
                <a:gd name="T74" fmla="*/ 102 w 119"/>
                <a:gd name="T75" fmla="*/ 108 h 168"/>
                <a:gd name="T76" fmla="*/ 94 w 119"/>
                <a:gd name="T77" fmla="*/ 119 h 168"/>
                <a:gd name="T78" fmla="*/ 105 w 119"/>
                <a:gd name="T79" fmla="*/ 117 h 168"/>
                <a:gd name="T80" fmla="*/ 112 w 119"/>
                <a:gd name="T81" fmla="*/ 123 h 168"/>
                <a:gd name="T82" fmla="*/ 108 w 119"/>
                <a:gd name="T83" fmla="*/ 138 h 168"/>
                <a:gd name="T84" fmla="*/ 16 w 119"/>
                <a:gd name="T85" fmla="*/ 6 h 168"/>
                <a:gd name="T86" fmla="*/ 22 w 119"/>
                <a:gd name="T87" fmla="*/ 11 h 168"/>
                <a:gd name="T88" fmla="*/ 16 w 119"/>
                <a:gd name="T8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68">
                  <a:moveTo>
                    <a:pt x="108" y="138"/>
                  </a:moveTo>
                  <a:cubicBezTo>
                    <a:pt x="106" y="139"/>
                    <a:pt x="104" y="139"/>
                    <a:pt x="102" y="139"/>
                  </a:cubicBezTo>
                  <a:cubicBezTo>
                    <a:pt x="98" y="141"/>
                    <a:pt x="88" y="146"/>
                    <a:pt x="63" y="163"/>
                  </a:cubicBezTo>
                  <a:cubicBezTo>
                    <a:pt x="58" y="167"/>
                    <a:pt x="56" y="168"/>
                    <a:pt x="51" y="167"/>
                  </a:cubicBezTo>
                  <a:cubicBezTo>
                    <a:pt x="48" y="167"/>
                    <a:pt x="45" y="165"/>
                    <a:pt x="44" y="162"/>
                  </a:cubicBezTo>
                  <a:cubicBezTo>
                    <a:pt x="40" y="155"/>
                    <a:pt x="43" y="149"/>
                    <a:pt x="58" y="130"/>
                  </a:cubicBezTo>
                  <a:cubicBezTo>
                    <a:pt x="60" y="128"/>
                    <a:pt x="61" y="126"/>
                    <a:pt x="62" y="124"/>
                  </a:cubicBezTo>
                  <a:cubicBezTo>
                    <a:pt x="59" y="125"/>
                    <a:pt x="56" y="125"/>
                    <a:pt x="54" y="125"/>
                  </a:cubicBezTo>
                  <a:cubicBezTo>
                    <a:pt x="50" y="124"/>
                    <a:pt x="48" y="122"/>
                    <a:pt x="46" y="119"/>
                  </a:cubicBezTo>
                  <a:cubicBezTo>
                    <a:pt x="43" y="114"/>
                    <a:pt x="43" y="112"/>
                    <a:pt x="59" y="81"/>
                  </a:cubicBezTo>
                  <a:cubicBezTo>
                    <a:pt x="57" y="82"/>
                    <a:pt x="55" y="82"/>
                    <a:pt x="53" y="81"/>
                  </a:cubicBezTo>
                  <a:cubicBezTo>
                    <a:pt x="50" y="81"/>
                    <a:pt x="48" y="79"/>
                    <a:pt x="46" y="76"/>
                  </a:cubicBezTo>
                  <a:cubicBezTo>
                    <a:pt x="45" y="74"/>
                    <a:pt x="44" y="71"/>
                    <a:pt x="45" y="69"/>
                  </a:cubicBezTo>
                  <a:cubicBezTo>
                    <a:pt x="46" y="60"/>
                    <a:pt x="47" y="51"/>
                    <a:pt x="49" y="43"/>
                  </a:cubicBezTo>
                  <a:cubicBezTo>
                    <a:pt x="47" y="42"/>
                    <a:pt x="45" y="41"/>
                    <a:pt x="44" y="40"/>
                  </a:cubicBezTo>
                  <a:cubicBezTo>
                    <a:pt x="41" y="38"/>
                    <a:pt x="31" y="31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6" y="27"/>
                    <a:pt x="13" y="27"/>
                    <a:pt x="10" y="27"/>
                  </a:cubicBezTo>
                  <a:cubicBezTo>
                    <a:pt x="7" y="26"/>
                    <a:pt x="4" y="24"/>
                    <a:pt x="3" y="21"/>
                  </a:cubicBezTo>
                  <a:cubicBezTo>
                    <a:pt x="0" y="16"/>
                    <a:pt x="2" y="10"/>
                    <a:pt x="7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16" y="2"/>
                    <a:pt x="19" y="0"/>
                    <a:pt x="23" y="1"/>
                  </a:cubicBezTo>
                  <a:cubicBezTo>
                    <a:pt x="24" y="1"/>
                    <a:pt x="26" y="1"/>
                    <a:pt x="27" y="2"/>
                  </a:cubicBezTo>
                  <a:cubicBezTo>
                    <a:pt x="39" y="10"/>
                    <a:pt x="47" y="16"/>
                    <a:pt x="52" y="19"/>
                  </a:cubicBezTo>
                  <a:cubicBezTo>
                    <a:pt x="56" y="17"/>
                    <a:pt x="59" y="15"/>
                    <a:pt x="64" y="16"/>
                  </a:cubicBezTo>
                  <a:cubicBezTo>
                    <a:pt x="67" y="17"/>
                    <a:pt x="70" y="19"/>
                    <a:pt x="71" y="21"/>
                  </a:cubicBezTo>
                  <a:cubicBezTo>
                    <a:pt x="73" y="25"/>
                    <a:pt x="73" y="25"/>
                    <a:pt x="69" y="51"/>
                  </a:cubicBezTo>
                  <a:cubicBezTo>
                    <a:pt x="71" y="49"/>
                    <a:pt x="74" y="48"/>
                    <a:pt x="76" y="46"/>
                  </a:cubicBezTo>
                  <a:cubicBezTo>
                    <a:pt x="82" y="42"/>
                    <a:pt x="84" y="41"/>
                    <a:pt x="89" y="42"/>
                  </a:cubicBezTo>
                  <a:cubicBezTo>
                    <a:pt x="92" y="43"/>
                    <a:pt x="94" y="44"/>
                    <a:pt x="96" y="47"/>
                  </a:cubicBezTo>
                  <a:cubicBezTo>
                    <a:pt x="99" y="52"/>
                    <a:pt x="99" y="52"/>
                    <a:pt x="88" y="73"/>
                  </a:cubicBezTo>
                  <a:cubicBezTo>
                    <a:pt x="86" y="77"/>
                    <a:pt x="83" y="83"/>
                    <a:pt x="80" y="88"/>
                  </a:cubicBezTo>
                  <a:cubicBezTo>
                    <a:pt x="81" y="87"/>
                    <a:pt x="82" y="86"/>
                    <a:pt x="84" y="86"/>
                  </a:cubicBezTo>
                  <a:cubicBezTo>
                    <a:pt x="101" y="74"/>
                    <a:pt x="103" y="73"/>
                    <a:pt x="109" y="74"/>
                  </a:cubicBezTo>
                  <a:cubicBezTo>
                    <a:pt x="112" y="75"/>
                    <a:pt x="114" y="76"/>
                    <a:pt x="116" y="79"/>
                  </a:cubicBezTo>
                  <a:cubicBezTo>
                    <a:pt x="119" y="86"/>
                    <a:pt x="116" y="90"/>
                    <a:pt x="111" y="96"/>
                  </a:cubicBezTo>
                  <a:cubicBezTo>
                    <a:pt x="109" y="99"/>
                    <a:pt x="106" y="103"/>
                    <a:pt x="102" y="108"/>
                  </a:cubicBezTo>
                  <a:cubicBezTo>
                    <a:pt x="100" y="111"/>
                    <a:pt x="97" y="115"/>
                    <a:pt x="94" y="119"/>
                  </a:cubicBezTo>
                  <a:cubicBezTo>
                    <a:pt x="99" y="116"/>
                    <a:pt x="102" y="117"/>
                    <a:pt x="105" y="117"/>
                  </a:cubicBezTo>
                  <a:cubicBezTo>
                    <a:pt x="108" y="118"/>
                    <a:pt x="110" y="120"/>
                    <a:pt x="112" y="123"/>
                  </a:cubicBezTo>
                  <a:cubicBezTo>
                    <a:pt x="115" y="128"/>
                    <a:pt x="113" y="135"/>
                    <a:pt x="108" y="138"/>
                  </a:cubicBezTo>
                  <a:close/>
                  <a:moveTo>
                    <a:pt x="16" y="6"/>
                  </a:moveTo>
                  <a:cubicBezTo>
                    <a:pt x="19" y="7"/>
                    <a:pt x="21" y="8"/>
                    <a:pt x="22" y="11"/>
                  </a:cubicBezTo>
                  <a:cubicBezTo>
                    <a:pt x="20" y="8"/>
                    <a:pt x="18" y="7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7"/>
            <p:cNvSpPr>
              <a:spLocks/>
            </p:cNvSpPr>
            <p:nvPr/>
          </p:nvSpPr>
          <p:spPr bwMode="auto">
            <a:xfrm>
              <a:off x="6739781" y="3562648"/>
              <a:ext cx="547689" cy="704850"/>
            </a:xfrm>
            <a:custGeom>
              <a:avLst/>
              <a:gdLst>
                <a:gd name="T0" fmla="*/ 145 w 146"/>
                <a:gd name="T1" fmla="*/ 99 h 188"/>
                <a:gd name="T2" fmla="*/ 139 w 146"/>
                <a:gd name="T3" fmla="*/ 110 h 188"/>
                <a:gd name="T4" fmla="*/ 109 w 146"/>
                <a:gd name="T5" fmla="*/ 168 h 188"/>
                <a:gd name="T6" fmla="*/ 103 w 146"/>
                <a:gd name="T7" fmla="*/ 179 h 188"/>
                <a:gd name="T8" fmla="*/ 95 w 146"/>
                <a:gd name="T9" fmla="*/ 184 h 188"/>
                <a:gd name="T10" fmla="*/ 94 w 146"/>
                <a:gd name="T11" fmla="*/ 184 h 188"/>
                <a:gd name="T12" fmla="*/ 86 w 146"/>
                <a:gd name="T13" fmla="*/ 184 h 188"/>
                <a:gd name="T14" fmla="*/ 29 w 146"/>
                <a:gd name="T15" fmla="*/ 185 h 188"/>
                <a:gd name="T16" fmla="*/ 18 w 146"/>
                <a:gd name="T17" fmla="*/ 185 h 188"/>
                <a:gd name="T18" fmla="*/ 17 w 146"/>
                <a:gd name="T19" fmla="*/ 185 h 188"/>
                <a:gd name="T20" fmla="*/ 8 w 146"/>
                <a:gd name="T21" fmla="*/ 170 h 188"/>
                <a:gd name="T22" fmla="*/ 10 w 146"/>
                <a:gd name="T23" fmla="*/ 167 h 188"/>
                <a:gd name="T24" fmla="*/ 29 w 146"/>
                <a:gd name="T25" fmla="*/ 131 h 188"/>
                <a:gd name="T26" fmla="*/ 58 w 146"/>
                <a:gd name="T27" fmla="*/ 116 h 188"/>
                <a:gd name="T28" fmla="*/ 33 w 146"/>
                <a:gd name="T29" fmla="*/ 165 h 188"/>
                <a:gd name="T30" fmla="*/ 74 w 146"/>
                <a:gd name="T31" fmla="*/ 165 h 188"/>
                <a:gd name="T32" fmla="*/ 91 w 146"/>
                <a:gd name="T33" fmla="*/ 162 h 188"/>
                <a:gd name="T34" fmla="*/ 116 w 146"/>
                <a:gd name="T35" fmla="*/ 116 h 188"/>
                <a:gd name="T36" fmla="*/ 128 w 146"/>
                <a:gd name="T37" fmla="*/ 94 h 188"/>
                <a:gd name="T38" fmla="*/ 104 w 146"/>
                <a:gd name="T39" fmla="*/ 50 h 188"/>
                <a:gd name="T40" fmla="*/ 90 w 146"/>
                <a:gd name="T41" fmla="*/ 22 h 188"/>
                <a:gd name="T42" fmla="*/ 29 w 146"/>
                <a:gd name="T43" fmla="*/ 21 h 188"/>
                <a:gd name="T44" fmla="*/ 37 w 146"/>
                <a:gd name="T45" fmla="*/ 35 h 188"/>
                <a:gd name="T46" fmla="*/ 58 w 146"/>
                <a:gd name="T47" fmla="*/ 77 h 188"/>
                <a:gd name="T48" fmla="*/ 16 w 146"/>
                <a:gd name="T49" fmla="*/ 22 h 188"/>
                <a:gd name="T50" fmla="*/ 13 w 146"/>
                <a:gd name="T51" fmla="*/ 17 h 188"/>
                <a:gd name="T52" fmla="*/ 17 w 146"/>
                <a:gd name="T53" fmla="*/ 8 h 188"/>
                <a:gd name="T54" fmla="*/ 17 w 146"/>
                <a:gd name="T55" fmla="*/ 8 h 188"/>
                <a:gd name="T56" fmla="*/ 19 w 146"/>
                <a:gd name="T57" fmla="*/ 8 h 188"/>
                <a:gd name="T58" fmla="*/ 32 w 146"/>
                <a:gd name="T59" fmla="*/ 8 h 188"/>
                <a:gd name="T60" fmla="*/ 90 w 146"/>
                <a:gd name="T61" fmla="*/ 7 h 188"/>
                <a:gd name="T62" fmla="*/ 94 w 146"/>
                <a:gd name="T63" fmla="*/ 7 h 188"/>
                <a:gd name="T64" fmla="*/ 100 w 146"/>
                <a:gd name="T65" fmla="*/ 10 h 188"/>
                <a:gd name="T66" fmla="*/ 101 w 146"/>
                <a:gd name="T67" fmla="*/ 11 h 188"/>
                <a:gd name="T68" fmla="*/ 109 w 146"/>
                <a:gd name="T69" fmla="*/ 25 h 188"/>
                <a:gd name="T70" fmla="*/ 141 w 146"/>
                <a:gd name="T71" fmla="*/ 83 h 188"/>
                <a:gd name="T72" fmla="*/ 145 w 146"/>
                <a:gd name="T73" fmla="*/ 90 h 188"/>
                <a:gd name="T74" fmla="*/ 146 w 146"/>
                <a:gd name="T75" fmla="*/ 9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188">
                  <a:moveTo>
                    <a:pt x="146" y="98"/>
                  </a:moveTo>
                  <a:cubicBezTo>
                    <a:pt x="145" y="99"/>
                    <a:pt x="145" y="99"/>
                    <a:pt x="145" y="99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2" y="143"/>
                    <a:pt x="115" y="156"/>
                    <a:pt x="109" y="16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99" y="182"/>
                    <a:pt x="111" y="175"/>
                    <a:pt x="95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1" y="184"/>
                    <a:pt x="91" y="184"/>
                    <a:pt x="91" y="184"/>
                  </a:cubicBezTo>
                  <a:cubicBezTo>
                    <a:pt x="86" y="184"/>
                    <a:pt x="86" y="184"/>
                    <a:pt x="86" y="184"/>
                  </a:cubicBezTo>
                  <a:cubicBezTo>
                    <a:pt x="79" y="184"/>
                    <a:pt x="73" y="184"/>
                    <a:pt x="66" y="185"/>
                  </a:cubicBezTo>
                  <a:cubicBezTo>
                    <a:pt x="53" y="185"/>
                    <a:pt x="40" y="185"/>
                    <a:pt x="29" y="185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8" y="188"/>
                    <a:pt x="0" y="158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3" y="162"/>
                    <a:pt x="15" y="157"/>
                    <a:pt x="17" y="153"/>
                  </a:cubicBezTo>
                  <a:cubicBezTo>
                    <a:pt x="22" y="145"/>
                    <a:pt x="26" y="137"/>
                    <a:pt x="29" y="131"/>
                  </a:cubicBezTo>
                  <a:cubicBezTo>
                    <a:pt x="36" y="118"/>
                    <a:pt x="41" y="110"/>
                    <a:pt x="43" y="108"/>
                  </a:cubicBezTo>
                  <a:cubicBezTo>
                    <a:pt x="56" y="96"/>
                    <a:pt x="76" y="79"/>
                    <a:pt x="58" y="116"/>
                  </a:cubicBezTo>
                  <a:cubicBezTo>
                    <a:pt x="56" y="121"/>
                    <a:pt x="51" y="131"/>
                    <a:pt x="43" y="145"/>
                  </a:cubicBezTo>
                  <a:cubicBezTo>
                    <a:pt x="40" y="151"/>
                    <a:pt x="37" y="158"/>
                    <a:pt x="33" y="165"/>
                  </a:cubicBezTo>
                  <a:cubicBezTo>
                    <a:pt x="34" y="165"/>
                    <a:pt x="36" y="165"/>
                    <a:pt x="37" y="165"/>
                  </a:cubicBezTo>
                  <a:cubicBezTo>
                    <a:pt x="49" y="165"/>
                    <a:pt x="61" y="165"/>
                    <a:pt x="74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102" y="141"/>
                    <a:pt x="109" y="129"/>
                    <a:pt x="116" y="116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18" y="75"/>
                    <a:pt x="111" y="62"/>
                    <a:pt x="104" y="50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68" y="21"/>
                    <a:pt x="47" y="21"/>
                    <a:pt x="29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7"/>
                    <a:pt x="35" y="31"/>
                    <a:pt x="37" y="35"/>
                  </a:cubicBezTo>
                  <a:cubicBezTo>
                    <a:pt x="41" y="43"/>
                    <a:pt x="45" y="50"/>
                    <a:pt x="48" y="56"/>
                  </a:cubicBezTo>
                  <a:cubicBezTo>
                    <a:pt x="54" y="68"/>
                    <a:pt x="57" y="75"/>
                    <a:pt x="58" y="77"/>
                  </a:cubicBezTo>
                  <a:cubicBezTo>
                    <a:pt x="60" y="91"/>
                    <a:pt x="62" y="102"/>
                    <a:pt x="50" y="81"/>
                  </a:cubicBezTo>
                  <a:cubicBezTo>
                    <a:pt x="50" y="81"/>
                    <a:pt x="37" y="58"/>
                    <a:pt x="16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0"/>
                    <a:pt x="14" y="19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1" y="0"/>
                    <a:pt x="15" y="11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8"/>
                    <a:pt x="44" y="7"/>
                    <a:pt x="50" y="7"/>
                  </a:cubicBezTo>
                  <a:cubicBezTo>
                    <a:pt x="63" y="7"/>
                    <a:pt x="76" y="7"/>
                    <a:pt x="90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3" y="6"/>
                    <a:pt x="105" y="13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7" y="57"/>
                    <a:pt x="134" y="70"/>
                    <a:pt x="141" y="83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6" y="94"/>
                    <a:pt x="146" y="83"/>
                    <a:pt x="146" y="9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pole tekstowe 19"/>
          <p:cNvSpPr txBox="1"/>
          <p:nvPr/>
        </p:nvSpPr>
        <p:spPr>
          <a:xfrm>
            <a:off x="1469682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December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pole tekstowe 20"/>
          <p:cNvSpPr txBox="1"/>
          <p:nvPr/>
        </p:nvSpPr>
        <p:spPr>
          <a:xfrm>
            <a:off x="310053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January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pole tekstowe 21"/>
          <p:cNvSpPr txBox="1"/>
          <p:nvPr/>
        </p:nvSpPr>
        <p:spPr>
          <a:xfrm>
            <a:off x="4684706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February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pole tekstowe 22"/>
          <p:cNvSpPr txBox="1"/>
          <p:nvPr/>
        </p:nvSpPr>
        <p:spPr>
          <a:xfrm>
            <a:off x="634089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20"/>
          <p:cNvSpPr>
            <a:spLocks/>
          </p:cNvSpPr>
          <p:nvPr/>
        </p:nvSpPr>
        <p:spPr bwMode="auto">
          <a:xfrm rot="5092449">
            <a:off x="4312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505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Possible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20"/>
          <p:cNvSpPr>
            <a:spLocks/>
          </p:cNvSpPr>
          <p:nvPr/>
        </p:nvSpPr>
        <p:spPr bwMode="auto">
          <a:xfrm rot="5092449">
            <a:off x="1264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457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Planned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Freeform 5"/>
          <p:cNvSpPr>
            <a:spLocks/>
          </p:cNvSpPr>
          <p:nvPr/>
        </p:nvSpPr>
        <p:spPr bwMode="auto">
          <a:xfrm>
            <a:off x="2434162" y="5380311"/>
            <a:ext cx="2144909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Month Delay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1" name="Grupa 32"/>
          <p:cNvGrpSpPr/>
          <p:nvPr/>
        </p:nvGrpSpPr>
        <p:grpSpPr>
          <a:xfrm>
            <a:off x="6598216" y="4524463"/>
            <a:ext cx="413100" cy="674810"/>
            <a:chOff x="4752976" y="2795588"/>
            <a:chExt cx="814387" cy="1330325"/>
          </a:xfrm>
        </p:grpSpPr>
        <p:sp>
          <p:nvSpPr>
            <p:cNvPr id="112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upa 45"/>
          <p:cNvGrpSpPr/>
          <p:nvPr/>
        </p:nvGrpSpPr>
        <p:grpSpPr>
          <a:xfrm flipH="1">
            <a:off x="8314788" y="5303520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119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5" name="Grupa 65"/>
          <p:cNvGrpSpPr/>
          <p:nvPr/>
        </p:nvGrpSpPr>
        <p:grpSpPr>
          <a:xfrm>
            <a:off x="6133998" y="5036876"/>
            <a:ext cx="428167" cy="674810"/>
            <a:chOff x="4788021" y="5229200"/>
            <a:chExt cx="804791" cy="1268386"/>
          </a:xfrm>
        </p:grpSpPr>
        <p:grpSp>
          <p:nvGrpSpPr>
            <p:cNvPr id="126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28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9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0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1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2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7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3" name="Grupa 81"/>
          <p:cNvGrpSpPr/>
          <p:nvPr/>
        </p:nvGrpSpPr>
        <p:grpSpPr>
          <a:xfrm>
            <a:off x="8189208" y="4497109"/>
            <a:ext cx="397759" cy="674810"/>
            <a:chOff x="4845177" y="5229200"/>
            <a:chExt cx="747635" cy="1268386"/>
          </a:xfrm>
        </p:grpSpPr>
        <p:grpSp>
          <p:nvGrpSpPr>
            <p:cNvPr id="134" name="Grupa 95"/>
            <p:cNvGrpSpPr/>
            <p:nvPr/>
          </p:nvGrpSpPr>
          <p:grpSpPr>
            <a:xfrm flipH="1">
              <a:off x="4845177" y="5229200"/>
              <a:ext cx="583961" cy="1268386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5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upa 89"/>
          <p:cNvGrpSpPr/>
          <p:nvPr/>
        </p:nvGrpSpPr>
        <p:grpSpPr>
          <a:xfrm flipH="1">
            <a:off x="8727888" y="4903545"/>
            <a:ext cx="397759" cy="674810"/>
            <a:chOff x="4845177" y="5229200"/>
            <a:chExt cx="747635" cy="1268386"/>
          </a:xfrm>
        </p:grpSpPr>
        <p:grpSp>
          <p:nvGrpSpPr>
            <p:cNvPr id="142" name="Grupa 95"/>
            <p:cNvGrpSpPr/>
            <p:nvPr/>
          </p:nvGrpSpPr>
          <p:grpSpPr>
            <a:xfrm flipH="1">
              <a:off x="4845177" y="5229198"/>
              <a:ext cx="583961" cy="1268385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44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3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9" name="Freeform 20"/>
          <p:cNvSpPr>
            <a:spLocks/>
          </p:cNvSpPr>
          <p:nvPr/>
        </p:nvSpPr>
        <p:spPr bwMode="auto">
          <a:xfrm rot="5092449">
            <a:off x="6701709" y="2841547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5"/>
          <p:cNvSpPr>
            <a:spLocks/>
          </p:cNvSpPr>
          <p:nvPr/>
        </p:nvSpPr>
        <p:spPr bwMode="auto">
          <a:xfrm>
            <a:off x="5765572" y="2039531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" name="Freeform 8"/>
          <p:cNvSpPr>
            <a:spLocks/>
          </p:cNvSpPr>
          <p:nvPr/>
        </p:nvSpPr>
        <p:spPr bwMode="auto">
          <a:xfrm rot="16200000" flipH="1">
            <a:off x="3338547" y="2649149"/>
            <a:ext cx="592975" cy="4464733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6311692" y="6257165"/>
            <a:ext cx="12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Delay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7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49</a:t>
            </a:fld>
            <a:endParaRPr lang="en-US" dirty="0"/>
          </a:p>
        </p:txBody>
      </p:sp>
      <p:pic>
        <p:nvPicPr>
          <p:cNvPr id="22530" name="Picture 2" descr="http://newsimg.bbc.co.uk/media/images/41706000/gif/_41706982_4_4_2_41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509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200" y="3752640"/>
            <a:ext cx="2257740" cy="1505160"/>
          </a:xfrm>
          <a:prstGeom prst="rect">
            <a:avLst/>
          </a:prstGeom>
          <a:solidFill>
            <a:schemeClr val="bg1">
              <a:alpha val="77000"/>
            </a:schemeClr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1828800"/>
            <a:ext cx="990738" cy="1028844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sp>
        <p:nvSpPr>
          <p:cNvPr id="7" name="&quot;No&quot; Symbol 6"/>
          <p:cNvSpPr/>
          <p:nvPr/>
        </p:nvSpPr>
        <p:spPr>
          <a:xfrm>
            <a:off x="533400" y="18669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4: Partial Body Staffing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http://leapyear-hiscox.tv/wp-content/uploads/2014/03/planning-243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5255"/>
            <a:ext cx="4981575" cy="615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2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4: Partial Body Staffing</a:t>
            </a:r>
            <a:br>
              <a:rPr lang="en-US" dirty="0"/>
            </a:br>
            <a:r>
              <a:rPr lang="en-US" dirty="0"/>
              <a:t>Actual Team “sometimes =” Planned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43" name="Grupa 25"/>
          <p:cNvGrpSpPr/>
          <p:nvPr/>
        </p:nvGrpSpPr>
        <p:grpSpPr>
          <a:xfrm>
            <a:off x="1389840" y="3282809"/>
            <a:ext cx="1577034" cy="789395"/>
            <a:chOff x="907827" y="3568254"/>
            <a:chExt cx="1423987" cy="712787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922114" y="3568254"/>
              <a:ext cx="1390650" cy="674687"/>
            </a:xfrm>
            <a:custGeom>
              <a:avLst/>
              <a:gdLst>
                <a:gd name="T0" fmla="*/ 323 w 371"/>
                <a:gd name="T1" fmla="*/ 174 h 180"/>
                <a:gd name="T2" fmla="*/ 331 w 371"/>
                <a:gd name="T3" fmla="*/ 133 h 180"/>
                <a:gd name="T4" fmla="*/ 291 w 371"/>
                <a:gd name="T5" fmla="*/ 152 h 180"/>
                <a:gd name="T6" fmla="*/ 240 w 371"/>
                <a:gd name="T7" fmla="*/ 171 h 180"/>
                <a:gd name="T8" fmla="*/ 291 w 371"/>
                <a:gd name="T9" fmla="*/ 110 h 180"/>
                <a:gd name="T10" fmla="*/ 171 w 371"/>
                <a:gd name="T11" fmla="*/ 178 h 180"/>
                <a:gd name="T12" fmla="*/ 178 w 371"/>
                <a:gd name="T13" fmla="*/ 150 h 180"/>
                <a:gd name="T14" fmla="*/ 233 w 371"/>
                <a:gd name="T15" fmla="*/ 103 h 180"/>
                <a:gd name="T16" fmla="*/ 107 w 371"/>
                <a:gd name="T17" fmla="*/ 174 h 180"/>
                <a:gd name="T18" fmla="*/ 115 w 371"/>
                <a:gd name="T19" fmla="*/ 147 h 180"/>
                <a:gd name="T20" fmla="*/ 233 w 371"/>
                <a:gd name="T21" fmla="*/ 57 h 180"/>
                <a:gd name="T22" fmla="*/ 27 w 371"/>
                <a:gd name="T23" fmla="*/ 177 h 180"/>
                <a:gd name="T24" fmla="*/ 27 w 371"/>
                <a:gd name="T25" fmla="*/ 156 h 180"/>
                <a:gd name="T26" fmla="*/ 81 w 371"/>
                <a:gd name="T27" fmla="*/ 115 h 180"/>
                <a:gd name="T28" fmla="*/ 108 w 371"/>
                <a:gd name="T29" fmla="*/ 91 h 180"/>
                <a:gd name="T30" fmla="*/ 6 w 371"/>
                <a:gd name="T31" fmla="*/ 139 h 180"/>
                <a:gd name="T32" fmla="*/ 21 w 371"/>
                <a:gd name="T33" fmla="*/ 115 h 180"/>
                <a:gd name="T34" fmla="*/ 77 w 371"/>
                <a:gd name="T35" fmla="*/ 67 h 180"/>
                <a:gd name="T36" fmla="*/ 15 w 371"/>
                <a:gd name="T37" fmla="*/ 100 h 180"/>
                <a:gd name="T38" fmla="*/ 15 w 371"/>
                <a:gd name="T39" fmla="*/ 77 h 180"/>
                <a:gd name="T40" fmla="*/ 37 w 371"/>
                <a:gd name="T41" fmla="*/ 51 h 180"/>
                <a:gd name="T42" fmla="*/ 9 w 371"/>
                <a:gd name="T43" fmla="*/ 54 h 180"/>
                <a:gd name="T44" fmla="*/ 5 w 371"/>
                <a:gd name="T45" fmla="*/ 21 h 180"/>
                <a:gd name="T46" fmla="*/ 6 w 371"/>
                <a:gd name="T47" fmla="*/ 4 h 180"/>
                <a:gd name="T48" fmla="*/ 23 w 371"/>
                <a:gd name="T49" fmla="*/ 6 h 180"/>
                <a:gd name="T50" fmla="*/ 26 w 371"/>
                <a:gd name="T51" fmla="*/ 34 h 180"/>
                <a:gd name="T52" fmla="*/ 80 w 371"/>
                <a:gd name="T53" fmla="*/ 5 h 180"/>
                <a:gd name="T54" fmla="*/ 61 w 371"/>
                <a:gd name="T55" fmla="*/ 53 h 180"/>
                <a:gd name="T56" fmla="*/ 156 w 371"/>
                <a:gd name="T57" fmla="*/ 2 h 180"/>
                <a:gd name="T58" fmla="*/ 151 w 371"/>
                <a:gd name="T59" fmla="*/ 28 h 180"/>
                <a:gd name="T60" fmla="*/ 103 w 371"/>
                <a:gd name="T61" fmla="*/ 71 h 180"/>
                <a:gd name="T62" fmla="*/ 232 w 371"/>
                <a:gd name="T63" fmla="*/ 8 h 180"/>
                <a:gd name="T64" fmla="*/ 182 w 371"/>
                <a:gd name="T65" fmla="*/ 64 h 180"/>
                <a:gd name="T66" fmla="*/ 305 w 371"/>
                <a:gd name="T67" fmla="*/ 9 h 180"/>
                <a:gd name="T68" fmla="*/ 324 w 371"/>
                <a:gd name="T69" fmla="*/ 31 h 180"/>
                <a:gd name="T70" fmla="*/ 326 w 371"/>
                <a:gd name="T71" fmla="*/ 51 h 180"/>
                <a:gd name="T72" fmla="*/ 291 w 371"/>
                <a:gd name="T73" fmla="*/ 80 h 180"/>
                <a:gd name="T74" fmla="*/ 350 w 371"/>
                <a:gd name="T75" fmla="*/ 58 h 180"/>
                <a:gd name="T76" fmla="*/ 317 w 371"/>
                <a:gd name="T77" fmla="*/ 113 h 180"/>
                <a:gd name="T78" fmla="*/ 361 w 371"/>
                <a:gd name="T79" fmla="*/ 93 h 180"/>
                <a:gd name="T80" fmla="*/ 348 w 371"/>
                <a:gd name="T81" fmla="*/ 143 h 180"/>
                <a:gd name="T82" fmla="*/ 331 w 371"/>
                <a:gd name="T83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1" h="180">
                  <a:moveTo>
                    <a:pt x="330" y="173"/>
                  </a:moveTo>
                  <a:cubicBezTo>
                    <a:pt x="328" y="174"/>
                    <a:pt x="326" y="175"/>
                    <a:pt x="323" y="174"/>
                  </a:cubicBezTo>
                  <a:cubicBezTo>
                    <a:pt x="320" y="174"/>
                    <a:pt x="317" y="172"/>
                    <a:pt x="316" y="170"/>
                  </a:cubicBezTo>
                  <a:cubicBezTo>
                    <a:pt x="313" y="164"/>
                    <a:pt x="313" y="164"/>
                    <a:pt x="331" y="133"/>
                  </a:cubicBezTo>
                  <a:cubicBezTo>
                    <a:pt x="332" y="131"/>
                    <a:pt x="334" y="128"/>
                    <a:pt x="335" y="125"/>
                  </a:cubicBezTo>
                  <a:cubicBezTo>
                    <a:pt x="321" y="134"/>
                    <a:pt x="304" y="145"/>
                    <a:pt x="291" y="152"/>
                  </a:cubicBezTo>
                  <a:cubicBezTo>
                    <a:pt x="252" y="177"/>
                    <a:pt x="252" y="177"/>
                    <a:pt x="247" y="176"/>
                  </a:cubicBezTo>
                  <a:cubicBezTo>
                    <a:pt x="244" y="175"/>
                    <a:pt x="242" y="173"/>
                    <a:pt x="240" y="171"/>
                  </a:cubicBezTo>
                  <a:cubicBezTo>
                    <a:pt x="236" y="163"/>
                    <a:pt x="241" y="158"/>
                    <a:pt x="261" y="138"/>
                  </a:cubicBezTo>
                  <a:cubicBezTo>
                    <a:pt x="270" y="130"/>
                    <a:pt x="280" y="120"/>
                    <a:pt x="291" y="110"/>
                  </a:cubicBezTo>
                  <a:cubicBezTo>
                    <a:pt x="263" y="126"/>
                    <a:pt x="232" y="145"/>
                    <a:pt x="214" y="156"/>
                  </a:cubicBezTo>
                  <a:cubicBezTo>
                    <a:pt x="176" y="180"/>
                    <a:pt x="176" y="180"/>
                    <a:pt x="171" y="178"/>
                  </a:cubicBezTo>
                  <a:cubicBezTo>
                    <a:pt x="169" y="178"/>
                    <a:pt x="167" y="176"/>
                    <a:pt x="165" y="174"/>
                  </a:cubicBezTo>
                  <a:cubicBezTo>
                    <a:pt x="161" y="166"/>
                    <a:pt x="167" y="160"/>
                    <a:pt x="178" y="150"/>
                  </a:cubicBezTo>
                  <a:cubicBezTo>
                    <a:pt x="184" y="144"/>
                    <a:pt x="193" y="136"/>
                    <a:pt x="206" y="126"/>
                  </a:cubicBezTo>
                  <a:cubicBezTo>
                    <a:pt x="214" y="118"/>
                    <a:pt x="224" y="111"/>
                    <a:pt x="233" y="103"/>
                  </a:cubicBezTo>
                  <a:cubicBezTo>
                    <a:pt x="227" y="106"/>
                    <a:pt x="222" y="110"/>
                    <a:pt x="217" y="113"/>
                  </a:cubicBezTo>
                  <a:cubicBezTo>
                    <a:pt x="126" y="171"/>
                    <a:pt x="116" y="176"/>
                    <a:pt x="107" y="174"/>
                  </a:cubicBezTo>
                  <a:cubicBezTo>
                    <a:pt x="105" y="173"/>
                    <a:pt x="102" y="171"/>
                    <a:pt x="101" y="169"/>
                  </a:cubicBezTo>
                  <a:cubicBezTo>
                    <a:pt x="96" y="161"/>
                    <a:pt x="101" y="157"/>
                    <a:pt x="115" y="147"/>
                  </a:cubicBezTo>
                  <a:cubicBezTo>
                    <a:pt x="122" y="141"/>
                    <a:pt x="132" y="133"/>
                    <a:pt x="145" y="124"/>
                  </a:cubicBezTo>
                  <a:cubicBezTo>
                    <a:pt x="167" y="107"/>
                    <a:pt x="203" y="80"/>
                    <a:pt x="233" y="57"/>
                  </a:cubicBezTo>
                  <a:cubicBezTo>
                    <a:pt x="202" y="76"/>
                    <a:pt x="165" y="98"/>
                    <a:pt x="136" y="117"/>
                  </a:cubicBezTo>
                  <a:cubicBezTo>
                    <a:pt x="35" y="179"/>
                    <a:pt x="34" y="179"/>
                    <a:pt x="27" y="177"/>
                  </a:cubicBezTo>
                  <a:cubicBezTo>
                    <a:pt x="25" y="177"/>
                    <a:pt x="22" y="175"/>
                    <a:pt x="21" y="173"/>
                  </a:cubicBezTo>
                  <a:cubicBezTo>
                    <a:pt x="16" y="165"/>
                    <a:pt x="23" y="159"/>
                    <a:pt x="27" y="156"/>
                  </a:cubicBezTo>
                  <a:cubicBezTo>
                    <a:pt x="30" y="154"/>
                    <a:pt x="34" y="150"/>
                    <a:pt x="40" y="146"/>
                  </a:cubicBezTo>
                  <a:cubicBezTo>
                    <a:pt x="50" y="138"/>
                    <a:pt x="65" y="128"/>
                    <a:pt x="81" y="115"/>
                  </a:cubicBezTo>
                  <a:cubicBezTo>
                    <a:pt x="98" y="103"/>
                    <a:pt x="120" y="86"/>
                    <a:pt x="142" y="70"/>
                  </a:cubicBezTo>
                  <a:cubicBezTo>
                    <a:pt x="130" y="77"/>
                    <a:pt x="118" y="85"/>
                    <a:pt x="108" y="91"/>
                  </a:cubicBezTo>
                  <a:cubicBezTo>
                    <a:pt x="23" y="144"/>
                    <a:pt x="19" y="146"/>
                    <a:pt x="12" y="144"/>
                  </a:cubicBezTo>
                  <a:cubicBezTo>
                    <a:pt x="10" y="143"/>
                    <a:pt x="7" y="142"/>
                    <a:pt x="6" y="139"/>
                  </a:cubicBezTo>
                  <a:cubicBezTo>
                    <a:pt x="2" y="132"/>
                    <a:pt x="7" y="127"/>
                    <a:pt x="11" y="124"/>
                  </a:cubicBezTo>
                  <a:cubicBezTo>
                    <a:pt x="13" y="122"/>
                    <a:pt x="17" y="119"/>
                    <a:pt x="21" y="115"/>
                  </a:cubicBezTo>
                  <a:cubicBezTo>
                    <a:pt x="28" y="109"/>
                    <a:pt x="39" y="99"/>
                    <a:pt x="52" y="89"/>
                  </a:cubicBezTo>
                  <a:cubicBezTo>
                    <a:pt x="59" y="82"/>
                    <a:pt x="68" y="74"/>
                    <a:pt x="77" y="67"/>
                  </a:cubicBezTo>
                  <a:cubicBezTo>
                    <a:pt x="76" y="67"/>
                    <a:pt x="75" y="68"/>
                    <a:pt x="74" y="68"/>
                  </a:cubicBezTo>
                  <a:cubicBezTo>
                    <a:pt x="21" y="101"/>
                    <a:pt x="21" y="101"/>
                    <a:pt x="15" y="100"/>
                  </a:cubicBezTo>
                  <a:cubicBezTo>
                    <a:pt x="13" y="99"/>
                    <a:pt x="10" y="97"/>
                    <a:pt x="9" y="95"/>
                  </a:cubicBezTo>
                  <a:cubicBezTo>
                    <a:pt x="6" y="89"/>
                    <a:pt x="9" y="85"/>
                    <a:pt x="15" y="77"/>
                  </a:cubicBezTo>
                  <a:cubicBezTo>
                    <a:pt x="18" y="74"/>
                    <a:pt x="22" y="69"/>
                    <a:pt x="27" y="63"/>
                  </a:cubicBezTo>
                  <a:cubicBezTo>
                    <a:pt x="30" y="59"/>
                    <a:pt x="33" y="55"/>
                    <a:pt x="37" y="51"/>
                  </a:cubicBezTo>
                  <a:cubicBezTo>
                    <a:pt x="24" y="59"/>
                    <a:pt x="20" y="60"/>
                    <a:pt x="16" y="59"/>
                  </a:cubicBezTo>
                  <a:cubicBezTo>
                    <a:pt x="13" y="59"/>
                    <a:pt x="10" y="57"/>
                    <a:pt x="9" y="54"/>
                  </a:cubicBezTo>
                  <a:cubicBezTo>
                    <a:pt x="8" y="52"/>
                    <a:pt x="8" y="52"/>
                    <a:pt x="6" y="33"/>
                  </a:cubicBezTo>
                  <a:cubicBezTo>
                    <a:pt x="6" y="29"/>
                    <a:pt x="5" y="25"/>
                    <a:pt x="5" y="21"/>
                  </a:cubicBezTo>
                  <a:cubicBezTo>
                    <a:pt x="4" y="20"/>
                    <a:pt x="3" y="19"/>
                    <a:pt x="2" y="18"/>
                  </a:cubicBezTo>
                  <a:cubicBezTo>
                    <a:pt x="0" y="13"/>
                    <a:pt x="1" y="7"/>
                    <a:pt x="6" y="4"/>
                  </a:cubicBezTo>
                  <a:cubicBezTo>
                    <a:pt x="8" y="3"/>
                    <a:pt x="12" y="1"/>
                    <a:pt x="16" y="2"/>
                  </a:cubicBezTo>
                  <a:cubicBezTo>
                    <a:pt x="19" y="2"/>
                    <a:pt x="21" y="4"/>
                    <a:pt x="23" y="6"/>
                  </a:cubicBezTo>
                  <a:cubicBezTo>
                    <a:pt x="24" y="9"/>
                    <a:pt x="24" y="9"/>
                    <a:pt x="26" y="31"/>
                  </a:cubicBezTo>
                  <a:cubicBezTo>
                    <a:pt x="26" y="32"/>
                    <a:pt x="26" y="33"/>
                    <a:pt x="26" y="34"/>
                  </a:cubicBezTo>
                  <a:cubicBezTo>
                    <a:pt x="31" y="31"/>
                    <a:pt x="37" y="27"/>
                    <a:pt x="41" y="24"/>
                  </a:cubicBezTo>
                  <a:cubicBezTo>
                    <a:pt x="69" y="6"/>
                    <a:pt x="74" y="3"/>
                    <a:pt x="80" y="5"/>
                  </a:cubicBezTo>
                  <a:cubicBezTo>
                    <a:pt x="82" y="5"/>
                    <a:pt x="85" y="7"/>
                    <a:pt x="86" y="10"/>
                  </a:cubicBezTo>
                  <a:cubicBezTo>
                    <a:pt x="90" y="16"/>
                    <a:pt x="91" y="17"/>
                    <a:pt x="61" y="53"/>
                  </a:cubicBezTo>
                  <a:cubicBezTo>
                    <a:pt x="62" y="52"/>
                    <a:pt x="63" y="52"/>
                    <a:pt x="64" y="51"/>
                  </a:cubicBezTo>
                  <a:cubicBezTo>
                    <a:pt x="148" y="0"/>
                    <a:pt x="150" y="0"/>
                    <a:pt x="156" y="2"/>
                  </a:cubicBezTo>
                  <a:cubicBezTo>
                    <a:pt x="158" y="2"/>
                    <a:pt x="161" y="4"/>
                    <a:pt x="162" y="7"/>
                  </a:cubicBezTo>
                  <a:cubicBezTo>
                    <a:pt x="166" y="14"/>
                    <a:pt x="161" y="19"/>
                    <a:pt x="151" y="28"/>
                  </a:cubicBezTo>
                  <a:cubicBezTo>
                    <a:pt x="146" y="33"/>
                    <a:pt x="138" y="40"/>
                    <a:pt x="128" y="49"/>
                  </a:cubicBezTo>
                  <a:cubicBezTo>
                    <a:pt x="120" y="55"/>
                    <a:pt x="112" y="63"/>
                    <a:pt x="103" y="71"/>
                  </a:cubicBezTo>
                  <a:cubicBezTo>
                    <a:pt x="204" y="8"/>
                    <a:pt x="217" y="1"/>
                    <a:pt x="226" y="3"/>
                  </a:cubicBezTo>
                  <a:cubicBezTo>
                    <a:pt x="229" y="4"/>
                    <a:pt x="231" y="6"/>
                    <a:pt x="232" y="8"/>
                  </a:cubicBezTo>
                  <a:cubicBezTo>
                    <a:pt x="238" y="18"/>
                    <a:pt x="234" y="24"/>
                    <a:pt x="185" y="62"/>
                  </a:cubicBezTo>
                  <a:cubicBezTo>
                    <a:pt x="184" y="63"/>
                    <a:pt x="183" y="64"/>
                    <a:pt x="182" y="64"/>
                  </a:cubicBezTo>
                  <a:cubicBezTo>
                    <a:pt x="272" y="9"/>
                    <a:pt x="289" y="1"/>
                    <a:pt x="298" y="4"/>
                  </a:cubicBezTo>
                  <a:cubicBezTo>
                    <a:pt x="301" y="4"/>
                    <a:pt x="303" y="6"/>
                    <a:pt x="305" y="9"/>
                  </a:cubicBezTo>
                  <a:cubicBezTo>
                    <a:pt x="310" y="17"/>
                    <a:pt x="309" y="23"/>
                    <a:pt x="253" y="67"/>
                  </a:cubicBezTo>
                  <a:cubicBezTo>
                    <a:pt x="308" y="33"/>
                    <a:pt x="317" y="29"/>
                    <a:pt x="324" y="31"/>
                  </a:cubicBezTo>
                  <a:cubicBezTo>
                    <a:pt x="327" y="32"/>
                    <a:pt x="329" y="33"/>
                    <a:pt x="331" y="36"/>
                  </a:cubicBezTo>
                  <a:cubicBezTo>
                    <a:pt x="335" y="43"/>
                    <a:pt x="329" y="48"/>
                    <a:pt x="326" y="51"/>
                  </a:cubicBezTo>
                  <a:cubicBezTo>
                    <a:pt x="324" y="53"/>
                    <a:pt x="321" y="55"/>
                    <a:pt x="318" y="58"/>
                  </a:cubicBezTo>
                  <a:cubicBezTo>
                    <a:pt x="311" y="63"/>
                    <a:pt x="302" y="71"/>
                    <a:pt x="291" y="80"/>
                  </a:cubicBezTo>
                  <a:cubicBezTo>
                    <a:pt x="284" y="86"/>
                    <a:pt x="275" y="94"/>
                    <a:pt x="265" y="102"/>
                  </a:cubicBezTo>
                  <a:cubicBezTo>
                    <a:pt x="342" y="56"/>
                    <a:pt x="345" y="57"/>
                    <a:pt x="350" y="58"/>
                  </a:cubicBezTo>
                  <a:cubicBezTo>
                    <a:pt x="353" y="59"/>
                    <a:pt x="356" y="61"/>
                    <a:pt x="357" y="63"/>
                  </a:cubicBezTo>
                  <a:cubicBezTo>
                    <a:pt x="361" y="71"/>
                    <a:pt x="361" y="71"/>
                    <a:pt x="317" y="113"/>
                  </a:cubicBezTo>
                  <a:cubicBezTo>
                    <a:pt x="316" y="113"/>
                    <a:pt x="316" y="113"/>
                    <a:pt x="316" y="114"/>
                  </a:cubicBezTo>
                  <a:cubicBezTo>
                    <a:pt x="351" y="92"/>
                    <a:pt x="356" y="91"/>
                    <a:pt x="361" y="93"/>
                  </a:cubicBezTo>
                  <a:cubicBezTo>
                    <a:pt x="364" y="93"/>
                    <a:pt x="366" y="95"/>
                    <a:pt x="368" y="98"/>
                  </a:cubicBezTo>
                  <a:cubicBezTo>
                    <a:pt x="371" y="104"/>
                    <a:pt x="371" y="105"/>
                    <a:pt x="348" y="143"/>
                  </a:cubicBezTo>
                  <a:cubicBezTo>
                    <a:pt x="344" y="149"/>
                    <a:pt x="340" y="156"/>
                    <a:pt x="338" y="161"/>
                  </a:cubicBezTo>
                  <a:cubicBezTo>
                    <a:pt x="338" y="166"/>
                    <a:pt x="336" y="170"/>
                    <a:pt x="331" y="172"/>
                  </a:cubicBezTo>
                  <a:cubicBezTo>
                    <a:pt x="331" y="172"/>
                    <a:pt x="330" y="173"/>
                    <a:pt x="33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07827" y="3568254"/>
              <a:ext cx="1423987" cy="712787"/>
            </a:xfrm>
            <a:custGeom>
              <a:avLst/>
              <a:gdLst>
                <a:gd name="T0" fmla="*/ 380 w 380"/>
                <a:gd name="T1" fmla="*/ 87 h 190"/>
                <a:gd name="T2" fmla="*/ 369 w 380"/>
                <a:gd name="T3" fmla="*/ 67 h 190"/>
                <a:gd name="T4" fmla="*/ 340 w 380"/>
                <a:gd name="T5" fmla="*/ 14 h 190"/>
                <a:gd name="T6" fmla="*/ 336 w 380"/>
                <a:gd name="T7" fmla="*/ 8 h 190"/>
                <a:gd name="T8" fmla="*/ 335 w 380"/>
                <a:gd name="T9" fmla="*/ 6 h 190"/>
                <a:gd name="T10" fmla="*/ 329 w 380"/>
                <a:gd name="T11" fmla="*/ 3 h 190"/>
                <a:gd name="T12" fmla="*/ 177 w 380"/>
                <a:gd name="T13" fmla="*/ 4 h 190"/>
                <a:gd name="T14" fmla="*/ 15 w 380"/>
                <a:gd name="T15" fmla="*/ 9 h 190"/>
                <a:gd name="T16" fmla="*/ 2 w 380"/>
                <a:gd name="T17" fmla="*/ 101 h 190"/>
                <a:gd name="T18" fmla="*/ 2 w 380"/>
                <a:gd name="T19" fmla="*/ 162 h 190"/>
                <a:gd name="T20" fmla="*/ 2 w 380"/>
                <a:gd name="T21" fmla="*/ 171 h 190"/>
                <a:gd name="T22" fmla="*/ 2 w 380"/>
                <a:gd name="T23" fmla="*/ 171 h 190"/>
                <a:gd name="T24" fmla="*/ 14 w 380"/>
                <a:gd name="T25" fmla="*/ 181 h 190"/>
                <a:gd name="T26" fmla="*/ 49 w 380"/>
                <a:gd name="T27" fmla="*/ 181 h 190"/>
                <a:gd name="T28" fmla="*/ 277 w 380"/>
                <a:gd name="T29" fmla="*/ 180 h 190"/>
                <a:gd name="T30" fmla="*/ 329 w 380"/>
                <a:gd name="T31" fmla="*/ 179 h 190"/>
                <a:gd name="T32" fmla="*/ 337 w 380"/>
                <a:gd name="T33" fmla="*/ 175 h 190"/>
                <a:gd name="T34" fmla="*/ 338 w 380"/>
                <a:gd name="T35" fmla="*/ 173 h 190"/>
                <a:gd name="T36" fmla="*/ 341 w 380"/>
                <a:gd name="T37" fmla="*/ 166 h 190"/>
                <a:gd name="T38" fmla="*/ 371 w 380"/>
                <a:gd name="T39" fmla="*/ 111 h 190"/>
                <a:gd name="T40" fmla="*/ 379 w 380"/>
                <a:gd name="T41" fmla="*/ 97 h 190"/>
                <a:gd name="T42" fmla="*/ 380 w 380"/>
                <a:gd name="T43" fmla="*/ 94 h 190"/>
                <a:gd name="T44" fmla="*/ 340 w 380"/>
                <a:gd name="T45" fmla="*/ 133 h 190"/>
                <a:gd name="T46" fmla="*/ 325 w 380"/>
                <a:gd name="T47" fmla="*/ 160 h 190"/>
                <a:gd name="T48" fmla="*/ 287 w 380"/>
                <a:gd name="T49" fmla="*/ 162 h 190"/>
                <a:gd name="T50" fmla="*/ 64 w 380"/>
                <a:gd name="T51" fmla="*/ 162 h 190"/>
                <a:gd name="T52" fmla="*/ 21 w 380"/>
                <a:gd name="T53" fmla="*/ 162 h 190"/>
                <a:gd name="T54" fmla="*/ 21 w 380"/>
                <a:gd name="T55" fmla="*/ 52 h 190"/>
                <a:gd name="T56" fmla="*/ 39 w 380"/>
                <a:gd name="T57" fmla="*/ 14 h 190"/>
                <a:gd name="T58" fmla="*/ 318 w 380"/>
                <a:gd name="T59" fmla="*/ 18 h 190"/>
                <a:gd name="T60" fmla="*/ 326 w 380"/>
                <a:gd name="T61" fmla="*/ 20 h 190"/>
                <a:gd name="T62" fmla="*/ 353 w 380"/>
                <a:gd name="T63" fmla="*/ 72 h 190"/>
                <a:gd name="T64" fmla="*/ 364 w 380"/>
                <a:gd name="T65" fmla="*/ 91 h 190"/>
                <a:gd name="T66" fmla="*/ 340 w 380"/>
                <a:gd name="T67" fmla="*/ 1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0" h="190">
                  <a:moveTo>
                    <a:pt x="380" y="87"/>
                  </a:moveTo>
                  <a:cubicBezTo>
                    <a:pt x="380" y="87"/>
                    <a:pt x="380" y="87"/>
                    <a:pt x="380" y="87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69" y="67"/>
                    <a:pt x="369" y="67"/>
                    <a:pt x="369" y="67"/>
                  </a:cubicBezTo>
                  <a:cubicBezTo>
                    <a:pt x="349" y="32"/>
                    <a:pt x="349" y="32"/>
                    <a:pt x="349" y="32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7" y="10"/>
                    <a:pt x="337" y="10"/>
                    <a:pt x="337" y="1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7" y="7"/>
                    <a:pt x="324" y="0"/>
                    <a:pt x="329" y="3"/>
                  </a:cubicBezTo>
                  <a:cubicBezTo>
                    <a:pt x="329" y="3"/>
                    <a:pt x="329" y="3"/>
                    <a:pt x="329" y="3"/>
                  </a:cubicBezTo>
                  <a:cubicBezTo>
                    <a:pt x="319" y="3"/>
                    <a:pt x="319" y="3"/>
                    <a:pt x="319" y="3"/>
                  </a:cubicBezTo>
                  <a:cubicBezTo>
                    <a:pt x="267" y="3"/>
                    <a:pt x="218" y="4"/>
                    <a:pt x="177" y="4"/>
                  </a:cubicBezTo>
                  <a:cubicBezTo>
                    <a:pt x="94" y="5"/>
                    <a:pt x="39" y="6"/>
                    <a:pt x="39" y="6"/>
                  </a:cubicBezTo>
                  <a:cubicBezTo>
                    <a:pt x="11" y="6"/>
                    <a:pt x="7" y="7"/>
                    <a:pt x="15" y="9"/>
                  </a:cubicBezTo>
                  <a:cubicBezTo>
                    <a:pt x="11" y="9"/>
                    <a:pt x="7" y="33"/>
                    <a:pt x="3" y="52"/>
                  </a:cubicBezTo>
                  <a:cubicBezTo>
                    <a:pt x="3" y="56"/>
                    <a:pt x="2" y="74"/>
                    <a:pt x="2" y="101"/>
                  </a:cubicBezTo>
                  <a:cubicBezTo>
                    <a:pt x="2" y="114"/>
                    <a:pt x="2" y="130"/>
                    <a:pt x="2" y="148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69"/>
                    <a:pt x="20" y="190"/>
                    <a:pt x="12" y="181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27" y="181"/>
                    <a:pt x="38" y="181"/>
                    <a:pt x="49" y="181"/>
                  </a:cubicBezTo>
                  <a:cubicBezTo>
                    <a:pt x="92" y="181"/>
                    <a:pt x="142" y="181"/>
                    <a:pt x="195" y="180"/>
                  </a:cubicBezTo>
                  <a:cubicBezTo>
                    <a:pt x="222" y="180"/>
                    <a:pt x="249" y="180"/>
                    <a:pt x="277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332" y="178"/>
                    <a:pt x="322" y="184"/>
                    <a:pt x="337" y="175"/>
                  </a:cubicBezTo>
                  <a:cubicBezTo>
                    <a:pt x="337" y="175"/>
                    <a:pt x="337" y="175"/>
                    <a:pt x="337" y="175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9" y="171"/>
                    <a:pt x="339" y="171"/>
                    <a:pt x="339" y="171"/>
                  </a:cubicBezTo>
                  <a:cubicBezTo>
                    <a:pt x="341" y="166"/>
                    <a:pt x="341" y="166"/>
                    <a:pt x="341" y="166"/>
                  </a:cubicBezTo>
                  <a:cubicBezTo>
                    <a:pt x="351" y="148"/>
                    <a:pt x="351" y="148"/>
                    <a:pt x="351" y="148"/>
                  </a:cubicBezTo>
                  <a:cubicBezTo>
                    <a:pt x="371" y="111"/>
                    <a:pt x="371" y="111"/>
                    <a:pt x="371" y="111"/>
                  </a:cubicBezTo>
                  <a:cubicBezTo>
                    <a:pt x="376" y="102"/>
                    <a:pt x="376" y="102"/>
                    <a:pt x="376" y="102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380" y="95"/>
                    <a:pt x="380" y="95"/>
                    <a:pt x="380" y="95"/>
                  </a:cubicBezTo>
                  <a:cubicBezTo>
                    <a:pt x="380" y="94"/>
                    <a:pt x="380" y="94"/>
                    <a:pt x="380" y="94"/>
                  </a:cubicBezTo>
                  <a:cubicBezTo>
                    <a:pt x="380" y="101"/>
                    <a:pt x="380" y="86"/>
                    <a:pt x="380" y="87"/>
                  </a:cubicBezTo>
                  <a:close/>
                  <a:moveTo>
                    <a:pt x="340" y="133"/>
                  </a:moveTo>
                  <a:cubicBezTo>
                    <a:pt x="330" y="151"/>
                    <a:pt x="330" y="151"/>
                    <a:pt x="330" y="151"/>
                  </a:cubicBezTo>
                  <a:cubicBezTo>
                    <a:pt x="325" y="160"/>
                    <a:pt x="325" y="160"/>
                    <a:pt x="325" y="160"/>
                  </a:cubicBezTo>
                  <a:cubicBezTo>
                    <a:pt x="324" y="162"/>
                    <a:pt x="324" y="162"/>
                    <a:pt x="324" y="162"/>
                  </a:cubicBezTo>
                  <a:cubicBezTo>
                    <a:pt x="287" y="162"/>
                    <a:pt x="287" y="162"/>
                    <a:pt x="287" y="162"/>
                  </a:cubicBezTo>
                  <a:cubicBezTo>
                    <a:pt x="261" y="162"/>
                    <a:pt x="234" y="162"/>
                    <a:pt x="208" y="162"/>
                  </a:cubicBezTo>
                  <a:cubicBezTo>
                    <a:pt x="157" y="162"/>
                    <a:pt x="108" y="162"/>
                    <a:pt x="64" y="162"/>
                  </a:cubicBezTo>
                  <a:cubicBezTo>
                    <a:pt x="53" y="162"/>
                    <a:pt x="43" y="162"/>
                    <a:pt x="32" y="162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1" y="144"/>
                    <a:pt x="21" y="127"/>
                    <a:pt x="21" y="113"/>
                  </a:cubicBezTo>
                  <a:cubicBezTo>
                    <a:pt x="21" y="83"/>
                    <a:pt x="21" y="62"/>
                    <a:pt x="21" y="52"/>
                  </a:cubicBezTo>
                  <a:cubicBezTo>
                    <a:pt x="20" y="21"/>
                    <a:pt x="18" y="10"/>
                    <a:pt x="15" y="9"/>
                  </a:cubicBezTo>
                  <a:cubicBezTo>
                    <a:pt x="20" y="11"/>
                    <a:pt x="29" y="12"/>
                    <a:pt x="39" y="14"/>
                  </a:cubicBezTo>
                  <a:cubicBezTo>
                    <a:pt x="45" y="15"/>
                    <a:pt x="101" y="16"/>
                    <a:pt x="181" y="17"/>
                  </a:cubicBezTo>
                  <a:cubicBezTo>
                    <a:pt x="222" y="17"/>
                    <a:pt x="268" y="17"/>
                    <a:pt x="318" y="18"/>
                  </a:cubicBezTo>
                  <a:cubicBezTo>
                    <a:pt x="324" y="18"/>
                    <a:pt x="324" y="18"/>
                    <a:pt x="324" y="18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35" y="37"/>
                    <a:pt x="335" y="37"/>
                    <a:pt x="335" y="37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63" y="89"/>
                    <a:pt x="363" y="89"/>
                    <a:pt x="363" y="89"/>
                  </a:cubicBezTo>
                  <a:cubicBezTo>
                    <a:pt x="364" y="91"/>
                    <a:pt x="364" y="91"/>
                    <a:pt x="364" y="91"/>
                  </a:cubicBezTo>
                  <a:cubicBezTo>
                    <a:pt x="359" y="98"/>
                    <a:pt x="359" y="98"/>
                    <a:pt x="359" y="98"/>
                  </a:cubicBezTo>
                  <a:lnTo>
                    <a:pt x="340" y="133"/>
                  </a:ln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upa 26"/>
          <p:cNvGrpSpPr/>
          <p:nvPr/>
        </p:nvGrpSpPr>
        <p:grpSpPr>
          <a:xfrm>
            <a:off x="2963358" y="3279292"/>
            <a:ext cx="1570002" cy="814009"/>
            <a:chOff x="2328639" y="3565079"/>
            <a:chExt cx="1417637" cy="735012"/>
          </a:xfrm>
        </p:grpSpPr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upa 29"/>
          <p:cNvGrpSpPr/>
          <p:nvPr/>
        </p:nvGrpSpPr>
        <p:grpSpPr>
          <a:xfrm>
            <a:off x="7848600" y="3276600"/>
            <a:ext cx="606553" cy="780605"/>
            <a:chOff x="6739781" y="3562648"/>
            <a:chExt cx="547689" cy="704850"/>
          </a:xfrm>
        </p:grpSpPr>
        <p:sp>
          <p:nvSpPr>
            <p:cNvPr id="56" name="Freeform 236"/>
            <p:cNvSpPr>
              <a:spLocks noEditPoints="1"/>
            </p:cNvSpPr>
            <p:nvPr/>
          </p:nvSpPr>
          <p:spPr bwMode="auto">
            <a:xfrm>
              <a:off x="6765180" y="3570585"/>
              <a:ext cx="446089" cy="628650"/>
            </a:xfrm>
            <a:custGeom>
              <a:avLst/>
              <a:gdLst>
                <a:gd name="T0" fmla="*/ 108 w 119"/>
                <a:gd name="T1" fmla="*/ 138 h 168"/>
                <a:gd name="T2" fmla="*/ 102 w 119"/>
                <a:gd name="T3" fmla="*/ 139 h 168"/>
                <a:gd name="T4" fmla="*/ 63 w 119"/>
                <a:gd name="T5" fmla="*/ 163 h 168"/>
                <a:gd name="T6" fmla="*/ 51 w 119"/>
                <a:gd name="T7" fmla="*/ 167 h 168"/>
                <a:gd name="T8" fmla="*/ 44 w 119"/>
                <a:gd name="T9" fmla="*/ 162 h 168"/>
                <a:gd name="T10" fmla="*/ 58 w 119"/>
                <a:gd name="T11" fmla="*/ 130 h 168"/>
                <a:gd name="T12" fmla="*/ 62 w 119"/>
                <a:gd name="T13" fmla="*/ 124 h 168"/>
                <a:gd name="T14" fmla="*/ 54 w 119"/>
                <a:gd name="T15" fmla="*/ 125 h 168"/>
                <a:gd name="T16" fmla="*/ 46 w 119"/>
                <a:gd name="T17" fmla="*/ 119 h 168"/>
                <a:gd name="T18" fmla="*/ 59 w 119"/>
                <a:gd name="T19" fmla="*/ 81 h 168"/>
                <a:gd name="T20" fmla="*/ 53 w 119"/>
                <a:gd name="T21" fmla="*/ 81 h 168"/>
                <a:gd name="T22" fmla="*/ 46 w 119"/>
                <a:gd name="T23" fmla="*/ 76 h 168"/>
                <a:gd name="T24" fmla="*/ 45 w 119"/>
                <a:gd name="T25" fmla="*/ 69 h 168"/>
                <a:gd name="T26" fmla="*/ 49 w 119"/>
                <a:gd name="T27" fmla="*/ 43 h 168"/>
                <a:gd name="T28" fmla="*/ 44 w 119"/>
                <a:gd name="T29" fmla="*/ 40 h 168"/>
                <a:gd name="T30" fmla="*/ 20 w 119"/>
                <a:gd name="T31" fmla="*/ 24 h 168"/>
                <a:gd name="T32" fmla="*/ 20 w 119"/>
                <a:gd name="T33" fmla="*/ 24 h 168"/>
                <a:gd name="T34" fmla="*/ 10 w 119"/>
                <a:gd name="T35" fmla="*/ 27 h 168"/>
                <a:gd name="T36" fmla="*/ 3 w 119"/>
                <a:gd name="T37" fmla="*/ 21 h 168"/>
                <a:gd name="T38" fmla="*/ 7 w 119"/>
                <a:gd name="T39" fmla="*/ 7 h 168"/>
                <a:gd name="T40" fmla="*/ 9 w 119"/>
                <a:gd name="T41" fmla="*/ 6 h 168"/>
                <a:gd name="T42" fmla="*/ 14 w 119"/>
                <a:gd name="T43" fmla="*/ 2 h 168"/>
                <a:gd name="T44" fmla="*/ 23 w 119"/>
                <a:gd name="T45" fmla="*/ 1 h 168"/>
                <a:gd name="T46" fmla="*/ 27 w 119"/>
                <a:gd name="T47" fmla="*/ 2 h 168"/>
                <a:gd name="T48" fmla="*/ 52 w 119"/>
                <a:gd name="T49" fmla="*/ 19 h 168"/>
                <a:gd name="T50" fmla="*/ 64 w 119"/>
                <a:gd name="T51" fmla="*/ 16 h 168"/>
                <a:gd name="T52" fmla="*/ 71 w 119"/>
                <a:gd name="T53" fmla="*/ 21 h 168"/>
                <a:gd name="T54" fmla="*/ 69 w 119"/>
                <a:gd name="T55" fmla="*/ 51 h 168"/>
                <a:gd name="T56" fmla="*/ 76 w 119"/>
                <a:gd name="T57" fmla="*/ 46 h 168"/>
                <a:gd name="T58" fmla="*/ 89 w 119"/>
                <a:gd name="T59" fmla="*/ 42 h 168"/>
                <a:gd name="T60" fmla="*/ 96 w 119"/>
                <a:gd name="T61" fmla="*/ 47 h 168"/>
                <a:gd name="T62" fmla="*/ 88 w 119"/>
                <a:gd name="T63" fmla="*/ 73 h 168"/>
                <a:gd name="T64" fmla="*/ 80 w 119"/>
                <a:gd name="T65" fmla="*/ 88 h 168"/>
                <a:gd name="T66" fmla="*/ 84 w 119"/>
                <a:gd name="T67" fmla="*/ 86 h 168"/>
                <a:gd name="T68" fmla="*/ 109 w 119"/>
                <a:gd name="T69" fmla="*/ 74 h 168"/>
                <a:gd name="T70" fmla="*/ 116 w 119"/>
                <a:gd name="T71" fmla="*/ 79 h 168"/>
                <a:gd name="T72" fmla="*/ 111 w 119"/>
                <a:gd name="T73" fmla="*/ 96 h 168"/>
                <a:gd name="T74" fmla="*/ 102 w 119"/>
                <a:gd name="T75" fmla="*/ 108 h 168"/>
                <a:gd name="T76" fmla="*/ 94 w 119"/>
                <a:gd name="T77" fmla="*/ 119 h 168"/>
                <a:gd name="T78" fmla="*/ 105 w 119"/>
                <a:gd name="T79" fmla="*/ 117 h 168"/>
                <a:gd name="T80" fmla="*/ 112 w 119"/>
                <a:gd name="T81" fmla="*/ 123 h 168"/>
                <a:gd name="T82" fmla="*/ 108 w 119"/>
                <a:gd name="T83" fmla="*/ 138 h 168"/>
                <a:gd name="T84" fmla="*/ 16 w 119"/>
                <a:gd name="T85" fmla="*/ 6 h 168"/>
                <a:gd name="T86" fmla="*/ 22 w 119"/>
                <a:gd name="T87" fmla="*/ 11 h 168"/>
                <a:gd name="T88" fmla="*/ 16 w 119"/>
                <a:gd name="T8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68">
                  <a:moveTo>
                    <a:pt x="108" y="138"/>
                  </a:moveTo>
                  <a:cubicBezTo>
                    <a:pt x="106" y="139"/>
                    <a:pt x="104" y="139"/>
                    <a:pt x="102" y="139"/>
                  </a:cubicBezTo>
                  <a:cubicBezTo>
                    <a:pt x="98" y="141"/>
                    <a:pt x="88" y="146"/>
                    <a:pt x="63" y="163"/>
                  </a:cubicBezTo>
                  <a:cubicBezTo>
                    <a:pt x="58" y="167"/>
                    <a:pt x="56" y="168"/>
                    <a:pt x="51" y="167"/>
                  </a:cubicBezTo>
                  <a:cubicBezTo>
                    <a:pt x="48" y="167"/>
                    <a:pt x="45" y="165"/>
                    <a:pt x="44" y="162"/>
                  </a:cubicBezTo>
                  <a:cubicBezTo>
                    <a:pt x="40" y="155"/>
                    <a:pt x="43" y="149"/>
                    <a:pt x="58" y="130"/>
                  </a:cubicBezTo>
                  <a:cubicBezTo>
                    <a:pt x="60" y="128"/>
                    <a:pt x="61" y="126"/>
                    <a:pt x="62" y="124"/>
                  </a:cubicBezTo>
                  <a:cubicBezTo>
                    <a:pt x="59" y="125"/>
                    <a:pt x="56" y="125"/>
                    <a:pt x="54" y="125"/>
                  </a:cubicBezTo>
                  <a:cubicBezTo>
                    <a:pt x="50" y="124"/>
                    <a:pt x="48" y="122"/>
                    <a:pt x="46" y="119"/>
                  </a:cubicBezTo>
                  <a:cubicBezTo>
                    <a:pt x="43" y="114"/>
                    <a:pt x="43" y="112"/>
                    <a:pt x="59" y="81"/>
                  </a:cubicBezTo>
                  <a:cubicBezTo>
                    <a:pt x="57" y="82"/>
                    <a:pt x="55" y="82"/>
                    <a:pt x="53" y="81"/>
                  </a:cubicBezTo>
                  <a:cubicBezTo>
                    <a:pt x="50" y="81"/>
                    <a:pt x="48" y="79"/>
                    <a:pt x="46" y="76"/>
                  </a:cubicBezTo>
                  <a:cubicBezTo>
                    <a:pt x="45" y="74"/>
                    <a:pt x="44" y="71"/>
                    <a:pt x="45" y="69"/>
                  </a:cubicBezTo>
                  <a:cubicBezTo>
                    <a:pt x="46" y="60"/>
                    <a:pt x="47" y="51"/>
                    <a:pt x="49" y="43"/>
                  </a:cubicBezTo>
                  <a:cubicBezTo>
                    <a:pt x="47" y="42"/>
                    <a:pt x="45" y="41"/>
                    <a:pt x="44" y="40"/>
                  </a:cubicBezTo>
                  <a:cubicBezTo>
                    <a:pt x="41" y="38"/>
                    <a:pt x="31" y="31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6" y="27"/>
                    <a:pt x="13" y="27"/>
                    <a:pt x="10" y="27"/>
                  </a:cubicBezTo>
                  <a:cubicBezTo>
                    <a:pt x="7" y="26"/>
                    <a:pt x="4" y="24"/>
                    <a:pt x="3" y="21"/>
                  </a:cubicBezTo>
                  <a:cubicBezTo>
                    <a:pt x="0" y="16"/>
                    <a:pt x="2" y="10"/>
                    <a:pt x="7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16" y="2"/>
                    <a:pt x="19" y="0"/>
                    <a:pt x="23" y="1"/>
                  </a:cubicBezTo>
                  <a:cubicBezTo>
                    <a:pt x="24" y="1"/>
                    <a:pt x="26" y="1"/>
                    <a:pt x="27" y="2"/>
                  </a:cubicBezTo>
                  <a:cubicBezTo>
                    <a:pt x="39" y="10"/>
                    <a:pt x="47" y="16"/>
                    <a:pt x="52" y="19"/>
                  </a:cubicBezTo>
                  <a:cubicBezTo>
                    <a:pt x="56" y="17"/>
                    <a:pt x="59" y="15"/>
                    <a:pt x="64" y="16"/>
                  </a:cubicBezTo>
                  <a:cubicBezTo>
                    <a:pt x="67" y="17"/>
                    <a:pt x="70" y="19"/>
                    <a:pt x="71" y="21"/>
                  </a:cubicBezTo>
                  <a:cubicBezTo>
                    <a:pt x="73" y="25"/>
                    <a:pt x="73" y="25"/>
                    <a:pt x="69" y="51"/>
                  </a:cubicBezTo>
                  <a:cubicBezTo>
                    <a:pt x="71" y="49"/>
                    <a:pt x="74" y="48"/>
                    <a:pt x="76" y="46"/>
                  </a:cubicBezTo>
                  <a:cubicBezTo>
                    <a:pt x="82" y="42"/>
                    <a:pt x="84" y="41"/>
                    <a:pt x="89" y="42"/>
                  </a:cubicBezTo>
                  <a:cubicBezTo>
                    <a:pt x="92" y="43"/>
                    <a:pt x="94" y="44"/>
                    <a:pt x="96" y="47"/>
                  </a:cubicBezTo>
                  <a:cubicBezTo>
                    <a:pt x="99" y="52"/>
                    <a:pt x="99" y="52"/>
                    <a:pt x="88" y="73"/>
                  </a:cubicBezTo>
                  <a:cubicBezTo>
                    <a:pt x="86" y="77"/>
                    <a:pt x="83" y="83"/>
                    <a:pt x="80" y="88"/>
                  </a:cubicBezTo>
                  <a:cubicBezTo>
                    <a:pt x="81" y="87"/>
                    <a:pt x="82" y="86"/>
                    <a:pt x="84" y="86"/>
                  </a:cubicBezTo>
                  <a:cubicBezTo>
                    <a:pt x="101" y="74"/>
                    <a:pt x="103" y="73"/>
                    <a:pt x="109" y="74"/>
                  </a:cubicBezTo>
                  <a:cubicBezTo>
                    <a:pt x="112" y="75"/>
                    <a:pt x="114" y="76"/>
                    <a:pt x="116" y="79"/>
                  </a:cubicBezTo>
                  <a:cubicBezTo>
                    <a:pt x="119" y="86"/>
                    <a:pt x="116" y="90"/>
                    <a:pt x="111" y="96"/>
                  </a:cubicBezTo>
                  <a:cubicBezTo>
                    <a:pt x="109" y="99"/>
                    <a:pt x="106" y="103"/>
                    <a:pt x="102" y="108"/>
                  </a:cubicBezTo>
                  <a:cubicBezTo>
                    <a:pt x="100" y="111"/>
                    <a:pt x="97" y="115"/>
                    <a:pt x="94" y="119"/>
                  </a:cubicBezTo>
                  <a:cubicBezTo>
                    <a:pt x="99" y="116"/>
                    <a:pt x="102" y="117"/>
                    <a:pt x="105" y="117"/>
                  </a:cubicBezTo>
                  <a:cubicBezTo>
                    <a:pt x="108" y="118"/>
                    <a:pt x="110" y="120"/>
                    <a:pt x="112" y="123"/>
                  </a:cubicBezTo>
                  <a:cubicBezTo>
                    <a:pt x="115" y="128"/>
                    <a:pt x="113" y="135"/>
                    <a:pt x="108" y="138"/>
                  </a:cubicBezTo>
                  <a:close/>
                  <a:moveTo>
                    <a:pt x="16" y="6"/>
                  </a:moveTo>
                  <a:cubicBezTo>
                    <a:pt x="19" y="7"/>
                    <a:pt x="21" y="8"/>
                    <a:pt x="22" y="11"/>
                  </a:cubicBezTo>
                  <a:cubicBezTo>
                    <a:pt x="20" y="8"/>
                    <a:pt x="18" y="7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7"/>
            <p:cNvSpPr>
              <a:spLocks/>
            </p:cNvSpPr>
            <p:nvPr/>
          </p:nvSpPr>
          <p:spPr bwMode="auto">
            <a:xfrm>
              <a:off x="6739781" y="3562648"/>
              <a:ext cx="547689" cy="704850"/>
            </a:xfrm>
            <a:custGeom>
              <a:avLst/>
              <a:gdLst>
                <a:gd name="T0" fmla="*/ 145 w 146"/>
                <a:gd name="T1" fmla="*/ 99 h 188"/>
                <a:gd name="T2" fmla="*/ 139 w 146"/>
                <a:gd name="T3" fmla="*/ 110 h 188"/>
                <a:gd name="T4" fmla="*/ 109 w 146"/>
                <a:gd name="T5" fmla="*/ 168 h 188"/>
                <a:gd name="T6" fmla="*/ 103 w 146"/>
                <a:gd name="T7" fmla="*/ 179 h 188"/>
                <a:gd name="T8" fmla="*/ 95 w 146"/>
                <a:gd name="T9" fmla="*/ 184 h 188"/>
                <a:gd name="T10" fmla="*/ 94 w 146"/>
                <a:gd name="T11" fmla="*/ 184 h 188"/>
                <a:gd name="T12" fmla="*/ 86 w 146"/>
                <a:gd name="T13" fmla="*/ 184 h 188"/>
                <a:gd name="T14" fmla="*/ 29 w 146"/>
                <a:gd name="T15" fmla="*/ 185 h 188"/>
                <a:gd name="T16" fmla="*/ 18 w 146"/>
                <a:gd name="T17" fmla="*/ 185 h 188"/>
                <a:gd name="T18" fmla="*/ 17 w 146"/>
                <a:gd name="T19" fmla="*/ 185 h 188"/>
                <a:gd name="T20" fmla="*/ 8 w 146"/>
                <a:gd name="T21" fmla="*/ 170 h 188"/>
                <a:gd name="T22" fmla="*/ 10 w 146"/>
                <a:gd name="T23" fmla="*/ 167 h 188"/>
                <a:gd name="T24" fmla="*/ 29 w 146"/>
                <a:gd name="T25" fmla="*/ 131 h 188"/>
                <a:gd name="T26" fmla="*/ 58 w 146"/>
                <a:gd name="T27" fmla="*/ 116 h 188"/>
                <a:gd name="T28" fmla="*/ 33 w 146"/>
                <a:gd name="T29" fmla="*/ 165 h 188"/>
                <a:gd name="T30" fmla="*/ 74 w 146"/>
                <a:gd name="T31" fmla="*/ 165 h 188"/>
                <a:gd name="T32" fmla="*/ 91 w 146"/>
                <a:gd name="T33" fmla="*/ 162 h 188"/>
                <a:gd name="T34" fmla="*/ 116 w 146"/>
                <a:gd name="T35" fmla="*/ 116 h 188"/>
                <a:gd name="T36" fmla="*/ 128 w 146"/>
                <a:gd name="T37" fmla="*/ 94 h 188"/>
                <a:gd name="T38" fmla="*/ 104 w 146"/>
                <a:gd name="T39" fmla="*/ 50 h 188"/>
                <a:gd name="T40" fmla="*/ 90 w 146"/>
                <a:gd name="T41" fmla="*/ 22 h 188"/>
                <a:gd name="T42" fmla="*/ 29 w 146"/>
                <a:gd name="T43" fmla="*/ 21 h 188"/>
                <a:gd name="T44" fmla="*/ 37 w 146"/>
                <a:gd name="T45" fmla="*/ 35 h 188"/>
                <a:gd name="T46" fmla="*/ 58 w 146"/>
                <a:gd name="T47" fmla="*/ 77 h 188"/>
                <a:gd name="T48" fmla="*/ 16 w 146"/>
                <a:gd name="T49" fmla="*/ 22 h 188"/>
                <a:gd name="T50" fmla="*/ 13 w 146"/>
                <a:gd name="T51" fmla="*/ 17 h 188"/>
                <a:gd name="T52" fmla="*/ 17 w 146"/>
                <a:gd name="T53" fmla="*/ 8 h 188"/>
                <a:gd name="T54" fmla="*/ 17 w 146"/>
                <a:gd name="T55" fmla="*/ 8 h 188"/>
                <a:gd name="T56" fmla="*/ 19 w 146"/>
                <a:gd name="T57" fmla="*/ 8 h 188"/>
                <a:gd name="T58" fmla="*/ 32 w 146"/>
                <a:gd name="T59" fmla="*/ 8 h 188"/>
                <a:gd name="T60" fmla="*/ 90 w 146"/>
                <a:gd name="T61" fmla="*/ 7 h 188"/>
                <a:gd name="T62" fmla="*/ 94 w 146"/>
                <a:gd name="T63" fmla="*/ 7 h 188"/>
                <a:gd name="T64" fmla="*/ 100 w 146"/>
                <a:gd name="T65" fmla="*/ 10 h 188"/>
                <a:gd name="T66" fmla="*/ 101 w 146"/>
                <a:gd name="T67" fmla="*/ 11 h 188"/>
                <a:gd name="T68" fmla="*/ 109 w 146"/>
                <a:gd name="T69" fmla="*/ 25 h 188"/>
                <a:gd name="T70" fmla="*/ 141 w 146"/>
                <a:gd name="T71" fmla="*/ 83 h 188"/>
                <a:gd name="T72" fmla="*/ 145 w 146"/>
                <a:gd name="T73" fmla="*/ 90 h 188"/>
                <a:gd name="T74" fmla="*/ 146 w 146"/>
                <a:gd name="T75" fmla="*/ 9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188">
                  <a:moveTo>
                    <a:pt x="146" y="98"/>
                  </a:moveTo>
                  <a:cubicBezTo>
                    <a:pt x="145" y="99"/>
                    <a:pt x="145" y="99"/>
                    <a:pt x="145" y="99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2" y="143"/>
                    <a:pt x="115" y="156"/>
                    <a:pt x="109" y="16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99" y="182"/>
                    <a:pt x="111" y="175"/>
                    <a:pt x="95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1" y="184"/>
                    <a:pt x="91" y="184"/>
                    <a:pt x="91" y="184"/>
                  </a:cubicBezTo>
                  <a:cubicBezTo>
                    <a:pt x="86" y="184"/>
                    <a:pt x="86" y="184"/>
                    <a:pt x="86" y="184"/>
                  </a:cubicBezTo>
                  <a:cubicBezTo>
                    <a:pt x="79" y="184"/>
                    <a:pt x="73" y="184"/>
                    <a:pt x="66" y="185"/>
                  </a:cubicBezTo>
                  <a:cubicBezTo>
                    <a:pt x="53" y="185"/>
                    <a:pt x="40" y="185"/>
                    <a:pt x="29" y="185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8" y="188"/>
                    <a:pt x="0" y="158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3" y="162"/>
                    <a:pt x="15" y="157"/>
                    <a:pt x="17" y="153"/>
                  </a:cubicBezTo>
                  <a:cubicBezTo>
                    <a:pt x="22" y="145"/>
                    <a:pt x="26" y="137"/>
                    <a:pt x="29" y="131"/>
                  </a:cubicBezTo>
                  <a:cubicBezTo>
                    <a:pt x="36" y="118"/>
                    <a:pt x="41" y="110"/>
                    <a:pt x="43" y="108"/>
                  </a:cubicBezTo>
                  <a:cubicBezTo>
                    <a:pt x="56" y="96"/>
                    <a:pt x="76" y="79"/>
                    <a:pt x="58" y="116"/>
                  </a:cubicBezTo>
                  <a:cubicBezTo>
                    <a:pt x="56" y="121"/>
                    <a:pt x="51" y="131"/>
                    <a:pt x="43" y="145"/>
                  </a:cubicBezTo>
                  <a:cubicBezTo>
                    <a:pt x="40" y="151"/>
                    <a:pt x="37" y="158"/>
                    <a:pt x="33" y="165"/>
                  </a:cubicBezTo>
                  <a:cubicBezTo>
                    <a:pt x="34" y="165"/>
                    <a:pt x="36" y="165"/>
                    <a:pt x="37" y="165"/>
                  </a:cubicBezTo>
                  <a:cubicBezTo>
                    <a:pt x="49" y="165"/>
                    <a:pt x="61" y="165"/>
                    <a:pt x="74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102" y="141"/>
                    <a:pt x="109" y="129"/>
                    <a:pt x="116" y="116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18" y="75"/>
                    <a:pt x="111" y="62"/>
                    <a:pt x="104" y="50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68" y="21"/>
                    <a:pt x="47" y="21"/>
                    <a:pt x="29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7"/>
                    <a:pt x="35" y="31"/>
                    <a:pt x="37" y="35"/>
                  </a:cubicBezTo>
                  <a:cubicBezTo>
                    <a:pt x="41" y="43"/>
                    <a:pt x="45" y="50"/>
                    <a:pt x="48" y="56"/>
                  </a:cubicBezTo>
                  <a:cubicBezTo>
                    <a:pt x="54" y="68"/>
                    <a:pt x="57" y="75"/>
                    <a:pt x="58" y="77"/>
                  </a:cubicBezTo>
                  <a:cubicBezTo>
                    <a:pt x="60" y="91"/>
                    <a:pt x="62" y="102"/>
                    <a:pt x="50" y="81"/>
                  </a:cubicBezTo>
                  <a:cubicBezTo>
                    <a:pt x="50" y="81"/>
                    <a:pt x="37" y="58"/>
                    <a:pt x="16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0"/>
                    <a:pt x="14" y="19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1" y="0"/>
                    <a:pt x="15" y="11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8"/>
                    <a:pt x="44" y="7"/>
                    <a:pt x="50" y="7"/>
                  </a:cubicBezTo>
                  <a:cubicBezTo>
                    <a:pt x="63" y="7"/>
                    <a:pt x="76" y="7"/>
                    <a:pt x="90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3" y="6"/>
                    <a:pt x="105" y="13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7" y="57"/>
                    <a:pt x="134" y="70"/>
                    <a:pt x="141" y="83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6" y="94"/>
                    <a:pt x="146" y="83"/>
                    <a:pt x="146" y="9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pole tekstowe 19"/>
          <p:cNvSpPr txBox="1"/>
          <p:nvPr/>
        </p:nvSpPr>
        <p:spPr>
          <a:xfrm>
            <a:off x="1469682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December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pole tekstowe 20"/>
          <p:cNvSpPr txBox="1"/>
          <p:nvPr/>
        </p:nvSpPr>
        <p:spPr>
          <a:xfrm>
            <a:off x="310053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January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pole tekstowe 21"/>
          <p:cNvSpPr txBox="1"/>
          <p:nvPr/>
        </p:nvSpPr>
        <p:spPr>
          <a:xfrm>
            <a:off x="4684706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February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pole tekstowe 22"/>
          <p:cNvSpPr txBox="1"/>
          <p:nvPr/>
        </p:nvSpPr>
        <p:spPr>
          <a:xfrm>
            <a:off x="634089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20"/>
          <p:cNvSpPr>
            <a:spLocks/>
          </p:cNvSpPr>
          <p:nvPr/>
        </p:nvSpPr>
        <p:spPr bwMode="auto">
          <a:xfrm rot="5092449">
            <a:off x="2722987" y="2841616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2428753" y="2043025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Possible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20"/>
          <p:cNvSpPr>
            <a:spLocks/>
          </p:cNvSpPr>
          <p:nvPr/>
        </p:nvSpPr>
        <p:spPr bwMode="auto">
          <a:xfrm rot="5092449">
            <a:off x="1264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457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Planned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1" name="Grupa 32"/>
          <p:cNvGrpSpPr/>
          <p:nvPr/>
        </p:nvGrpSpPr>
        <p:grpSpPr>
          <a:xfrm>
            <a:off x="3746915" y="4602307"/>
            <a:ext cx="413100" cy="674810"/>
            <a:chOff x="4752976" y="2795588"/>
            <a:chExt cx="814387" cy="1330325"/>
          </a:xfrm>
        </p:grpSpPr>
        <p:sp>
          <p:nvSpPr>
            <p:cNvPr id="112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upa 45"/>
          <p:cNvGrpSpPr/>
          <p:nvPr/>
        </p:nvGrpSpPr>
        <p:grpSpPr>
          <a:xfrm flipH="1">
            <a:off x="3162295" y="5522823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119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5" name="Grupa 65"/>
          <p:cNvGrpSpPr/>
          <p:nvPr/>
        </p:nvGrpSpPr>
        <p:grpSpPr>
          <a:xfrm>
            <a:off x="3132440" y="4628710"/>
            <a:ext cx="428167" cy="674810"/>
            <a:chOff x="4788021" y="5229200"/>
            <a:chExt cx="804791" cy="1268386"/>
          </a:xfrm>
        </p:grpSpPr>
        <p:grpSp>
          <p:nvGrpSpPr>
            <p:cNvPr id="126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28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9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0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1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2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7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3" name="Grupa 81"/>
          <p:cNvGrpSpPr/>
          <p:nvPr/>
        </p:nvGrpSpPr>
        <p:grpSpPr>
          <a:xfrm>
            <a:off x="3478803" y="4988067"/>
            <a:ext cx="397759" cy="674810"/>
            <a:chOff x="4845177" y="5229200"/>
            <a:chExt cx="747635" cy="1268386"/>
          </a:xfrm>
        </p:grpSpPr>
        <p:grpSp>
          <p:nvGrpSpPr>
            <p:cNvPr id="134" name="Grupa 95"/>
            <p:cNvGrpSpPr/>
            <p:nvPr/>
          </p:nvGrpSpPr>
          <p:grpSpPr>
            <a:xfrm flipH="1">
              <a:off x="4845177" y="5229200"/>
              <a:ext cx="583961" cy="1268386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5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upa 89"/>
          <p:cNvGrpSpPr/>
          <p:nvPr/>
        </p:nvGrpSpPr>
        <p:grpSpPr>
          <a:xfrm flipH="1">
            <a:off x="3806001" y="5407699"/>
            <a:ext cx="397759" cy="674810"/>
            <a:chOff x="4845177" y="5229200"/>
            <a:chExt cx="747635" cy="1268386"/>
          </a:xfrm>
        </p:grpSpPr>
        <p:grpSp>
          <p:nvGrpSpPr>
            <p:cNvPr id="142" name="Grupa 95"/>
            <p:cNvGrpSpPr/>
            <p:nvPr/>
          </p:nvGrpSpPr>
          <p:grpSpPr>
            <a:xfrm flipH="1">
              <a:off x="4845177" y="5229198"/>
              <a:ext cx="583961" cy="1268385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44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3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6311692" y="6257165"/>
            <a:ext cx="12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Delay</a:t>
            </a:r>
            <a:endParaRPr lang="en-US" dirty="0"/>
          </a:p>
        </p:txBody>
      </p:sp>
      <p:grpSp>
        <p:nvGrpSpPr>
          <p:cNvPr id="75" name="Grupa 28"/>
          <p:cNvGrpSpPr/>
          <p:nvPr/>
        </p:nvGrpSpPr>
        <p:grpSpPr>
          <a:xfrm>
            <a:off x="4628298" y="3264528"/>
            <a:ext cx="1570002" cy="814009"/>
            <a:chOff x="5238527" y="3565079"/>
            <a:chExt cx="1417637" cy="735012"/>
          </a:xfrm>
          <a:gradFill>
            <a:gsLst>
              <a:gs pos="0">
                <a:srgbClr val="FF0000"/>
              </a:gs>
              <a:gs pos="64000">
                <a:schemeClr val="accent1"/>
              </a:gs>
              <a:gs pos="100000">
                <a:schemeClr val="accent1"/>
              </a:gs>
            </a:gsLst>
            <a:lin ang="2400000" scaled="0"/>
          </a:gradFill>
        </p:grpSpPr>
        <p:sp>
          <p:nvSpPr>
            <p:cNvPr id="76" name="Freeform 12"/>
            <p:cNvSpPr>
              <a:spLocks noEditPoints="1"/>
            </p:cNvSpPr>
            <p:nvPr/>
          </p:nvSpPr>
          <p:spPr bwMode="auto">
            <a:xfrm>
              <a:off x="5249639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2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/>
            <p:cNvSpPr>
              <a:spLocks/>
            </p:cNvSpPr>
            <p:nvPr/>
          </p:nvSpPr>
          <p:spPr bwMode="auto">
            <a:xfrm>
              <a:off x="5238527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upa 26"/>
          <p:cNvGrpSpPr/>
          <p:nvPr/>
        </p:nvGrpSpPr>
        <p:grpSpPr>
          <a:xfrm>
            <a:off x="6232231" y="3264528"/>
            <a:ext cx="1570002" cy="814009"/>
            <a:chOff x="2328639" y="3565079"/>
            <a:chExt cx="1417637" cy="735012"/>
          </a:xfrm>
        </p:grpSpPr>
        <p:sp>
          <p:nvSpPr>
            <p:cNvPr id="79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upa 45"/>
          <p:cNvGrpSpPr/>
          <p:nvPr/>
        </p:nvGrpSpPr>
        <p:grpSpPr>
          <a:xfrm flipH="1">
            <a:off x="5149349" y="5484075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upa 65"/>
          <p:cNvGrpSpPr/>
          <p:nvPr/>
        </p:nvGrpSpPr>
        <p:grpSpPr>
          <a:xfrm>
            <a:off x="5119494" y="4589962"/>
            <a:ext cx="428167" cy="674810"/>
            <a:chOff x="4788021" y="5229200"/>
            <a:chExt cx="804791" cy="1268386"/>
          </a:xfrm>
        </p:grpSpPr>
        <p:grpSp>
          <p:nvGrpSpPr>
            <p:cNvPr id="89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91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2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3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4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5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0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6" name="Grupa 32"/>
          <p:cNvGrpSpPr/>
          <p:nvPr/>
        </p:nvGrpSpPr>
        <p:grpSpPr>
          <a:xfrm>
            <a:off x="7143728" y="4520629"/>
            <a:ext cx="413100" cy="674810"/>
            <a:chOff x="4752976" y="2795588"/>
            <a:chExt cx="814387" cy="1330325"/>
          </a:xfrm>
        </p:grpSpPr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upa 45"/>
          <p:cNvGrpSpPr/>
          <p:nvPr/>
        </p:nvGrpSpPr>
        <p:grpSpPr>
          <a:xfrm flipH="1">
            <a:off x="6545698" y="5337939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104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upa 65"/>
          <p:cNvGrpSpPr/>
          <p:nvPr/>
        </p:nvGrpSpPr>
        <p:grpSpPr>
          <a:xfrm>
            <a:off x="6528123" y="4547024"/>
            <a:ext cx="428167" cy="674810"/>
            <a:chOff x="4788021" y="5229200"/>
            <a:chExt cx="804791" cy="1268386"/>
          </a:xfrm>
        </p:grpSpPr>
        <p:grpSp>
          <p:nvGrpSpPr>
            <p:cNvPr id="153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55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6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7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8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9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4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0" name="Grupa 81"/>
          <p:cNvGrpSpPr/>
          <p:nvPr/>
        </p:nvGrpSpPr>
        <p:grpSpPr>
          <a:xfrm>
            <a:off x="6887544" y="4970955"/>
            <a:ext cx="397759" cy="674810"/>
            <a:chOff x="4845177" y="5229200"/>
            <a:chExt cx="747635" cy="1268386"/>
          </a:xfrm>
        </p:grpSpPr>
        <p:grpSp>
          <p:nvGrpSpPr>
            <p:cNvPr id="161" name="Grupa 95"/>
            <p:cNvGrpSpPr/>
            <p:nvPr/>
          </p:nvGrpSpPr>
          <p:grpSpPr>
            <a:xfrm flipH="1">
              <a:off x="4845177" y="5229200"/>
              <a:ext cx="583961" cy="1268386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63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8" name="Grupa 89"/>
          <p:cNvGrpSpPr/>
          <p:nvPr/>
        </p:nvGrpSpPr>
        <p:grpSpPr>
          <a:xfrm flipH="1">
            <a:off x="7254049" y="5328909"/>
            <a:ext cx="397759" cy="674810"/>
            <a:chOff x="4845177" y="5229200"/>
            <a:chExt cx="747635" cy="1268386"/>
          </a:xfrm>
        </p:grpSpPr>
        <p:grpSp>
          <p:nvGrpSpPr>
            <p:cNvPr id="169" name="Grupa 95"/>
            <p:cNvGrpSpPr/>
            <p:nvPr/>
          </p:nvGrpSpPr>
          <p:grpSpPr>
            <a:xfrm flipH="1">
              <a:off x="4845177" y="5229198"/>
              <a:ext cx="583961" cy="1268385"/>
              <a:chOff x="4970463" y="2795588"/>
              <a:chExt cx="612477" cy="1330325"/>
            </a:xfrm>
            <a:solidFill>
              <a:srgbClr val="C00000"/>
            </a:solidFill>
          </p:grpSpPr>
          <p:sp>
            <p:nvSpPr>
              <p:cNvPr id="171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26"/>
              <p:cNvSpPr>
                <a:spLocks/>
              </p:cNvSpPr>
              <p:nvPr/>
            </p:nvSpPr>
            <p:spPr bwMode="auto">
              <a:xfrm>
                <a:off x="5274965" y="3177635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0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6" name="Grupa 65"/>
          <p:cNvGrpSpPr/>
          <p:nvPr/>
        </p:nvGrpSpPr>
        <p:grpSpPr>
          <a:xfrm>
            <a:off x="1611617" y="4628272"/>
            <a:ext cx="428167" cy="674810"/>
            <a:chOff x="4788021" y="5229200"/>
            <a:chExt cx="804791" cy="1268386"/>
          </a:xfrm>
        </p:grpSpPr>
        <p:grpSp>
          <p:nvGrpSpPr>
            <p:cNvPr id="177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0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1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2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3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8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4" name="Freeform 20"/>
          <p:cNvSpPr>
            <a:spLocks/>
          </p:cNvSpPr>
          <p:nvPr/>
        </p:nvSpPr>
        <p:spPr bwMode="auto">
          <a:xfrm rot="5092449">
            <a:off x="5188634" y="2839441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5"/>
          <p:cNvSpPr>
            <a:spLocks/>
          </p:cNvSpPr>
          <p:nvPr/>
        </p:nvSpPr>
        <p:spPr bwMode="auto">
          <a:xfrm>
            <a:off x="4443350" y="2040560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Oops!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6" name="Grupa 36"/>
          <p:cNvGrpSpPr/>
          <p:nvPr/>
        </p:nvGrpSpPr>
        <p:grpSpPr>
          <a:xfrm>
            <a:off x="6542481" y="1901011"/>
            <a:ext cx="2422754" cy="1271785"/>
            <a:chOff x="768350" y="2994025"/>
            <a:chExt cx="1419225" cy="1231900"/>
          </a:xfrm>
        </p:grpSpPr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787400" y="3021013"/>
              <a:ext cx="1365250" cy="1184275"/>
            </a:xfrm>
            <a:custGeom>
              <a:avLst/>
              <a:gdLst>
                <a:gd name="T0" fmla="*/ 553 w 553"/>
                <a:gd name="T1" fmla="*/ 288 h 480"/>
                <a:gd name="T2" fmla="*/ 476 w 553"/>
                <a:gd name="T3" fmla="*/ 365 h 480"/>
                <a:gd name="T4" fmla="*/ 176 w 553"/>
                <a:gd name="T5" fmla="*/ 365 h 480"/>
                <a:gd name="T6" fmla="*/ 0 w 553"/>
                <a:gd name="T7" fmla="*/ 480 h 480"/>
                <a:gd name="T8" fmla="*/ 105 w 553"/>
                <a:gd name="T9" fmla="*/ 365 h 480"/>
                <a:gd name="T10" fmla="*/ 76 w 553"/>
                <a:gd name="T11" fmla="*/ 365 h 480"/>
                <a:gd name="T12" fmla="*/ 0 w 553"/>
                <a:gd name="T13" fmla="*/ 288 h 480"/>
                <a:gd name="T14" fmla="*/ 0 w 553"/>
                <a:gd name="T15" fmla="*/ 77 h 480"/>
                <a:gd name="T16" fmla="*/ 76 w 553"/>
                <a:gd name="T17" fmla="*/ 0 h 480"/>
                <a:gd name="T18" fmla="*/ 476 w 553"/>
                <a:gd name="T19" fmla="*/ 0 h 480"/>
                <a:gd name="T20" fmla="*/ 553 w 553"/>
                <a:gd name="T21" fmla="*/ 77 h 480"/>
                <a:gd name="T22" fmla="*/ 553 w 553"/>
                <a:gd name="T23" fmla="*/ 288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3" h="480">
                  <a:moveTo>
                    <a:pt x="553" y="288"/>
                  </a:moveTo>
                  <a:cubicBezTo>
                    <a:pt x="553" y="331"/>
                    <a:pt x="518" y="365"/>
                    <a:pt x="476" y="365"/>
                  </a:cubicBezTo>
                  <a:cubicBezTo>
                    <a:pt x="176" y="365"/>
                    <a:pt x="176" y="365"/>
                    <a:pt x="176" y="365"/>
                  </a:cubicBezTo>
                  <a:cubicBezTo>
                    <a:pt x="176" y="365"/>
                    <a:pt x="143" y="474"/>
                    <a:pt x="0" y="480"/>
                  </a:cubicBezTo>
                  <a:cubicBezTo>
                    <a:pt x="116" y="430"/>
                    <a:pt x="105" y="365"/>
                    <a:pt x="105" y="365"/>
                  </a:cubicBezTo>
                  <a:cubicBezTo>
                    <a:pt x="76" y="365"/>
                    <a:pt x="76" y="365"/>
                    <a:pt x="76" y="365"/>
                  </a:cubicBezTo>
                  <a:cubicBezTo>
                    <a:pt x="34" y="365"/>
                    <a:pt x="0" y="331"/>
                    <a:pt x="0" y="28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476" y="0"/>
                    <a:pt x="476" y="0"/>
                    <a:pt x="476" y="0"/>
                  </a:cubicBezTo>
                  <a:cubicBezTo>
                    <a:pt x="518" y="0"/>
                    <a:pt x="553" y="35"/>
                    <a:pt x="553" y="77"/>
                  </a:cubicBezTo>
                  <a:lnTo>
                    <a:pt x="553" y="288"/>
                  </a:lnTo>
                  <a:close/>
                </a:path>
              </a:pathLst>
            </a:custGeom>
            <a:gradFill rotWithShape="1">
              <a:gsLst>
                <a:gs pos="0">
                  <a:srgbClr val="FFC000">
                    <a:shade val="51000"/>
                    <a:satMod val="130000"/>
                  </a:srgbClr>
                </a:gs>
                <a:gs pos="80000">
                  <a:srgbClr val="FFC000">
                    <a:shade val="93000"/>
                    <a:satMod val="130000"/>
                  </a:srgbClr>
                </a:gs>
                <a:gs pos="100000">
                  <a:srgbClr val="FFC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C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Track interruptions</a:t>
              </a:r>
            </a:p>
          </p:txBody>
        </p:sp>
        <p:sp>
          <p:nvSpPr>
            <p:cNvPr id="188" name="Freeform 21"/>
            <p:cNvSpPr>
              <a:spLocks/>
            </p:cNvSpPr>
            <p:nvPr/>
          </p:nvSpPr>
          <p:spPr bwMode="auto">
            <a:xfrm>
              <a:off x="768350" y="2994025"/>
              <a:ext cx="1419225" cy="1231900"/>
            </a:xfrm>
            <a:custGeom>
              <a:avLst/>
              <a:gdLst>
                <a:gd name="T0" fmla="*/ 535 w 575"/>
                <a:gd name="T1" fmla="*/ 17 h 499"/>
                <a:gd name="T2" fmla="*/ 409 w 575"/>
                <a:gd name="T3" fmla="*/ 2 h 499"/>
                <a:gd name="T4" fmla="*/ 25 w 575"/>
                <a:gd name="T5" fmla="*/ 31 h 499"/>
                <a:gd name="T6" fmla="*/ 2 w 575"/>
                <a:gd name="T7" fmla="*/ 117 h 499"/>
                <a:gd name="T8" fmla="*/ 41 w 575"/>
                <a:gd name="T9" fmla="*/ 370 h 499"/>
                <a:gd name="T10" fmla="*/ 107 w 575"/>
                <a:gd name="T11" fmla="*/ 384 h 499"/>
                <a:gd name="T12" fmla="*/ 109 w 575"/>
                <a:gd name="T13" fmla="*/ 388 h 499"/>
                <a:gd name="T14" fmla="*/ 34 w 575"/>
                <a:gd name="T15" fmla="*/ 474 h 499"/>
                <a:gd name="T16" fmla="*/ 8 w 575"/>
                <a:gd name="T17" fmla="*/ 486 h 499"/>
                <a:gd name="T18" fmla="*/ 22 w 575"/>
                <a:gd name="T19" fmla="*/ 498 h 499"/>
                <a:gd name="T20" fmla="*/ 183 w 575"/>
                <a:gd name="T21" fmla="*/ 399 h 499"/>
                <a:gd name="T22" fmla="*/ 192 w 575"/>
                <a:gd name="T23" fmla="*/ 382 h 499"/>
                <a:gd name="T24" fmla="*/ 267 w 575"/>
                <a:gd name="T25" fmla="*/ 382 h 499"/>
                <a:gd name="T26" fmla="*/ 547 w 575"/>
                <a:gd name="T27" fmla="*/ 354 h 499"/>
                <a:gd name="T28" fmla="*/ 565 w 575"/>
                <a:gd name="T29" fmla="*/ 301 h 499"/>
                <a:gd name="T30" fmla="*/ 462 w 575"/>
                <a:gd name="T31" fmla="*/ 371 h 499"/>
                <a:gd name="T32" fmla="*/ 193 w 575"/>
                <a:gd name="T33" fmla="*/ 369 h 499"/>
                <a:gd name="T34" fmla="*/ 187 w 575"/>
                <a:gd name="T35" fmla="*/ 369 h 499"/>
                <a:gd name="T36" fmla="*/ 179 w 575"/>
                <a:gd name="T37" fmla="*/ 375 h 499"/>
                <a:gd name="T38" fmla="*/ 176 w 575"/>
                <a:gd name="T39" fmla="*/ 384 h 499"/>
                <a:gd name="T40" fmla="*/ 149 w 575"/>
                <a:gd name="T41" fmla="*/ 425 h 499"/>
                <a:gd name="T42" fmla="*/ 73 w 575"/>
                <a:gd name="T43" fmla="*/ 467 h 499"/>
                <a:gd name="T44" fmla="*/ 125 w 575"/>
                <a:gd name="T45" fmla="*/ 387 h 499"/>
                <a:gd name="T46" fmla="*/ 125 w 575"/>
                <a:gd name="T47" fmla="*/ 378 h 499"/>
                <a:gd name="T48" fmla="*/ 116 w 575"/>
                <a:gd name="T49" fmla="*/ 368 h 499"/>
                <a:gd name="T50" fmla="*/ 95 w 575"/>
                <a:gd name="T51" fmla="*/ 368 h 499"/>
                <a:gd name="T52" fmla="*/ 20 w 575"/>
                <a:gd name="T53" fmla="*/ 304 h 499"/>
                <a:gd name="T54" fmla="*/ 26 w 575"/>
                <a:gd name="T55" fmla="*/ 61 h 499"/>
                <a:gd name="T56" fmla="*/ 377 w 575"/>
                <a:gd name="T57" fmla="*/ 22 h 499"/>
                <a:gd name="T58" fmla="*/ 554 w 575"/>
                <a:gd name="T59" fmla="*/ 88 h 499"/>
                <a:gd name="T60" fmla="*/ 572 w 575"/>
                <a:gd name="T61" fmla="*/ 212 h 499"/>
                <a:gd name="T62" fmla="*/ 570 w 575"/>
                <a:gd name="T63" fmla="*/ 6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5" h="499">
                  <a:moveTo>
                    <a:pt x="570" y="64"/>
                  </a:moveTo>
                  <a:cubicBezTo>
                    <a:pt x="564" y="46"/>
                    <a:pt x="553" y="29"/>
                    <a:pt x="535" y="17"/>
                  </a:cubicBezTo>
                  <a:cubicBezTo>
                    <a:pt x="519" y="5"/>
                    <a:pt x="493" y="1"/>
                    <a:pt x="474" y="2"/>
                  </a:cubicBezTo>
                  <a:cubicBezTo>
                    <a:pt x="453" y="2"/>
                    <a:pt x="431" y="2"/>
                    <a:pt x="409" y="2"/>
                  </a:cubicBezTo>
                  <a:cubicBezTo>
                    <a:pt x="319" y="2"/>
                    <a:pt x="216" y="3"/>
                    <a:pt x="107" y="3"/>
                  </a:cubicBezTo>
                  <a:cubicBezTo>
                    <a:pt x="81" y="0"/>
                    <a:pt x="44" y="6"/>
                    <a:pt x="25" y="31"/>
                  </a:cubicBezTo>
                  <a:cubicBezTo>
                    <a:pt x="14" y="43"/>
                    <a:pt x="7" y="57"/>
                    <a:pt x="4" y="73"/>
                  </a:cubicBezTo>
                  <a:cubicBezTo>
                    <a:pt x="1" y="89"/>
                    <a:pt x="3" y="102"/>
                    <a:pt x="2" y="117"/>
                  </a:cubicBezTo>
                  <a:cubicBezTo>
                    <a:pt x="2" y="174"/>
                    <a:pt x="3" y="232"/>
                    <a:pt x="3" y="289"/>
                  </a:cubicBezTo>
                  <a:cubicBezTo>
                    <a:pt x="0" y="319"/>
                    <a:pt x="14" y="354"/>
                    <a:pt x="41" y="370"/>
                  </a:cubicBezTo>
                  <a:cubicBezTo>
                    <a:pt x="54" y="379"/>
                    <a:pt x="69" y="384"/>
                    <a:pt x="85" y="384"/>
                  </a:cubicBezTo>
                  <a:cubicBezTo>
                    <a:pt x="93" y="384"/>
                    <a:pt x="99" y="384"/>
                    <a:pt x="107" y="384"/>
                  </a:cubicBezTo>
                  <a:cubicBezTo>
                    <a:pt x="109" y="384"/>
                    <a:pt x="109" y="384"/>
                    <a:pt x="109" y="384"/>
                  </a:cubicBezTo>
                  <a:cubicBezTo>
                    <a:pt x="109" y="385"/>
                    <a:pt x="109" y="386"/>
                    <a:pt x="109" y="388"/>
                  </a:cubicBezTo>
                  <a:cubicBezTo>
                    <a:pt x="106" y="413"/>
                    <a:pt x="88" y="435"/>
                    <a:pt x="67" y="452"/>
                  </a:cubicBezTo>
                  <a:cubicBezTo>
                    <a:pt x="57" y="460"/>
                    <a:pt x="46" y="467"/>
                    <a:pt x="34" y="474"/>
                  </a:cubicBezTo>
                  <a:cubicBezTo>
                    <a:pt x="28" y="477"/>
                    <a:pt x="22" y="480"/>
                    <a:pt x="16" y="483"/>
                  </a:cubicBezTo>
                  <a:cubicBezTo>
                    <a:pt x="8" y="486"/>
                    <a:pt x="8" y="486"/>
                    <a:pt x="8" y="486"/>
                  </a:cubicBezTo>
                  <a:cubicBezTo>
                    <a:pt x="7" y="490"/>
                    <a:pt x="8" y="496"/>
                    <a:pt x="12" y="499"/>
                  </a:cubicBezTo>
                  <a:cubicBezTo>
                    <a:pt x="22" y="498"/>
                    <a:pt x="22" y="498"/>
                    <a:pt x="22" y="498"/>
                  </a:cubicBezTo>
                  <a:cubicBezTo>
                    <a:pt x="77" y="494"/>
                    <a:pt x="130" y="469"/>
                    <a:pt x="162" y="430"/>
                  </a:cubicBezTo>
                  <a:cubicBezTo>
                    <a:pt x="170" y="420"/>
                    <a:pt x="177" y="410"/>
                    <a:pt x="183" y="399"/>
                  </a:cubicBezTo>
                  <a:cubicBezTo>
                    <a:pt x="186" y="394"/>
                    <a:pt x="189" y="388"/>
                    <a:pt x="191" y="382"/>
                  </a:cubicBezTo>
                  <a:cubicBezTo>
                    <a:pt x="192" y="382"/>
                    <a:pt x="192" y="382"/>
                    <a:pt x="192" y="382"/>
                  </a:cubicBezTo>
                  <a:cubicBezTo>
                    <a:pt x="201" y="382"/>
                    <a:pt x="201" y="382"/>
                    <a:pt x="201" y="382"/>
                  </a:cubicBezTo>
                  <a:cubicBezTo>
                    <a:pt x="224" y="382"/>
                    <a:pt x="246" y="382"/>
                    <a:pt x="267" y="382"/>
                  </a:cubicBezTo>
                  <a:cubicBezTo>
                    <a:pt x="353" y="382"/>
                    <a:pt x="424" y="381"/>
                    <a:pt x="474" y="381"/>
                  </a:cubicBezTo>
                  <a:cubicBezTo>
                    <a:pt x="527" y="385"/>
                    <a:pt x="548" y="351"/>
                    <a:pt x="547" y="354"/>
                  </a:cubicBezTo>
                  <a:cubicBezTo>
                    <a:pt x="563" y="335"/>
                    <a:pt x="565" y="318"/>
                    <a:pt x="566" y="310"/>
                  </a:cubicBezTo>
                  <a:cubicBezTo>
                    <a:pt x="566" y="301"/>
                    <a:pt x="566" y="299"/>
                    <a:pt x="565" y="301"/>
                  </a:cubicBezTo>
                  <a:cubicBezTo>
                    <a:pt x="564" y="306"/>
                    <a:pt x="560" y="331"/>
                    <a:pt x="541" y="348"/>
                  </a:cubicBezTo>
                  <a:cubicBezTo>
                    <a:pt x="537" y="352"/>
                    <a:pt x="515" y="378"/>
                    <a:pt x="462" y="371"/>
                  </a:cubicBezTo>
                  <a:cubicBezTo>
                    <a:pt x="411" y="370"/>
                    <a:pt x="341" y="370"/>
                    <a:pt x="258" y="370"/>
                  </a:cubicBezTo>
                  <a:cubicBezTo>
                    <a:pt x="237" y="370"/>
                    <a:pt x="216" y="369"/>
                    <a:pt x="193" y="369"/>
                  </a:cubicBezTo>
                  <a:cubicBezTo>
                    <a:pt x="189" y="369"/>
                    <a:pt x="189" y="369"/>
                    <a:pt x="189" y="369"/>
                  </a:cubicBezTo>
                  <a:cubicBezTo>
                    <a:pt x="187" y="369"/>
                    <a:pt x="187" y="369"/>
                    <a:pt x="187" y="369"/>
                  </a:cubicBezTo>
                  <a:cubicBezTo>
                    <a:pt x="182" y="370"/>
                    <a:pt x="181" y="372"/>
                    <a:pt x="179" y="375"/>
                  </a:cubicBezTo>
                  <a:cubicBezTo>
                    <a:pt x="179" y="375"/>
                    <a:pt x="179" y="375"/>
                    <a:pt x="179" y="375"/>
                  </a:cubicBezTo>
                  <a:cubicBezTo>
                    <a:pt x="179" y="376"/>
                    <a:pt x="179" y="376"/>
                    <a:pt x="179" y="376"/>
                  </a:cubicBezTo>
                  <a:cubicBezTo>
                    <a:pt x="178" y="379"/>
                    <a:pt x="177" y="381"/>
                    <a:pt x="176" y="384"/>
                  </a:cubicBezTo>
                  <a:cubicBezTo>
                    <a:pt x="174" y="388"/>
                    <a:pt x="171" y="393"/>
                    <a:pt x="169" y="398"/>
                  </a:cubicBezTo>
                  <a:cubicBezTo>
                    <a:pt x="163" y="407"/>
                    <a:pt x="156" y="416"/>
                    <a:pt x="149" y="425"/>
                  </a:cubicBezTo>
                  <a:cubicBezTo>
                    <a:pt x="126" y="450"/>
                    <a:pt x="94" y="468"/>
                    <a:pt x="58" y="477"/>
                  </a:cubicBezTo>
                  <a:cubicBezTo>
                    <a:pt x="63" y="474"/>
                    <a:pt x="68" y="470"/>
                    <a:pt x="73" y="467"/>
                  </a:cubicBezTo>
                  <a:cubicBezTo>
                    <a:pt x="95" y="450"/>
                    <a:pt x="116" y="428"/>
                    <a:pt x="123" y="398"/>
                  </a:cubicBezTo>
                  <a:cubicBezTo>
                    <a:pt x="124" y="395"/>
                    <a:pt x="125" y="391"/>
                    <a:pt x="125" y="387"/>
                  </a:cubicBezTo>
                  <a:cubicBezTo>
                    <a:pt x="125" y="381"/>
                    <a:pt x="125" y="381"/>
                    <a:pt x="125" y="381"/>
                  </a:cubicBezTo>
                  <a:cubicBezTo>
                    <a:pt x="125" y="378"/>
                    <a:pt x="125" y="378"/>
                    <a:pt x="125" y="378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24" y="372"/>
                    <a:pt x="120" y="368"/>
                    <a:pt x="116" y="368"/>
                  </a:cubicBezTo>
                  <a:cubicBezTo>
                    <a:pt x="115" y="368"/>
                    <a:pt x="115" y="368"/>
                    <a:pt x="115" y="368"/>
                  </a:cubicBezTo>
                  <a:cubicBezTo>
                    <a:pt x="95" y="368"/>
                    <a:pt x="95" y="368"/>
                    <a:pt x="95" y="368"/>
                  </a:cubicBezTo>
                  <a:cubicBezTo>
                    <a:pt x="81" y="368"/>
                    <a:pt x="70" y="367"/>
                    <a:pt x="59" y="362"/>
                  </a:cubicBezTo>
                  <a:cubicBezTo>
                    <a:pt x="37" y="351"/>
                    <a:pt x="21" y="328"/>
                    <a:pt x="20" y="304"/>
                  </a:cubicBezTo>
                  <a:cubicBezTo>
                    <a:pt x="20" y="249"/>
                    <a:pt x="20" y="193"/>
                    <a:pt x="20" y="138"/>
                  </a:cubicBezTo>
                  <a:cubicBezTo>
                    <a:pt x="22" y="111"/>
                    <a:pt x="16" y="82"/>
                    <a:pt x="26" y="61"/>
                  </a:cubicBezTo>
                  <a:cubicBezTo>
                    <a:pt x="36" y="39"/>
                    <a:pt x="58" y="24"/>
                    <a:pt x="81" y="22"/>
                  </a:cubicBezTo>
                  <a:cubicBezTo>
                    <a:pt x="185" y="21"/>
                    <a:pt x="288" y="22"/>
                    <a:pt x="377" y="22"/>
                  </a:cubicBezTo>
                  <a:cubicBezTo>
                    <a:pt x="421" y="22"/>
                    <a:pt x="466" y="20"/>
                    <a:pt x="500" y="23"/>
                  </a:cubicBezTo>
                  <a:cubicBezTo>
                    <a:pt x="534" y="30"/>
                    <a:pt x="555" y="61"/>
                    <a:pt x="554" y="88"/>
                  </a:cubicBezTo>
                  <a:cubicBezTo>
                    <a:pt x="554" y="148"/>
                    <a:pt x="554" y="192"/>
                    <a:pt x="555" y="212"/>
                  </a:cubicBezTo>
                  <a:cubicBezTo>
                    <a:pt x="556" y="372"/>
                    <a:pt x="567" y="279"/>
                    <a:pt x="572" y="212"/>
                  </a:cubicBezTo>
                  <a:cubicBezTo>
                    <a:pt x="573" y="204"/>
                    <a:pt x="573" y="168"/>
                    <a:pt x="573" y="112"/>
                  </a:cubicBezTo>
                  <a:cubicBezTo>
                    <a:pt x="573" y="99"/>
                    <a:pt x="575" y="83"/>
                    <a:pt x="570" y="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67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51</a:t>
            </a:fld>
            <a:endParaRPr lang="en-US" dirty="0"/>
          </a:p>
        </p:txBody>
      </p:sp>
      <p:pic>
        <p:nvPicPr>
          <p:cNvPr id="22530" name="Picture 2" descr="http://newsimg.bbc.co.uk/media/images/41706000/gif/_41706982_4_4_2_41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509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252" y="3604305"/>
            <a:ext cx="9097645" cy="1609950"/>
          </a:xfrm>
          <a:prstGeom prst="rect">
            <a:avLst/>
          </a:prstGeom>
          <a:solidFill>
            <a:schemeClr val="bg2">
              <a:alpha val="72000"/>
            </a:schemeClr>
          </a:solidFill>
        </p:spPr>
      </p:pic>
      <p:sp>
        <p:nvSpPr>
          <p:cNvPr id="7" name="&quot;No&quot; Symbol 6"/>
          <p:cNvSpPr/>
          <p:nvPr/>
        </p:nvSpPr>
        <p:spPr>
          <a:xfrm>
            <a:off x="304800" y="36957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27432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181600" y="39624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7543800" y="3619500"/>
            <a:ext cx="1143000" cy="952500"/>
          </a:xfrm>
          <a:prstGeom prst="noSmoking">
            <a:avLst>
              <a:gd name="adj" fmla="val 8224"/>
            </a:avLst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5: Missing Skillsets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9"/>
          <p:cNvSpPr>
            <a:spLocks/>
          </p:cNvSpPr>
          <p:nvPr/>
        </p:nvSpPr>
        <p:spPr bwMode="auto">
          <a:xfrm>
            <a:off x="2963358" y="3279292"/>
            <a:ext cx="1570002" cy="814009"/>
          </a:xfrm>
          <a:custGeom>
            <a:avLst/>
            <a:gdLst>
              <a:gd name="T0" fmla="*/ 376 w 378"/>
              <a:gd name="T1" fmla="*/ 85 h 196"/>
              <a:gd name="T2" fmla="*/ 369 w 378"/>
              <a:gd name="T3" fmla="*/ 71 h 196"/>
              <a:gd name="T4" fmla="*/ 337 w 378"/>
              <a:gd name="T5" fmla="*/ 15 h 196"/>
              <a:gd name="T6" fmla="*/ 334 w 378"/>
              <a:gd name="T7" fmla="*/ 8 h 196"/>
              <a:gd name="T8" fmla="*/ 326 w 378"/>
              <a:gd name="T9" fmla="*/ 3 h 196"/>
              <a:gd name="T10" fmla="*/ 325 w 378"/>
              <a:gd name="T11" fmla="*/ 3 h 196"/>
              <a:gd name="T12" fmla="*/ 233 w 378"/>
              <a:gd name="T13" fmla="*/ 4 h 196"/>
              <a:gd name="T14" fmla="*/ 29 w 378"/>
              <a:gd name="T15" fmla="*/ 6 h 196"/>
              <a:gd name="T16" fmla="*/ 11 w 378"/>
              <a:gd name="T17" fmla="*/ 6 h 196"/>
              <a:gd name="T18" fmla="*/ 9 w 378"/>
              <a:gd name="T19" fmla="*/ 6 h 196"/>
              <a:gd name="T20" fmla="*/ 5 w 378"/>
              <a:gd name="T21" fmla="*/ 13 h 196"/>
              <a:gd name="T22" fmla="*/ 6 w 378"/>
              <a:gd name="T23" fmla="*/ 15 h 196"/>
              <a:gd name="T24" fmla="*/ 36 w 378"/>
              <a:gd name="T25" fmla="*/ 67 h 196"/>
              <a:gd name="T26" fmla="*/ 23 w 378"/>
              <a:gd name="T27" fmla="*/ 23 h 196"/>
              <a:gd name="T28" fmla="*/ 35 w 378"/>
              <a:gd name="T29" fmla="*/ 17 h 196"/>
              <a:gd name="T30" fmla="*/ 232 w 378"/>
              <a:gd name="T31" fmla="*/ 19 h 196"/>
              <a:gd name="T32" fmla="*/ 321 w 378"/>
              <a:gd name="T33" fmla="*/ 19 h 196"/>
              <a:gd name="T34" fmla="*/ 331 w 378"/>
              <a:gd name="T35" fmla="*/ 37 h 196"/>
              <a:gd name="T36" fmla="*/ 360 w 378"/>
              <a:gd name="T37" fmla="*/ 91 h 196"/>
              <a:gd name="T38" fmla="*/ 355 w 378"/>
              <a:gd name="T39" fmla="*/ 100 h 196"/>
              <a:gd name="T40" fmla="*/ 326 w 378"/>
              <a:gd name="T41" fmla="*/ 154 h 196"/>
              <a:gd name="T42" fmla="*/ 281 w 378"/>
              <a:gd name="T43" fmla="*/ 163 h 196"/>
              <a:gd name="T44" fmla="*/ 24 w 378"/>
              <a:gd name="T45" fmla="*/ 163 h 196"/>
              <a:gd name="T46" fmla="*/ 40 w 378"/>
              <a:gd name="T47" fmla="*/ 132 h 196"/>
              <a:gd name="T48" fmla="*/ 0 w 378"/>
              <a:gd name="T49" fmla="*/ 167 h 196"/>
              <a:gd name="T50" fmla="*/ 9 w 378"/>
              <a:gd name="T51" fmla="*/ 182 h 196"/>
              <a:gd name="T52" fmla="*/ 9 w 378"/>
              <a:gd name="T53" fmla="*/ 182 h 196"/>
              <a:gd name="T54" fmla="*/ 13 w 378"/>
              <a:gd name="T55" fmla="*/ 182 h 196"/>
              <a:gd name="T56" fmla="*/ 31 w 378"/>
              <a:gd name="T57" fmla="*/ 182 h 196"/>
              <a:gd name="T58" fmla="*/ 118 w 378"/>
              <a:gd name="T59" fmla="*/ 182 h 196"/>
              <a:gd name="T60" fmla="*/ 309 w 378"/>
              <a:gd name="T61" fmla="*/ 181 h 196"/>
              <a:gd name="T62" fmla="*/ 325 w 378"/>
              <a:gd name="T63" fmla="*/ 181 h 196"/>
              <a:gd name="T64" fmla="*/ 334 w 378"/>
              <a:gd name="T65" fmla="*/ 176 h 196"/>
              <a:gd name="T66" fmla="*/ 335 w 378"/>
              <a:gd name="T67" fmla="*/ 175 h 196"/>
              <a:gd name="T68" fmla="*/ 346 w 378"/>
              <a:gd name="T69" fmla="*/ 154 h 196"/>
              <a:gd name="T70" fmla="*/ 376 w 378"/>
              <a:gd name="T71" fmla="*/ 98 h 196"/>
              <a:gd name="T72" fmla="*/ 377 w 378"/>
              <a:gd name="T73" fmla="*/ 96 h 196"/>
              <a:gd name="T74" fmla="*/ 378 w 378"/>
              <a:gd name="T75" fmla="*/ 8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8" h="196">
                <a:moveTo>
                  <a:pt x="378" y="88"/>
                </a:moveTo>
                <a:cubicBezTo>
                  <a:pt x="376" y="85"/>
                  <a:pt x="376" y="85"/>
                  <a:pt x="376" y="85"/>
                </a:cubicBezTo>
                <a:cubicBezTo>
                  <a:pt x="374" y="81"/>
                  <a:pt x="374" y="81"/>
                  <a:pt x="374" y="81"/>
                </a:cubicBezTo>
                <a:cubicBezTo>
                  <a:pt x="369" y="71"/>
                  <a:pt x="369" y="71"/>
                  <a:pt x="369" y="71"/>
                </a:cubicBezTo>
                <a:cubicBezTo>
                  <a:pt x="348" y="34"/>
                  <a:pt x="348" y="34"/>
                  <a:pt x="348" y="34"/>
                </a:cubicBezTo>
                <a:cubicBezTo>
                  <a:pt x="337" y="15"/>
                  <a:pt x="337" y="15"/>
                  <a:pt x="337" y="15"/>
                </a:cubicBezTo>
                <a:cubicBezTo>
                  <a:pt x="335" y="11"/>
                  <a:pt x="335" y="11"/>
                  <a:pt x="335" y="11"/>
                </a:cubicBezTo>
                <a:cubicBezTo>
                  <a:pt x="334" y="8"/>
                  <a:pt x="334" y="8"/>
                  <a:pt x="334" y="8"/>
                </a:cubicBezTo>
                <a:cubicBezTo>
                  <a:pt x="333" y="7"/>
                  <a:pt x="333" y="7"/>
                  <a:pt x="333" y="7"/>
                </a:cubicBezTo>
                <a:cubicBezTo>
                  <a:pt x="339" y="10"/>
                  <a:pt x="325" y="2"/>
                  <a:pt x="326" y="3"/>
                </a:cubicBezTo>
                <a:cubicBezTo>
                  <a:pt x="326" y="3"/>
                  <a:pt x="326" y="3"/>
                  <a:pt x="326" y="3"/>
                </a:cubicBezTo>
                <a:cubicBezTo>
                  <a:pt x="325" y="3"/>
                  <a:pt x="325" y="3"/>
                  <a:pt x="325" y="3"/>
                </a:cubicBezTo>
                <a:cubicBezTo>
                  <a:pt x="315" y="3"/>
                  <a:pt x="315" y="3"/>
                  <a:pt x="315" y="3"/>
                </a:cubicBezTo>
                <a:cubicBezTo>
                  <a:pt x="287" y="3"/>
                  <a:pt x="259" y="4"/>
                  <a:pt x="233" y="4"/>
                </a:cubicBezTo>
                <a:cubicBezTo>
                  <a:pt x="179" y="4"/>
                  <a:pt x="130" y="5"/>
                  <a:pt x="87" y="5"/>
                </a:cubicBezTo>
                <a:cubicBezTo>
                  <a:pt x="66" y="5"/>
                  <a:pt x="46" y="6"/>
                  <a:pt x="29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7" y="9"/>
                  <a:pt x="12" y="0"/>
                  <a:pt x="5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5"/>
                  <a:pt x="6" y="15"/>
                  <a:pt x="6" y="15"/>
                </a:cubicBezTo>
                <a:cubicBezTo>
                  <a:pt x="10" y="22"/>
                  <a:pt x="14" y="28"/>
                  <a:pt x="17" y="33"/>
                </a:cubicBezTo>
                <a:cubicBezTo>
                  <a:pt x="29" y="55"/>
                  <a:pt x="36" y="67"/>
                  <a:pt x="36" y="67"/>
                </a:cubicBezTo>
                <a:cubicBezTo>
                  <a:pt x="59" y="107"/>
                  <a:pt x="52" y="88"/>
                  <a:pt x="43" y="63"/>
                </a:cubicBezTo>
                <a:cubicBezTo>
                  <a:pt x="42" y="60"/>
                  <a:pt x="35" y="45"/>
                  <a:pt x="23" y="23"/>
                </a:cubicBezTo>
                <a:cubicBezTo>
                  <a:pt x="19" y="17"/>
                  <a:pt x="19" y="17"/>
                  <a:pt x="19" y="17"/>
                </a:cubicBezTo>
                <a:cubicBezTo>
                  <a:pt x="24" y="17"/>
                  <a:pt x="30" y="17"/>
                  <a:pt x="35" y="17"/>
                </a:cubicBezTo>
                <a:cubicBezTo>
                  <a:pt x="52" y="17"/>
                  <a:pt x="71" y="18"/>
                  <a:pt x="92" y="18"/>
                </a:cubicBezTo>
                <a:cubicBezTo>
                  <a:pt x="133" y="18"/>
                  <a:pt x="181" y="18"/>
                  <a:pt x="232" y="19"/>
                </a:cubicBezTo>
                <a:cubicBezTo>
                  <a:pt x="258" y="19"/>
                  <a:pt x="284" y="19"/>
                  <a:pt x="311" y="19"/>
                </a:cubicBezTo>
                <a:cubicBezTo>
                  <a:pt x="321" y="19"/>
                  <a:pt x="321" y="19"/>
                  <a:pt x="321" y="19"/>
                </a:cubicBezTo>
                <a:cubicBezTo>
                  <a:pt x="321" y="19"/>
                  <a:pt x="321" y="19"/>
                  <a:pt x="321" y="19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50" y="73"/>
                  <a:pt x="350" y="73"/>
                  <a:pt x="350" y="73"/>
                </a:cubicBezTo>
                <a:cubicBezTo>
                  <a:pt x="360" y="91"/>
                  <a:pt x="360" y="91"/>
                  <a:pt x="360" y="91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355" y="100"/>
                  <a:pt x="355" y="100"/>
                  <a:pt x="355" y="100"/>
                </a:cubicBezTo>
                <a:cubicBezTo>
                  <a:pt x="335" y="136"/>
                  <a:pt x="335" y="136"/>
                  <a:pt x="335" y="136"/>
                </a:cubicBezTo>
                <a:cubicBezTo>
                  <a:pt x="326" y="154"/>
                  <a:pt x="326" y="154"/>
                  <a:pt x="326" y="154"/>
                </a:cubicBezTo>
                <a:cubicBezTo>
                  <a:pt x="321" y="163"/>
                  <a:pt x="321" y="163"/>
                  <a:pt x="321" y="163"/>
                </a:cubicBezTo>
                <a:cubicBezTo>
                  <a:pt x="281" y="163"/>
                  <a:pt x="281" y="163"/>
                  <a:pt x="281" y="163"/>
                </a:cubicBezTo>
                <a:cubicBezTo>
                  <a:pt x="229" y="163"/>
                  <a:pt x="178" y="163"/>
                  <a:pt x="134" y="163"/>
                </a:cubicBezTo>
                <a:cubicBezTo>
                  <a:pt x="91" y="163"/>
                  <a:pt x="54" y="163"/>
                  <a:pt x="24" y="163"/>
                </a:cubicBezTo>
                <a:cubicBezTo>
                  <a:pt x="26" y="159"/>
                  <a:pt x="28" y="156"/>
                  <a:pt x="29" y="153"/>
                </a:cubicBezTo>
                <a:cubicBezTo>
                  <a:pt x="34" y="144"/>
                  <a:pt x="38" y="137"/>
                  <a:pt x="40" y="132"/>
                </a:cubicBezTo>
                <a:cubicBezTo>
                  <a:pt x="76" y="61"/>
                  <a:pt x="45" y="97"/>
                  <a:pt x="25" y="124"/>
                </a:cubicBezTo>
                <a:cubicBezTo>
                  <a:pt x="22" y="127"/>
                  <a:pt x="14" y="143"/>
                  <a:pt x="0" y="167"/>
                </a:cubicBezTo>
                <a:cubicBezTo>
                  <a:pt x="0" y="168"/>
                  <a:pt x="0" y="168"/>
                  <a:pt x="0" y="168"/>
                </a:cubicBezTo>
                <a:cubicBezTo>
                  <a:pt x="17" y="196"/>
                  <a:pt x="5" y="176"/>
                  <a:pt x="9" y="182"/>
                </a:cubicBezTo>
                <a:cubicBezTo>
                  <a:pt x="9" y="182"/>
                  <a:pt x="9" y="182"/>
                  <a:pt x="9" y="182"/>
                </a:cubicBezTo>
                <a:cubicBezTo>
                  <a:pt x="9" y="182"/>
                  <a:pt x="9" y="182"/>
                  <a:pt x="9" y="182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13" y="182"/>
                  <a:pt x="13" y="182"/>
                  <a:pt x="13" y="182"/>
                </a:cubicBezTo>
                <a:cubicBezTo>
                  <a:pt x="19" y="182"/>
                  <a:pt x="19" y="182"/>
                  <a:pt x="19" y="182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9" y="182"/>
                  <a:pt x="47" y="182"/>
                  <a:pt x="57" y="182"/>
                </a:cubicBezTo>
                <a:cubicBezTo>
                  <a:pt x="75" y="182"/>
                  <a:pt x="96" y="182"/>
                  <a:pt x="118" y="182"/>
                </a:cubicBezTo>
                <a:cubicBezTo>
                  <a:pt x="163" y="182"/>
                  <a:pt x="214" y="182"/>
                  <a:pt x="268" y="181"/>
                </a:cubicBezTo>
                <a:cubicBezTo>
                  <a:pt x="282" y="181"/>
                  <a:pt x="295" y="181"/>
                  <a:pt x="309" y="181"/>
                </a:cubicBezTo>
                <a:cubicBezTo>
                  <a:pt x="320" y="181"/>
                  <a:pt x="320" y="181"/>
                  <a:pt x="320" y="181"/>
                </a:cubicBezTo>
                <a:cubicBezTo>
                  <a:pt x="325" y="181"/>
                  <a:pt x="325" y="181"/>
                  <a:pt x="325" y="181"/>
                </a:cubicBezTo>
                <a:cubicBezTo>
                  <a:pt x="326" y="181"/>
                  <a:pt x="326" y="181"/>
                  <a:pt x="326" y="181"/>
                </a:cubicBezTo>
                <a:cubicBezTo>
                  <a:pt x="342" y="172"/>
                  <a:pt x="331" y="178"/>
                  <a:pt x="334" y="176"/>
                </a:cubicBezTo>
                <a:cubicBezTo>
                  <a:pt x="334" y="176"/>
                  <a:pt x="334" y="176"/>
                  <a:pt x="334" y="176"/>
                </a:cubicBezTo>
                <a:cubicBezTo>
                  <a:pt x="335" y="175"/>
                  <a:pt x="335" y="175"/>
                  <a:pt x="335" y="175"/>
                </a:cubicBezTo>
                <a:cubicBezTo>
                  <a:pt x="336" y="173"/>
                  <a:pt x="336" y="173"/>
                  <a:pt x="336" y="173"/>
                </a:cubicBezTo>
                <a:cubicBezTo>
                  <a:pt x="346" y="154"/>
                  <a:pt x="346" y="154"/>
                  <a:pt x="346" y="154"/>
                </a:cubicBezTo>
                <a:cubicBezTo>
                  <a:pt x="366" y="117"/>
                  <a:pt x="366" y="117"/>
                  <a:pt x="366" y="117"/>
                </a:cubicBezTo>
                <a:cubicBezTo>
                  <a:pt x="376" y="98"/>
                  <a:pt x="376" y="98"/>
                  <a:pt x="376" y="98"/>
                </a:cubicBezTo>
                <a:cubicBezTo>
                  <a:pt x="377" y="97"/>
                  <a:pt x="377" y="97"/>
                  <a:pt x="377" y="97"/>
                </a:cubicBezTo>
                <a:cubicBezTo>
                  <a:pt x="377" y="96"/>
                  <a:pt x="377" y="96"/>
                  <a:pt x="377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8" y="92"/>
                  <a:pt x="378" y="103"/>
                  <a:pt x="378" y="88"/>
                </a:cubicBezTo>
                <a:close/>
              </a:path>
            </a:pathLst>
          </a:custGeom>
          <a:solidFill>
            <a:srgbClr val="8081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5: Team Does Not Have Needed Skills</a:t>
            </a:r>
            <a:br>
              <a:rPr lang="en-US" dirty="0"/>
            </a:br>
            <a:r>
              <a:rPr lang="en-US" dirty="0"/>
              <a:t>Actual set(skills) &lt; planned set(skills)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43" name="Grupa 25"/>
          <p:cNvGrpSpPr/>
          <p:nvPr/>
        </p:nvGrpSpPr>
        <p:grpSpPr>
          <a:xfrm>
            <a:off x="1389840" y="3282809"/>
            <a:ext cx="1577034" cy="789395"/>
            <a:chOff x="907827" y="3568254"/>
            <a:chExt cx="1423987" cy="712787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922114" y="3568254"/>
              <a:ext cx="1390650" cy="674687"/>
            </a:xfrm>
            <a:custGeom>
              <a:avLst/>
              <a:gdLst>
                <a:gd name="T0" fmla="*/ 323 w 371"/>
                <a:gd name="T1" fmla="*/ 174 h 180"/>
                <a:gd name="T2" fmla="*/ 331 w 371"/>
                <a:gd name="T3" fmla="*/ 133 h 180"/>
                <a:gd name="T4" fmla="*/ 291 w 371"/>
                <a:gd name="T5" fmla="*/ 152 h 180"/>
                <a:gd name="T6" fmla="*/ 240 w 371"/>
                <a:gd name="T7" fmla="*/ 171 h 180"/>
                <a:gd name="T8" fmla="*/ 291 w 371"/>
                <a:gd name="T9" fmla="*/ 110 h 180"/>
                <a:gd name="T10" fmla="*/ 171 w 371"/>
                <a:gd name="T11" fmla="*/ 178 h 180"/>
                <a:gd name="T12" fmla="*/ 178 w 371"/>
                <a:gd name="T13" fmla="*/ 150 h 180"/>
                <a:gd name="T14" fmla="*/ 233 w 371"/>
                <a:gd name="T15" fmla="*/ 103 h 180"/>
                <a:gd name="T16" fmla="*/ 107 w 371"/>
                <a:gd name="T17" fmla="*/ 174 h 180"/>
                <a:gd name="T18" fmla="*/ 115 w 371"/>
                <a:gd name="T19" fmla="*/ 147 h 180"/>
                <a:gd name="T20" fmla="*/ 233 w 371"/>
                <a:gd name="T21" fmla="*/ 57 h 180"/>
                <a:gd name="T22" fmla="*/ 27 w 371"/>
                <a:gd name="T23" fmla="*/ 177 h 180"/>
                <a:gd name="T24" fmla="*/ 27 w 371"/>
                <a:gd name="T25" fmla="*/ 156 h 180"/>
                <a:gd name="T26" fmla="*/ 81 w 371"/>
                <a:gd name="T27" fmla="*/ 115 h 180"/>
                <a:gd name="T28" fmla="*/ 108 w 371"/>
                <a:gd name="T29" fmla="*/ 91 h 180"/>
                <a:gd name="T30" fmla="*/ 6 w 371"/>
                <a:gd name="T31" fmla="*/ 139 h 180"/>
                <a:gd name="T32" fmla="*/ 21 w 371"/>
                <a:gd name="T33" fmla="*/ 115 h 180"/>
                <a:gd name="T34" fmla="*/ 77 w 371"/>
                <a:gd name="T35" fmla="*/ 67 h 180"/>
                <a:gd name="T36" fmla="*/ 15 w 371"/>
                <a:gd name="T37" fmla="*/ 100 h 180"/>
                <a:gd name="T38" fmla="*/ 15 w 371"/>
                <a:gd name="T39" fmla="*/ 77 h 180"/>
                <a:gd name="T40" fmla="*/ 37 w 371"/>
                <a:gd name="T41" fmla="*/ 51 h 180"/>
                <a:gd name="T42" fmla="*/ 9 w 371"/>
                <a:gd name="T43" fmla="*/ 54 h 180"/>
                <a:gd name="T44" fmla="*/ 5 w 371"/>
                <a:gd name="T45" fmla="*/ 21 h 180"/>
                <a:gd name="T46" fmla="*/ 6 w 371"/>
                <a:gd name="T47" fmla="*/ 4 h 180"/>
                <a:gd name="T48" fmla="*/ 23 w 371"/>
                <a:gd name="T49" fmla="*/ 6 h 180"/>
                <a:gd name="T50" fmla="*/ 26 w 371"/>
                <a:gd name="T51" fmla="*/ 34 h 180"/>
                <a:gd name="T52" fmla="*/ 80 w 371"/>
                <a:gd name="T53" fmla="*/ 5 h 180"/>
                <a:gd name="T54" fmla="*/ 61 w 371"/>
                <a:gd name="T55" fmla="*/ 53 h 180"/>
                <a:gd name="T56" fmla="*/ 156 w 371"/>
                <a:gd name="T57" fmla="*/ 2 h 180"/>
                <a:gd name="T58" fmla="*/ 151 w 371"/>
                <a:gd name="T59" fmla="*/ 28 h 180"/>
                <a:gd name="T60" fmla="*/ 103 w 371"/>
                <a:gd name="T61" fmla="*/ 71 h 180"/>
                <a:gd name="T62" fmla="*/ 232 w 371"/>
                <a:gd name="T63" fmla="*/ 8 h 180"/>
                <a:gd name="T64" fmla="*/ 182 w 371"/>
                <a:gd name="T65" fmla="*/ 64 h 180"/>
                <a:gd name="T66" fmla="*/ 305 w 371"/>
                <a:gd name="T67" fmla="*/ 9 h 180"/>
                <a:gd name="T68" fmla="*/ 324 w 371"/>
                <a:gd name="T69" fmla="*/ 31 h 180"/>
                <a:gd name="T70" fmla="*/ 326 w 371"/>
                <a:gd name="T71" fmla="*/ 51 h 180"/>
                <a:gd name="T72" fmla="*/ 291 w 371"/>
                <a:gd name="T73" fmla="*/ 80 h 180"/>
                <a:gd name="T74" fmla="*/ 350 w 371"/>
                <a:gd name="T75" fmla="*/ 58 h 180"/>
                <a:gd name="T76" fmla="*/ 317 w 371"/>
                <a:gd name="T77" fmla="*/ 113 h 180"/>
                <a:gd name="T78" fmla="*/ 361 w 371"/>
                <a:gd name="T79" fmla="*/ 93 h 180"/>
                <a:gd name="T80" fmla="*/ 348 w 371"/>
                <a:gd name="T81" fmla="*/ 143 h 180"/>
                <a:gd name="T82" fmla="*/ 331 w 371"/>
                <a:gd name="T83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1" h="180">
                  <a:moveTo>
                    <a:pt x="330" y="173"/>
                  </a:moveTo>
                  <a:cubicBezTo>
                    <a:pt x="328" y="174"/>
                    <a:pt x="326" y="175"/>
                    <a:pt x="323" y="174"/>
                  </a:cubicBezTo>
                  <a:cubicBezTo>
                    <a:pt x="320" y="174"/>
                    <a:pt x="317" y="172"/>
                    <a:pt x="316" y="170"/>
                  </a:cubicBezTo>
                  <a:cubicBezTo>
                    <a:pt x="313" y="164"/>
                    <a:pt x="313" y="164"/>
                    <a:pt x="331" y="133"/>
                  </a:cubicBezTo>
                  <a:cubicBezTo>
                    <a:pt x="332" y="131"/>
                    <a:pt x="334" y="128"/>
                    <a:pt x="335" y="125"/>
                  </a:cubicBezTo>
                  <a:cubicBezTo>
                    <a:pt x="321" y="134"/>
                    <a:pt x="304" y="145"/>
                    <a:pt x="291" y="152"/>
                  </a:cubicBezTo>
                  <a:cubicBezTo>
                    <a:pt x="252" y="177"/>
                    <a:pt x="252" y="177"/>
                    <a:pt x="247" y="176"/>
                  </a:cubicBezTo>
                  <a:cubicBezTo>
                    <a:pt x="244" y="175"/>
                    <a:pt x="242" y="173"/>
                    <a:pt x="240" y="171"/>
                  </a:cubicBezTo>
                  <a:cubicBezTo>
                    <a:pt x="236" y="163"/>
                    <a:pt x="241" y="158"/>
                    <a:pt x="261" y="138"/>
                  </a:cubicBezTo>
                  <a:cubicBezTo>
                    <a:pt x="270" y="130"/>
                    <a:pt x="280" y="120"/>
                    <a:pt x="291" y="110"/>
                  </a:cubicBezTo>
                  <a:cubicBezTo>
                    <a:pt x="263" y="126"/>
                    <a:pt x="232" y="145"/>
                    <a:pt x="214" y="156"/>
                  </a:cubicBezTo>
                  <a:cubicBezTo>
                    <a:pt x="176" y="180"/>
                    <a:pt x="176" y="180"/>
                    <a:pt x="171" y="178"/>
                  </a:cubicBezTo>
                  <a:cubicBezTo>
                    <a:pt x="169" y="178"/>
                    <a:pt x="167" y="176"/>
                    <a:pt x="165" y="174"/>
                  </a:cubicBezTo>
                  <a:cubicBezTo>
                    <a:pt x="161" y="166"/>
                    <a:pt x="167" y="160"/>
                    <a:pt x="178" y="150"/>
                  </a:cubicBezTo>
                  <a:cubicBezTo>
                    <a:pt x="184" y="144"/>
                    <a:pt x="193" y="136"/>
                    <a:pt x="206" y="126"/>
                  </a:cubicBezTo>
                  <a:cubicBezTo>
                    <a:pt x="214" y="118"/>
                    <a:pt x="224" y="111"/>
                    <a:pt x="233" y="103"/>
                  </a:cubicBezTo>
                  <a:cubicBezTo>
                    <a:pt x="227" y="106"/>
                    <a:pt x="222" y="110"/>
                    <a:pt x="217" y="113"/>
                  </a:cubicBezTo>
                  <a:cubicBezTo>
                    <a:pt x="126" y="171"/>
                    <a:pt x="116" y="176"/>
                    <a:pt x="107" y="174"/>
                  </a:cubicBezTo>
                  <a:cubicBezTo>
                    <a:pt x="105" y="173"/>
                    <a:pt x="102" y="171"/>
                    <a:pt x="101" y="169"/>
                  </a:cubicBezTo>
                  <a:cubicBezTo>
                    <a:pt x="96" y="161"/>
                    <a:pt x="101" y="157"/>
                    <a:pt x="115" y="147"/>
                  </a:cubicBezTo>
                  <a:cubicBezTo>
                    <a:pt x="122" y="141"/>
                    <a:pt x="132" y="133"/>
                    <a:pt x="145" y="124"/>
                  </a:cubicBezTo>
                  <a:cubicBezTo>
                    <a:pt x="167" y="107"/>
                    <a:pt x="203" y="80"/>
                    <a:pt x="233" y="57"/>
                  </a:cubicBezTo>
                  <a:cubicBezTo>
                    <a:pt x="202" y="76"/>
                    <a:pt x="165" y="98"/>
                    <a:pt x="136" y="117"/>
                  </a:cubicBezTo>
                  <a:cubicBezTo>
                    <a:pt x="35" y="179"/>
                    <a:pt x="34" y="179"/>
                    <a:pt x="27" y="177"/>
                  </a:cubicBezTo>
                  <a:cubicBezTo>
                    <a:pt x="25" y="177"/>
                    <a:pt x="22" y="175"/>
                    <a:pt x="21" y="173"/>
                  </a:cubicBezTo>
                  <a:cubicBezTo>
                    <a:pt x="16" y="165"/>
                    <a:pt x="23" y="159"/>
                    <a:pt x="27" y="156"/>
                  </a:cubicBezTo>
                  <a:cubicBezTo>
                    <a:pt x="30" y="154"/>
                    <a:pt x="34" y="150"/>
                    <a:pt x="40" y="146"/>
                  </a:cubicBezTo>
                  <a:cubicBezTo>
                    <a:pt x="50" y="138"/>
                    <a:pt x="65" y="128"/>
                    <a:pt x="81" y="115"/>
                  </a:cubicBezTo>
                  <a:cubicBezTo>
                    <a:pt x="98" y="103"/>
                    <a:pt x="120" y="86"/>
                    <a:pt x="142" y="70"/>
                  </a:cubicBezTo>
                  <a:cubicBezTo>
                    <a:pt x="130" y="77"/>
                    <a:pt x="118" y="85"/>
                    <a:pt x="108" y="91"/>
                  </a:cubicBezTo>
                  <a:cubicBezTo>
                    <a:pt x="23" y="144"/>
                    <a:pt x="19" y="146"/>
                    <a:pt x="12" y="144"/>
                  </a:cubicBezTo>
                  <a:cubicBezTo>
                    <a:pt x="10" y="143"/>
                    <a:pt x="7" y="142"/>
                    <a:pt x="6" y="139"/>
                  </a:cubicBezTo>
                  <a:cubicBezTo>
                    <a:pt x="2" y="132"/>
                    <a:pt x="7" y="127"/>
                    <a:pt x="11" y="124"/>
                  </a:cubicBezTo>
                  <a:cubicBezTo>
                    <a:pt x="13" y="122"/>
                    <a:pt x="17" y="119"/>
                    <a:pt x="21" y="115"/>
                  </a:cubicBezTo>
                  <a:cubicBezTo>
                    <a:pt x="28" y="109"/>
                    <a:pt x="39" y="99"/>
                    <a:pt x="52" y="89"/>
                  </a:cubicBezTo>
                  <a:cubicBezTo>
                    <a:pt x="59" y="82"/>
                    <a:pt x="68" y="74"/>
                    <a:pt x="77" y="67"/>
                  </a:cubicBezTo>
                  <a:cubicBezTo>
                    <a:pt x="76" y="67"/>
                    <a:pt x="75" y="68"/>
                    <a:pt x="74" y="68"/>
                  </a:cubicBezTo>
                  <a:cubicBezTo>
                    <a:pt x="21" y="101"/>
                    <a:pt x="21" y="101"/>
                    <a:pt x="15" y="100"/>
                  </a:cubicBezTo>
                  <a:cubicBezTo>
                    <a:pt x="13" y="99"/>
                    <a:pt x="10" y="97"/>
                    <a:pt x="9" y="95"/>
                  </a:cubicBezTo>
                  <a:cubicBezTo>
                    <a:pt x="6" y="89"/>
                    <a:pt x="9" y="85"/>
                    <a:pt x="15" y="77"/>
                  </a:cubicBezTo>
                  <a:cubicBezTo>
                    <a:pt x="18" y="74"/>
                    <a:pt x="22" y="69"/>
                    <a:pt x="27" y="63"/>
                  </a:cubicBezTo>
                  <a:cubicBezTo>
                    <a:pt x="30" y="59"/>
                    <a:pt x="33" y="55"/>
                    <a:pt x="37" y="51"/>
                  </a:cubicBezTo>
                  <a:cubicBezTo>
                    <a:pt x="24" y="59"/>
                    <a:pt x="20" y="60"/>
                    <a:pt x="16" y="59"/>
                  </a:cubicBezTo>
                  <a:cubicBezTo>
                    <a:pt x="13" y="59"/>
                    <a:pt x="10" y="57"/>
                    <a:pt x="9" y="54"/>
                  </a:cubicBezTo>
                  <a:cubicBezTo>
                    <a:pt x="8" y="52"/>
                    <a:pt x="8" y="52"/>
                    <a:pt x="6" y="33"/>
                  </a:cubicBezTo>
                  <a:cubicBezTo>
                    <a:pt x="6" y="29"/>
                    <a:pt x="5" y="25"/>
                    <a:pt x="5" y="21"/>
                  </a:cubicBezTo>
                  <a:cubicBezTo>
                    <a:pt x="4" y="20"/>
                    <a:pt x="3" y="19"/>
                    <a:pt x="2" y="18"/>
                  </a:cubicBezTo>
                  <a:cubicBezTo>
                    <a:pt x="0" y="13"/>
                    <a:pt x="1" y="7"/>
                    <a:pt x="6" y="4"/>
                  </a:cubicBezTo>
                  <a:cubicBezTo>
                    <a:pt x="8" y="3"/>
                    <a:pt x="12" y="1"/>
                    <a:pt x="16" y="2"/>
                  </a:cubicBezTo>
                  <a:cubicBezTo>
                    <a:pt x="19" y="2"/>
                    <a:pt x="21" y="4"/>
                    <a:pt x="23" y="6"/>
                  </a:cubicBezTo>
                  <a:cubicBezTo>
                    <a:pt x="24" y="9"/>
                    <a:pt x="24" y="9"/>
                    <a:pt x="26" y="31"/>
                  </a:cubicBezTo>
                  <a:cubicBezTo>
                    <a:pt x="26" y="32"/>
                    <a:pt x="26" y="33"/>
                    <a:pt x="26" y="34"/>
                  </a:cubicBezTo>
                  <a:cubicBezTo>
                    <a:pt x="31" y="31"/>
                    <a:pt x="37" y="27"/>
                    <a:pt x="41" y="24"/>
                  </a:cubicBezTo>
                  <a:cubicBezTo>
                    <a:pt x="69" y="6"/>
                    <a:pt x="74" y="3"/>
                    <a:pt x="80" y="5"/>
                  </a:cubicBezTo>
                  <a:cubicBezTo>
                    <a:pt x="82" y="5"/>
                    <a:pt x="85" y="7"/>
                    <a:pt x="86" y="10"/>
                  </a:cubicBezTo>
                  <a:cubicBezTo>
                    <a:pt x="90" y="16"/>
                    <a:pt x="91" y="17"/>
                    <a:pt x="61" y="53"/>
                  </a:cubicBezTo>
                  <a:cubicBezTo>
                    <a:pt x="62" y="52"/>
                    <a:pt x="63" y="52"/>
                    <a:pt x="64" y="51"/>
                  </a:cubicBezTo>
                  <a:cubicBezTo>
                    <a:pt x="148" y="0"/>
                    <a:pt x="150" y="0"/>
                    <a:pt x="156" y="2"/>
                  </a:cubicBezTo>
                  <a:cubicBezTo>
                    <a:pt x="158" y="2"/>
                    <a:pt x="161" y="4"/>
                    <a:pt x="162" y="7"/>
                  </a:cubicBezTo>
                  <a:cubicBezTo>
                    <a:pt x="166" y="14"/>
                    <a:pt x="161" y="19"/>
                    <a:pt x="151" y="28"/>
                  </a:cubicBezTo>
                  <a:cubicBezTo>
                    <a:pt x="146" y="33"/>
                    <a:pt x="138" y="40"/>
                    <a:pt x="128" y="49"/>
                  </a:cubicBezTo>
                  <a:cubicBezTo>
                    <a:pt x="120" y="55"/>
                    <a:pt x="112" y="63"/>
                    <a:pt x="103" y="71"/>
                  </a:cubicBezTo>
                  <a:cubicBezTo>
                    <a:pt x="204" y="8"/>
                    <a:pt x="217" y="1"/>
                    <a:pt x="226" y="3"/>
                  </a:cubicBezTo>
                  <a:cubicBezTo>
                    <a:pt x="229" y="4"/>
                    <a:pt x="231" y="6"/>
                    <a:pt x="232" y="8"/>
                  </a:cubicBezTo>
                  <a:cubicBezTo>
                    <a:pt x="238" y="18"/>
                    <a:pt x="234" y="24"/>
                    <a:pt x="185" y="62"/>
                  </a:cubicBezTo>
                  <a:cubicBezTo>
                    <a:pt x="184" y="63"/>
                    <a:pt x="183" y="64"/>
                    <a:pt x="182" y="64"/>
                  </a:cubicBezTo>
                  <a:cubicBezTo>
                    <a:pt x="272" y="9"/>
                    <a:pt x="289" y="1"/>
                    <a:pt x="298" y="4"/>
                  </a:cubicBezTo>
                  <a:cubicBezTo>
                    <a:pt x="301" y="4"/>
                    <a:pt x="303" y="6"/>
                    <a:pt x="305" y="9"/>
                  </a:cubicBezTo>
                  <a:cubicBezTo>
                    <a:pt x="310" y="17"/>
                    <a:pt x="309" y="23"/>
                    <a:pt x="253" y="67"/>
                  </a:cubicBezTo>
                  <a:cubicBezTo>
                    <a:pt x="308" y="33"/>
                    <a:pt x="317" y="29"/>
                    <a:pt x="324" y="31"/>
                  </a:cubicBezTo>
                  <a:cubicBezTo>
                    <a:pt x="327" y="32"/>
                    <a:pt x="329" y="33"/>
                    <a:pt x="331" y="36"/>
                  </a:cubicBezTo>
                  <a:cubicBezTo>
                    <a:pt x="335" y="43"/>
                    <a:pt x="329" y="48"/>
                    <a:pt x="326" y="51"/>
                  </a:cubicBezTo>
                  <a:cubicBezTo>
                    <a:pt x="324" y="53"/>
                    <a:pt x="321" y="55"/>
                    <a:pt x="318" y="58"/>
                  </a:cubicBezTo>
                  <a:cubicBezTo>
                    <a:pt x="311" y="63"/>
                    <a:pt x="302" y="71"/>
                    <a:pt x="291" y="80"/>
                  </a:cubicBezTo>
                  <a:cubicBezTo>
                    <a:pt x="284" y="86"/>
                    <a:pt x="275" y="94"/>
                    <a:pt x="265" y="102"/>
                  </a:cubicBezTo>
                  <a:cubicBezTo>
                    <a:pt x="342" y="56"/>
                    <a:pt x="345" y="57"/>
                    <a:pt x="350" y="58"/>
                  </a:cubicBezTo>
                  <a:cubicBezTo>
                    <a:pt x="353" y="59"/>
                    <a:pt x="356" y="61"/>
                    <a:pt x="357" y="63"/>
                  </a:cubicBezTo>
                  <a:cubicBezTo>
                    <a:pt x="361" y="71"/>
                    <a:pt x="361" y="71"/>
                    <a:pt x="317" y="113"/>
                  </a:cubicBezTo>
                  <a:cubicBezTo>
                    <a:pt x="316" y="113"/>
                    <a:pt x="316" y="113"/>
                    <a:pt x="316" y="114"/>
                  </a:cubicBezTo>
                  <a:cubicBezTo>
                    <a:pt x="351" y="92"/>
                    <a:pt x="356" y="91"/>
                    <a:pt x="361" y="93"/>
                  </a:cubicBezTo>
                  <a:cubicBezTo>
                    <a:pt x="364" y="93"/>
                    <a:pt x="366" y="95"/>
                    <a:pt x="368" y="98"/>
                  </a:cubicBezTo>
                  <a:cubicBezTo>
                    <a:pt x="371" y="104"/>
                    <a:pt x="371" y="105"/>
                    <a:pt x="348" y="143"/>
                  </a:cubicBezTo>
                  <a:cubicBezTo>
                    <a:pt x="344" y="149"/>
                    <a:pt x="340" y="156"/>
                    <a:pt x="338" y="161"/>
                  </a:cubicBezTo>
                  <a:cubicBezTo>
                    <a:pt x="338" y="166"/>
                    <a:pt x="336" y="170"/>
                    <a:pt x="331" y="172"/>
                  </a:cubicBezTo>
                  <a:cubicBezTo>
                    <a:pt x="331" y="172"/>
                    <a:pt x="330" y="173"/>
                    <a:pt x="33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07827" y="3568254"/>
              <a:ext cx="1423987" cy="712787"/>
            </a:xfrm>
            <a:custGeom>
              <a:avLst/>
              <a:gdLst>
                <a:gd name="T0" fmla="*/ 380 w 380"/>
                <a:gd name="T1" fmla="*/ 87 h 190"/>
                <a:gd name="T2" fmla="*/ 369 w 380"/>
                <a:gd name="T3" fmla="*/ 67 h 190"/>
                <a:gd name="T4" fmla="*/ 340 w 380"/>
                <a:gd name="T5" fmla="*/ 14 h 190"/>
                <a:gd name="T6" fmla="*/ 336 w 380"/>
                <a:gd name="T7" fmla="*/ 8 h 190"/>
                <a:gd name="T8" fmla="*/ 335 w 380"/>
                <a:gd name="T9" fmla="*/ 6 h 190"/>
                <a:gd name="T10" fmla="*/ 329 w 380"/>
                <a:gd name="T11" fmla="*/ 3 h 190"/>
                <a:gd name="T12" fmla="*/ 177 w 380"/>
                <a:gd name="T13" fmla="*/ 4 h 190"/>
                <a:gd name="T14" fmla="*/ 15 w 380"/>
                <a:gd name="T15" fmla="*/ 9 h 190"/>
                <a:gd name="T16" fmla="*/ 2 w 380"/>
                <a:gd name="T17" fmla="*/ 101 h 190"/>
                <a:gd name="T18" fmla="*/ 2 w 380"/>
                <a:gd name="T19" fmla="*/ 162 h 190"/>
                <a:gd name="T20" fmla="*/ 2 w 380"/>
                <a:gd name="T21" fmla="*/ 171 h 190"/>
                <a:gd name="T22" fmla="*/ 2 w 380"/>
                <a:gd name="T23" fmla="*/ 171 h 190"/>
                <a:gd name="T24" fmla="*/ 14 w 380"/>
                <a:gd name="T25" fmla="*/ 181 h 190"/>
                <a:gd name="T26" fmla="*/ 49 w 380"/>
                <a:gd name="T27" fmla="*/ 181 h 190"/>
                <a:gd name="T28" fmla="*/ 277 w 380"/>
                <a:gd name="T29" fmla="*/ 180 h 190"/>
                <a:gd name="T30" fmla="*/ 329 w 380"/>
                <a:gd name="T31" fmla="*/ 179 h 190"/>
                <a:gd name="T32" fmla="*/ 337 w 380"/>
                <a:gd name="T33" fmla="*/ 175 h 190"/>
                <a:gd name="T34" fmla="*/ 338 w 380"/>
                <a:gd name="T35" fmla="*/ 173 h 190"/>
                <a:gd name="T36" fmla="*/ 341 w 380"/>
                <a:gd name="T37" fmla="*/ 166 h 190"/>
                <a:gd name="T38" fmla="*/ 371 w 380"/>
                <a:gd name="T39" fmla="*/ 111 h 190"/>
                <a:gd name="T40" fmla="*/ 379 w 380"/>
                <a:gd name="T41" fmla="*/ 97 h 190"/>
                <a:gd name="T42" fmla="*/ 380 w 380"/>
                <a:gd name="T43" fmla="*/ 94 h 190"/>
                <a:gd name="T44" fmla="*/ 340 w 380"/>
                <a:gd name="T45" fmla="*/ 133 h 190"/>
                <a:gd name="T46" fmla="*/ 325 w 380"/>
                <a:gd name="T47" fmla="*/ 160 h 190"/>
                <a:gd name="T48" fmla="*/ 287 w 380"/>
                <a:gd name="T49" fmla="*/ 162 h 190"/>
                <a:gd name="T50" fmla="*/ 64 w 380"/>
                <a:gd name="T51" fmla="*/ 162 h 190"/>
                <a:gd name="T52" fmla="*/ 21 w 380"/>
                <a:gd name="T53" fmla="*/ 162 h 190"/>
                <a:gd name="T54" fmla="*/ 21 w 380"/>
                <a:gd name="T55" fmla="*/ 52 h 190"/>
                <a:gd name="T56" fmla="*/ 39 w 380"/>
                <a:gd name="T57" fmla="*/ 14 h 190"/>
                <a:gd name="T58" fmla="*/ 318 w 380"/>
                <a:gd name="T59" fmla="*/ 18 h 190"/>
                <a:gd name="T60" fmla="*/ 326 w 380"/>
                <a:gd name="T61" fmla="*/ 20 h 190"/>
                <a:gd name="T62" fmla="*/ 353 w 380"/>
                <a:gd name="T63" fmla="*/ 72 h 190"/>
                <a:gd name="T64" fmla="*/ 364 w 380"/>
                <a:gd name="T65" fmla="*/ 91 h 190"/>
                <a:gd name="T66" fmla="*/ 340 w 380"/>
                <a:gd name="T67" fmla="*/ 1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0" h="190">
                  <a:moveTo>
                    <a:pt x="380" y="87"/>
                  </a:moveTo>
                  <a:cubicBezTo>
                    <a:pt x="380" y="87"/>
                    <a:pt x="380" y="87"/>
                    <a:pt x="380" y="87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69" y="67"/>
                    <a:pt x="369" y="67"/>
                    <a:pt x="369" y="67"/>
                  </a:cubicBezTo>
                  <a:cubicBezTo>
                    <a:pt x="349" y="32"/>
                    <a:pt x="349" y="32"/>
                    <a:pt x="349" y="32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7" y="10"/>
                    <a:pt x="337" y="10"/>
                    <a:pt x="337" y="1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7" y="7"/>
                    <a:pt x="324" y="0"/>
                    <a:pt x="329" y="3"/>
                  </a:cubicBezTo>
                  <a:cubicBezTo>
                    <a:pt x="329" y="3"/>
                    <a:pt x="329" y="3"/>
                    <a:pt x="329" y="3"/>
                  </a:cubicBezTo>
                  <a:cubicBezTo>
                    <a:pt x="319" y="3"/>
                    <a:pt x="319" y="3"/>
                    <a:pt x="319" y="3"/>
                  </a:cubicBezTo>
                  <a:cubicBezTo>
                    <a:pt x="267" y="3"/>
                    <a:pt x="218" y="4"/>
                    <a:pt x="177" y="4"/>
                  </a:cubicBezTo>
                  <a:cubicBezTo>
                    <a:pt x="94" y="5"/>
                    <a:pt x="39" y="6"/>
                    <a:pt x="39" y="6"/>
                  </a:cubicBezTo>
                  <a:cubicBezTo>
                    <a:pt x="11" y="6"/>
                    <a:pt x="7" y="7"/>
                    <a:pt x="15" y="9"/>
                  </a:cubicBezTo>
                  <a:cubicBezTo>
                    <a:pt x="11" y="9"/>
                    <a:pt x="7" y="33"/>
                    <a:pt x="3" y="52"/>
                  </a:cubicBezTo>
                  <a:cubicBezTo>
                    <a:pt x="3" y="56"/>
                    <a:pt x="2" y="74"/>
                    <a:pt x="2" y="101"/>
                  </a:cubicBezTo>
                  <a:cubicBezTo>
                    <a:pt x="2" y="114"/>
                    <a:pt x="2" y="130"/>
                    <a:pt x="2" y="148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0" y="169"/>
                    <a:pt x="20" y="190"/>
                    <a:pt x="12" y="181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27" y="181"/>
                    <a:pt x="38" y="181"/>
                    <a:pt x="49" y="181"/>
                  </a:cubicBezTo>
                  <a:cubicBezTo>
                    <a:pt x="92" y="181"/>
                    <a:pt x="142" y="181"/>
                    <a:pt x="195" y="180"/>
                  </a:cubicBezTo>
                  <a:cubicBezTo>
                    <a:pt x="222" y="180"/>
                    <a:pt x="249" y="180"/>
                    <a:pt x="277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332" y="178"/>
                    <a:pt x="322" y="184"/>
                    <a:pt x="337" y="175"/>
                  </a:cubicBezTo>
                  <a:cubicBezTo>
                    <a:pt x="337" y="175"/>
                    <a:pt x="337" y="175"/>
                    <a:pt x="337" y="175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9" y="171"/>
                    <a:pt x="339" y="171"/>
                    <a:pt x="339" y="171"/>
                  </a:cubicBezTo>
                  <a:cubicBezTo>
                    <a:pt x="341" y="166"/>
                    <a:pt x="341" y="166"/>
                    <a:pt x="341" y="166"/>
                  </a:cubicBezTo>
                  <a:cubicBezTo>
                    <a:pt x="351" y="148"/>
                    <a:pt x="351" y="148"/>
                    <a:pt x="351" y="148"/>
                  </a:cubicBezTo>
                  <a:cubicBezTo>
                    <a:pt x="371" y="111"/>
                    <a:pt x="371" y="111"/>
                    <a:pt x="371" y="111"/>
                  </a:cubicBezTo>
                  <a:cubicBezTo>
                    <a:pt x="376" y="102"/>
                    <a:pt x="376" y="102"/>
                    <a:pt x="376" y="102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380" y="95"/>
                    <a:pt x="380" y="95"/>
                    <a:pt x="380" y="95"/>
                  </a:cubicBezTo>
                  <a:cubicBezTo>
                    <a:pt x="380" y="94"/>
                    <a:pt x="380" y="94"/>
                    <a:pt x="380" y="94"/>
                  </a:cubicBezTo>
                  <a:cubicBezTo>
                    <a:pt x="380" y="101"/>
                    <a:pt x="380" y="86"/>
                    <a:pt x="380" y="87"/>
                  </a:cubicBezTo>
                  <a:close/>
                  <a:moveTo>
                    <a:pt x="340" y="133"/>
                  </a:moveTo>
                  <a:cubicBezTo>
                    <a:pt x="330" y="151"/>
                    <a:pt x="330" y="151"/>
                    <a:pt x="330" y="151"/>
                  </a:cubicBezTo>
                  <a:cubicBezTo>
                    <a:pt x="325" y="160"/>
                    <a:pt x="325" y="160"/>
                    <a:pt x="325" y="160"/>
                  </a:cubicBezTo>
                  <a:cubicBezTo>
                    <a:pt x="324" y="162"/>
                    <a:pt x="324" y="162"/>
                    <a:pt x="324" y="162"/>
                  </a:cubicBezTo>
                  <a:cubicBezTo>
                    <a:pt x="287" y="162"/>
                    <a:pt x="287" y="162"/>
                    <a:pt x="287" y="162"/>
                  </a:cubicBezTo>
                  <a:cubicBezTo>
                    <a:pt x="261" y="162"/>
                    <a:pt x="234" y="162"/>
                    <a:pt x="208" y="162"/>
                  </a:cubicBezTo>
                  <a:cubicBezTo>
                    <a:pt x="157" y="162"/>
                    <a:pt x="108" y="162"/>
                    <a:pt x="64" y="162"/>
                  </a:cubicBezTo>
                  <a:cubicBezTo>
                    <a:pt x="53" y="162"/>
                    <a:pt x="43" y="162"/>
                    <a:pt x="32" y="162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1" y="144"/>
                    <a:pt x="21" y="127"/>
                    <a:pt x="21" y="113"/>
                  </a:cubicBezTo>
                  <a:cubicBezTo>
                    <a:pt x="21" y="83"/>
                    <a:pt x="21" y="62"/>
                    <a:pt x="21" y="52"/>
                  </a:cubicBezTo>
                  <a:cubicBezTo>
                    <a:pt x="20" y="21"/>
                    <a:pt x="18" y="10"/>
                    <a:pt x="15" y="9"/>
                  </a:cubicBezTo>
                  <a:cubicBezTo>
                    <a:pt x="20" y="11"/>
                    <a:pt x="29" y="12"/>
                    <a:pt x="39" y="14"/>
                  </a:cubicBezTo>
                  <a:cubicBezTo>
                    <a:pt x="45" y="15"/>
                    <a:pt x="101" y="16"/>
                    <a:pt x="181" y="17"/>
                  </a:cubicBezTo>
                  <a:cubicBezTo>
                    <a:pt x="222" y="17"/>
                    <a:pt x="268" y="17"/>
                    <a:pt x="318" y="18"/>
                  </a:cubicBezTo>
                  <a:cubicBezTo>
                    <a:pt x="324" y="18"/>
                    <a:pt x="324" y="18"/>
                    <a:pt x="324" y="18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35" y="37"/>
                    <a:pt x="335" y="37"/>
                    <a:pt x="335" y="37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63" y="89"/>
                    <a:pt x="363" y="89"/>
                    <a:pt x="363" y="89"/>
                  </a:cubicBezTo>
                  <a:cubicBezTo>
                    <a:pt x="364" y="91"/>
                    <a:pt x="364" y="91"/>
                    <a:pt x="364" y="91"/>
                  </a:cubicBezTo>
                  <a:cubicBezTo>
                    <a:pt x="359" y="98"/>
                    <a:pt x="359" y="98"/>
                    <a:pt x="359" y="98"/>
                  </a:cubicBezTo>
                  <a:lnTo>
                    <a:pt x="340" y="133"/>
                  </a:ln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upa 29"/>
          <p:cNvGrpSpPr/>
          <p:nvPr/>
        </p:nvGrpSpPr>
        <p:grpSpPr>
          <a:xfrm>
            <a:off x="7848600" y="3276600"/>
            <a:ext cx="606553" cy="780605"/>
            <a:chOff x="6739781" y="3562648"/>
            <a:chExt cx="547689" cy="704850"/>
          </a:xfrm>
        </p:grpSpPr>
        <p:sp>
          <p:nvSpPr>
            <p:cNvPr id="56" name="Freeform 236"/>
            <p:cNvSpPr>
              <a:spLocks noEditPoints="1"/>
            </p:cNvSpPr>
            <p:nvPr/>
          </p:nvSpPr>
          <p:spPr bwMode="auto">
            <a:xfrm>
              <a:off x="6765180" y="3570585"/>
              <a:ext cx="446089" cy="628650"/>
            </a:xfrm>
            <a:custGeom>
              <a:avLst/>
              <a:gdLst>
                <a:gd name="T0" fmla="*/ 108 w 119"/>
                <a:gd name="T1" fmla="*/ 138 h 168"/>
                <a:gd name="T2" fmla="*/ 102 w 119"/>
                <a:gd name="T3" fmla="*/ 139 h 168"/>
                <a:gd name="T4" fmla="*/ 63 w 119"/>
                <a:gd name="T5" fmla="*/ 163 h 168"/>
                <a:gd name="T6" fmla="*/ 51 w 119"/>
                <a:gd name="T7" fmla="*/ 167 h 168"/>
                <a:gd name="T8" fmla="*/ 44 w 119"/>
                <a:gd name="T9" fmla="*/ 162 h 168"/>
                <a:gd name="T10" fmla="*/ 58 w 119"/>
                <a:gd name="T11" fmla="*/ 130 h 168"/>
                <a:gd name="T12" fmla="*/ 62 w 119"/>
                <a:gd name="T13" fmla="*/ 124 h 168"/>
                <a:gd name="T14" fmla="*/ 54 w 119"/>
                <a:gd name="T15" fmla="*/ 125 h 168"/>
                <a:gd name="T16" fmla="*/ 46 w 119"/>
                <a:gd name="T17" fmla="*/ 119 h 168"/>
                <a:gd name="T18" fmla="*/ 59 w 119"/>
                <a:gd name="T19" fmla="*/ 81 h 168"/>
                <a:gd name="T20" fmla="*/ 53 w 119"/>
                <a:gd name="T21" fmla="*/ 81 h 168"/>
                <a:gd name="T22" fmla="*/ 46 w 119"/>
                <a:gd name="T23" fmla="*/ 76 h 168"/>
                <a:gd name="T24" fmla="*/ 45 w 119"/>
                <a:gd name="T25" fmla="*/ 69 h 168"/>
                <a:gd name="T26" fmla="*/ 49 w 119"/>
                <a:gd name="T27" fmla="*/ 43 h 168"/>
                <a:gd name="T28" fmla="*/ 44 w 119"/>
                <a:gd name="T29" fmla="*/ 40 h 168"/>
                <a:gd name="T30" fmla="*/ 20 w 119"/>
                <a:gd name="T31" fmla="*/ 24 h 168"/>
                <a:gd name="T32" fmla="*/ 20 w 119"/>
                <a:gd name="T33" fmla="*/ 24 h 168"/>
                <a:gd name="T34" fmla="*/ 10 w 119"/>
                <a:gd name="T35" fmla="*/ 27 h 168"/>
                <a:gd name="T36" fmla="*/ 3 w 119"/>
                <a:gd name="T37" fmla="*/ 21 h 168"/>
                <a:gd name="T38" fmla="*/ 7 w 119"/>
                <a:gd name="T39" fmla="*/ 7 h 168"/>
                <a:gd name="T40" fmla="*/ 9 w 119"/>
                <a:gd name="T41" fmla="*/ 6 h 168"/>
                <a:gd name="T42" fmla="*/ 14 w 119"/>
                <a:gd name="T43" fmla="*/ 2 h 168"/>
                <a:gd name="T44" fmla="*/ 23 w 119"/>
                <a:gd name="T45" fmla="*/ 1 h 168"/>
                <a:gd name="T46" fmla="*/ 27 w 119"/>
                <a:gd name="T47" fmla="*/ 2 h 168"/>
                <a:gd name="T48" fmla="*/ 52 w 119"/>
                <a:gd name="T49" fmla="*/ 19 h 168"/>
                <a:gd name="T50" fmla="*/ 64 w 119"/>
                <a:gd name="T51" fmla="*/ 16 h 168"/>
                <a:gd name="T52" fmla="*/ 71 w 119"/>
                <a:gd name="T53" fmla="*/ 21 h 168"/>
                <a:gd name="T54" fmla="*/ 69 w 119"/>
                <a:gd name="T55" fmla="*/ 51 h 168"/>
                <a:gd name="T56" fmla="*/ 76 w 119"/>
                <a:gd name="T57" fmla="*/ 46 h 168"/>
                <a:gd name="T58" fmla="*/ 89 w 119"/>
                <a:gd name="T59" fmla="*/ 42 h 168"/>
                <a:gd name="T60" fmla="*/ 96 w 119"/>
                <a:gd name="T61" fmla="*/ 47 h 168"/>
                <a:gd name="T62" fmla="*/ 88 w 119"/>
                <a:gd name="T63" fmla="*/ 73 h 168"/>
                <a:gd name="T64" fmla="*/ 80 w 119"/>
                <a:gd name="T65" fmla="*/ 88 h 168"/>
                <a:gd name="T66" fmla="*/ 84 w 119"/>
                <a:gd name="T67" fmla="*/ 86 h 168"/>
                <a:gd name="T68" fmla="*/ 109 w 119"/>
                <a:gd name="T69" fmla="*/ 74 h 168"/>
                <a:gd name="T70" fmla="*/ 116 w 119"/>
                <a:gd name="T71" fmla="*/ 79 h 168"/>
                <a:gd name="T72" fmla="*/ 111 w 119"/>
                <a:gd name="T73" fmla="*/ 96 h 168"/>
                <a:gd name="T74" fmla="*/ 102 w 119"/>
                <a:gd name="T75" fmla="*/ 108 h 168"/>
                <a:gd name="T76" fmla="*/ 94 w 119"/>
                <a:gd name="T77" fmla="*/ 119 h 168"/>
                <a:gd name="T78" fmla="*/ 105 w 119"/>
                <a:gd name="T79" fmla="*/ 117 h 168"/>
                <a:gd name="T80" fmla="*/ 112 w 119"/>
                <a:gd name="T81" fmla="*/ 123 h 168"/>
                <a:gd name="T82" fmla="*/ 108 w 119"/>
                <a:gd name="T83" fmla="*/ 138 h 168"/>
                <a:gd name="T84" fmla="*/ 16 w 119"/>
                <a:gd name="T85" fmla="*/ 6 h 168"/>
                <a:gd name="T86" fmla="*/ 22 w 119"/>
                <a:gd name="T87" fmla="*/ 11 h 168"/>
                <a:gd name="T88" fmla="*/ 16 w 119"/>
                <a:gd name="T8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68">
                  <a:moveTo>
                    <a:pt x="108" y="138"/>
                  </a:moveTo>
                  <a:cubicBezTo>
                    <a:pt x="106" y="139"/>
                    <a:pt x="104" y="139"/>
                    <a:pt x="102" y="139"/>
                  </a:cubicBezTo>
                  <a:cubicBezTo>
                    <a:pt x="98" y="141"/>
                    <a:pt x="88" y="146"/>
                    <a:pt x="63" y="163"/>
                  </a:cubicBezTo>
                  <a:cubicBezTo>
                    <a:pt x="58" y="167"/>
                    <a:pt x="56" y="168"/>
                    <a:pt x="51" y="167"/>
                  </a:cubicBezTo>
                  <a:cubicBezTo>
                    <a:pt x="48" y="167"/>
                    <a:pt x="45" y="165"/>
                    <a:pt x="44" y="162"/>
                  </a:cubicBezTo>
                  <a:cubicBezTo>
                    <a:pt x="40" y="155"/>
                    <a:pt x="43" y="149"/>
                    <a:pt x="58" y="130"/>
                  </a:cubicBezTo>
                  <a:cubicBezTo>
                    <a:pt x="60" y="128"/>
                    <a:pt x="61" y="126"/>
                    <a:pt x="62" y="124"/>
                  </a:cubicBezTo>
                  <a:cubicBezTo>
                    <a:pt x="59" y="125"/>
                    <a:pt x="56" y="125"/>
                    <a:pt x="54" y="125"/>
                  </a:cubicBezTo>
                  <a:cubicBezTo>
                    <a:pt x="50" y="124"/>
                    <a:pt x="48" y="122"/>
                    <a:pt x="46" y="119"/>
                  </a:cubicBezTo>
                  <a:cubicBezTo>
                    <a:pt x="43" y="114"/>
                    <a:pt x="43" y="112"/>
                    <a:pt x="59" y="81"/>
                  </a:cubicBezTo>
                  <a:cubicBezTo>
                    <a:pt x="57" y="82"/>
                    <a:pt x="55" y="82"/>
                    <a:pt x="53" y="81"/>
                  </a:cubicBezTo>
                  <a:cubicBezTo>
                    <a:pt x="50" y="81"/>
                    <a:pt x="48" y="79"/>
                    <a:pt x="46" y="76"/>
                  </a:cubicBezTo>
                  <a:cubicBezTo>
                    <a:pt x="45" y="74"/>
                    <a:pt x="44" y="71"/>
                    <a:pt x="45" y="69"/>
                  </a:cubicBezTo>
                  <a:cubicBezTo>
                    <a:pt x="46" y="60"/>
                    <a:pt x="47" y="51"/>
                    <a:pt x="49" y="43"/>
                  </a:cubicBezTo>
                  <a:cubicBezTo>
                    <a:pt x="47" y="42"/>
                    <a:pt x="45" y="41"/>
                    <a:pt x="44" y="40"/>
                  </a:cubicBezTo>
                  <a:cubicBezTo>
                    <a:pt x="41" y="38"/>
                    <a:pt x="31" y="31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6" y="27"/>
                    <a:pt x="13" y="27"/>
                    <a:pt x="10" y="27"/>
                  </a:cubicBezTo>
                  <a:cubicBezTo>
                    <a:pt x="7" y="26"/>
                    <a:pt x="4" y="24"/>
                    <a:pt x="3" y="21"/>
                  </a:cubicBezTo>
                  <a:cubicBezTo>
                    <a:pt x="0" y="16"/>
                    <a:pt x="2" y="10"/>
                    <a:pt x="7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5"/>
                    <a:pt x="11" y="4"/>
                    <a:pt x="14" y="2"/>
                  </a:cubicBezTo>
                  <a:cubicBezTo>
                    <a:pt x="16" y="2"/>
                    <a:pt x="19" y="0"/>
                    <a:pt x="23" y="1"/>
                  </a:cubicBezTo>
                  <a:cubicBezTo>
                    <a:pt x="24" y="1"/>
                    <a:pt x="26" y="1"/>
                    <a:pt x="27" y="2"/>
                  </a:cubicBezTo>
                  <a:cubicBezTo>
                    <a:pt x="39" y="10"/>
                    <a:pt x="47" y="16"/>
                    <a:pt x="52" y="19"/>
                  </a:cubicBezTo>
                  <a:cubicBezTo>
                    <a:pt x="56" y="17"/>
                    <a:pt x="59" y="15"/>
                    <a:pt x="64" y="16"/>
                  </a:cubicBezTo>
                  <a:cubicBezTo>
                    <a:pt x="67" y="17"/>
                    <a:pt x="70" y="19"/>
                    <a:pt x="71" y="21"/>
                  </a:cubicBezTo>
                  <a:cubicBezTo>
                    <a:pt x="73" y="25"/>
                    <a:pt x="73" y="25"/>
                    <a:pt x="69" y="51"/>
                  </a:cubicBezTo>
                  <a:cubicBezTo>
                    <a:pt x="71" y="49"/>
                    <a:pt x="74" y="48"/>
                    <a:pt x="76" y="46"/>
                  </a:cubicBezTo>
                  <a:cubicBezTo>
                    <a:pt x="82" y="42"/>
                    <a:pt x="84" y="41"/>
                    <a:pt x="89" y="42"/>
                  </a:cubicBezTo>
                  <a:cubicBezTo>
                    <a:pt x="92" y="43"/>
                    <a:pt x="94" y="44"/>
                    <a:pt x="96" y="47"/>
                  </a:cubicBezTo>
                  <a:cubicBezTo>
                    <a:pt x="99" y="52"/>
                    <a:pt x="99" y="52"/>
                    <a:pt x="88" y="73"/>
                  </a:cubicBezTo>
                  <a:cubicBezTo>
                    <a:pt x="86" y="77"/>
                    <a:pt x="83" y="83"/>
                    <a:pt x="80" y="88"/>
                  </a:cubicBezTo>
                  <a:cubicBezTo>
                    <a:pt x="81" y="87"/>
                    <a:pt x="82" y="86"/>
                    <a:pt x="84" y="86"/>
                  </a:cubicBezTo>
                  <a:cubicBezTo>
                    <a:pt x="101" y="74"/>
                    <a:pt x="103" y="73"/>
                    <a:pt x="109" y="74"/>
                  </a:cubicBezTo>
                  <a:cubicBezTo>
                    <a:pt x="112" y="75"/>
                    <a:pt x="114" y="76"/>
                    <a:pt x="116" y="79"/>
                  </a:cubicBezTo>
                  <a:cubicBezTo>
                    <a:pt x="119" y="86"/>
                    <a:pt x="116" y="90"/>
                    <a:pt x="111" y="96"/>
                  </a:cubicBezTo>
                  <a:cubicBezTo>
                    <a:pt x="109" y="99"/>
                    <a:pt x="106" y="103"/>
                    <a:pt x="102" y="108"/>
                  </a:cubicBezTo>
                  <a:cubicBezTo>
                    <a:pt x="100" y="111"/>
                    <a:pt x="97" y="115"/>
                    <a:pt x="94" y="119"/>
                  </a:cubicBezTo>
                  <a:cubicBezTo>
                    <a:pt x="99" y="116"/>
                    <a:pt x="102" y="117"/>
                    <a:pt x="105" y="117"/>
                  </a:cubicBezTo>
                  <a:cubicBezTo>
                    <a:pt x="108" y="118"/>
                    <a:pt x="110" y="120"/>
                    <a:pt x="112" y="123"/>
                  </a:cubicBezTo>
                  <a:cubicBezTo>
                    <a:pt x="115" y="128"/>
                    <a:pt x="113" y="135"/>
                    <a:pt x="108" y="138"/>
                  </a:cubicBezTo>
                  <a:close/>
                  <a:moveTo>
                    <a:pt x="16" y="6"/>
                  </a:moveTo>
                  <a:cubicBezTo>
                    <a:pt x="19" y="7"/>
                    <a:pt x="21" y="8"/>
                    <a:pt x="22" y="11"/>
                  </a:cubicBezTo>
                  <a:cubicBezTo>
                    <a:pt x="20" y="8"/>
                    <a:pt x="18" y="7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7"/>
            <p:cNvSpPr>
              <a:spLocks/>
            </p:cNvSpPr>
            <p:nvPr/>
          </p:nvSpPr>
          <p:spPr bwMode="auto">
            <a:xfrm>
              <a:off x="6739781" y="3562648"/>
              <a:ext cx="547689" cy="704850"/>
            </a:xfrm>
            <a:custGeom>
              <a:avLst/>
              <a:gdLst>
                <a:gd name="T0" fmla="*/ 145 w 146"/>
                <a:gd name="T1" fmla="*/ 99 h 188"/>
                <a:gd name="T2" fmla="*/ 139 w 146"/>
                <a:gd name="T3" fmla="*/ 110 h 188"/>
                <a:gd name="T4" fmla="*/ 109 w 146"/>
                <a:gd name="T5" fmla="*/ 168 h 188"/>
                <a:gd name="T6" fmla="*/ 103 w 146"/>
                <a:gd name="T7" fmla="*/ 179 h 188"/>
                <a:gd name="T8" fmla="*/ 95 w 146"/>
                <a:gd name="T9" fmla="*/ 184 h 188"/>
                <a:gd name="T10" fmla="*/ 94 w 146"/>
                <a:gd name="T11" fmla="*/ 184 h 188"/>
                <a:gd name="T12" fmla="*/ 86 w 146"/>
                <a:gd name="T13" fmla="*/ 184 h 188"/>
                <a:gd name="T14" fmla="*/ 29 w 146"/>
                <a:gd name="T15" fmla="*/ 185 h 188"/>
                <a:gd name="T16" fmla="*/ 18 w 146"/>
                <a:gd name="T17" fmla="*/ 185 h 188"/>
                <a:gd name="T18" fmla="*/ 17 w 146"/>
                <a:gd name="T19" fmla="*/ 185 h 188"/>
                <a:gd name="T20" fmla="*/ 8 w 146"/>
                <a:gd name="T21" fmla="*/ 170 h 188"/>
                <a:gd name="T22" fmla="*/ 10 w 146"/>
                <a:gd name="T23" fmla="*/ 167 h 188"/>
                <a:gd name="T24" fmla="*/ 29 w 146"/>
                <a:gd name="T25" fmla="*/ 131 h 188"/>
                <a:gd name="T26" fmla="*/ 58 w 146"/>
                <a:gd name="T27" fmla="*/ 116 h 188"/>
                <a:gd name="T28" fmla="*/ 33 w 146"/>
                <a:gd name="T29" fmla="*/ 165 h 188"/>
                <a:gd name="T30" fmla="*/ 74 w 146"/>
                <a:gd name="T31" fmla="*/ 165 h 188"/>
                <a:gd name="T32" fmla="*/ 91 w 146"/>
                <a:gd name="T33" fmla="*/ 162 h 188"/>
                <a:gd name="T34" fmla="*/ 116 w 146"/>
                <a:gd name="T35" fmla="*/ 116 h 188"/>
                <a:gd name="T36" fmla="*/ 128 w 146"/>
                <a:gd name="T37" fmla="*/ 94 h 188"/>
                <a:gd name="T38" fmla="*/ 104 w 146"/>
                <a:gd name="T39" fmla="*/ 50 h 188"/>
                <a:gd name="T40" fmla="*/ 90 w 146"/>
                <a:gd name="T41" fmla="*/ 22 h 188"/>
                <a:gd name="T42" fmla="*/ 29 w 146"/>
                <a:gd name="T43" fmla="*/ 21 h 188"/>
                <a:gd name="T44" fmla="*/ 37 w 146"/>
                <a:gd name="T45" fmla="*/ 35 h 188"/>
                <a:gd name="T46" fmla="*/ 58 w 146"/>
                <a:gd name="T47" fmla="*/ 77 h 188"/>
                <a:gd name="T48" fmla="*/ 16 w 146"/>
                <a:gd name="T49" fmla="*/ 22 h 188"/>
                <a:gd name="T50" fmla="*/ 13 w 146"/>
                <a:gd name="T51" fmla="*/ 17 h 188"/>
                <a:gd name="T52" fmla="*/ 17 w 146"/>
                <a:gd name="T53" fmla="*/ 8 h 188"/>
                <a:gd name="T54" fmla="*/ 17 w 146"/>
                <a:gd name="T55" fmla="*/ 8 h 188"/>
                <a:gd name="T56" fmla="*/ 19 w 146"/>
                <a:gd name="T57" fmla="*/ 8 h 188"/>
                <a:gd name="T58" fmla="*/ 32 w 146"/>
                <a:gd name="T59" fmla="*/ 8 h 188"/>
                <a:gd name="T60" fmla="*/ 90 w 146"/>
                <a:gd name="T61" fmla="*/ 7 h 188"/>
                <a:gd name="T62" fmla="*/ 94 w 146"/>
                <a:gd name="T63" fmla="*/ 7 h 188"/>
                <a:gd name="T64" fmla="*/ 100 w 146"/>
                <a:gd name="T65" fmla="*/ 10 h 188"/>
                <a:gd name="T66" fmla="*/ 101 w 146"/>
                <a:gd name="T67" fmla="*/ 11 h 188"/>
                <a:gd name="T68" fmla="*/ 109 w 146"/>
                <a:gd name="T69" fmla="*/ 25 h 188"/>
                <a:gd name="T70" fmla="*/ 141 w 146"/>
                <a:gd name="T71" fmla="*/ 83 h 188"/>
                <a:gd name="T72" fmla="*/ 145 w 146"/>
                <a:gd name="T73" fmla="*/ 90 h 188"/>
                <a:gd name="T74" fmla="*/ 146 w 146"/>
                <a:gd name="T75" fmla="*/ 9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188">
                  <a:moveTo>
                    <a:pt x="146" y="98"/>
                  </a:moveTo>
                  <a:cubicBezTo>
                    <a:pt x="145" y="99"/>
                    <a:pt x="145" y="99"/>
                    <a:pt x="145" y="99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2" y="143"/>
                    <a:pt x="115" y="156"/>
                    <a:pt x="109" y="16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99" y="182"/>
                    <a:pt x="111" y="175"/>
                    <a:pt x="95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1" y="184"/>
                    <a:pt x="91" y="184"/>
                    <a:pt x="91" y="184"/>
                  </a:cubicBezTo>
                  <a:cubicBezTo>
                    <a:pt x="86" y="184"/>
                    <a:pt x="86" y="184"/>
                    <a:pt x="86" y="184"/>
                  </a:cubicBezTo>
                  <a:cubicBezTo>
                    <a:pt x="79" y="184"/>
                    <a:pt x="73" y="184"/>
                    <a:pt x="66" y="185"/>
                  </a:cubicBezTo>
                  <a:cubicBezTo>
                    <a:pt x="53" y="185"/>
                    <a:pt x="40" y="185"/>
                    <a:pt x="29" y="185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8" y="188"/>
                    <a:pt x="0" y="158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3" y="162"/>
                    <a:pt x="15" y="157"/>
                    <a:pt x="17" y="153"/>
                  </a:cubicBezTo>
                  <a:cubicBezTo>
                    <a:pt x="22" y="145"/>
                    <a:pt x="26" y="137"/>
                    <a:pt x="29" y="131"/>
                  </a:cubicBezTo>
                  <a:cubicBezTo>
                    <a:pt x="36" y="118"/>
                    <a:pt x="41" y="110"/>
                    <a:pt x="43" y="108"/>
                  </a:cubicBezTo>
                  <a:cubicBezTo>
                    <a:pt x="56" y="96"/>
                    <a:pt x="76" y="79"/>
                    <a:pt x="58" y="116"/>
                  </a:cubicBezTo>
                  <a:cubicBezTo>
                    <a:pt x="56" y="121"/>
                    <a:pt x="51" y="131"/>
                    <a:pt x="43" y="145"/>
                  </a:cubicBezTo>
                  <a:cubicBezTo>
                    <a:pt x="40" y="151"/>
                    <a:pt x="37" y="158"/>
                    <a:pt x="33" y="165"/>
                  </a:cubicBezTo>
                  <a:cubicBezTo>
                    <a:pt x="34" y="165"/>
                    <a:pt x="36" y="165"/>
                    <a:pt x="37" y="165"/>
                  </a:cubicBezTo>
                  <a:cubicBezTo>
                    <a:pt x="49" y="165"/>
                    <a:pt x="61" y="165"/>
                    <a:pt x="74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102" y="141"/>
                    <a:pt x="109" y="129"/>
                    <a:pt x="116" y="116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18" y="75"/>
                    <a:pt x="111" y="62"/>
                    <a:pt x="104" y="50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68" y="21"/>
                    <a:pt x="47" y="21"/>
                    <a:pt x="29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7"/>
                    <a:pt x="35" y="31"/>
                    <a:pt x="37" y="35"/>
                  </a:cubicBezTo>
                  <a:cubicBezTo>
                    <a:pt x="41" y="43"/>
                    <a:pt x="45" y="50"/>
                    <a:pt x="48" y="56"/>
                  </a:cubicBezTo>
                  <a:cubicBezTo>
                    <a:pt x="54" y="68"/>
                    <a:pt x="57" y="75"/>
                    <a:pt x="58" y="77"/>
                  </a:cubicBezTo>
                  <a:cubicBezTo>
                    <a:pt x="60" y="91"/>
                    <a:pt x="62" y="102"/>
                    <a:pt x="50" y="81"/>
                  </a:cubicBezTo>
                  <a:cubicBezTo>
                    <a:pt x="50" y="81"/>
                    <a:pt x="37" y="58"/>
                    <a:pt x="16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5" y="20"/>
                    <a:pt x="14" y="19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1" y="0"/>
                    <a:pt x="15" y="11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8"/>
                    <a:pt x="44" y="7"/>
                    <a:pt x="50" y="7"/>
                  </a:cubicBezTo>
                  <a:cubicBezTo>
                    <a:pt x="63" y="7"/>
                    <a:pt x="76" y="7"/>
                    <a:pt x="90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3" y="6"/>
                    <a:pt x="105" y="13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7" y="57"/>
                    <a:pt x="134" y="70"/>
                    <a:pt x="141" y="83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6" y="94"/>
                    <a:pt x="146" y="83"/>
                    <a:pt x="146" y="9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pole tekstowe 19"/>
          <p:cNvSpPr txBox="1"/>
          <p:nvPr/>
        </p:nvSpPr>
        <p:spPr>
          <a:xfrm>
            <a:off x="1469682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December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pole tekstowe 20"/>
          <p:cNvSpPr txBox="1"/>
          <p:nvPr/>
        </p:nvSpPr>
        <p:spPr>
          <a:xfrm>
            <a:off x="310053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January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pole tekstowe 21"/>
          <p:cNvSpPr txBox="1"/>
          <p:nvPr/>
        </p:nvSpPr>
        <p:spPr>
          <a:xfrm>
            <a:off x="4684706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February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pole tekstowe 22"/>
          <p:cNvSpPr txBox="1"/>
          <p:nvPr/>
        </p:nvSpPr>
        <p:spPr>
          <a:xfrm>
            <a:off x="6340890" y="4140696"/>
            <a:ext cx="131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20"/>
          <p:cNvSpPr>
            <a:spLocks/>
          </p:cNvSpPr>
          <p:nvPr/>
        </p:nvSpPr>
        <p:spPr bwMode="auto">
          <a:xfrm rot="5092449">
            <a:off x="3432457" y="2841616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2824115" y="2043025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Possible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20"/>
          <p:cNvSpPr>
            <a:spLocks/>
          </p:cNvSpPr>
          <p:nvPr/>
        </p:nvSpPr>
        <p:spPr bwMode="auto">
          <a:xfrm rot="5092449">
            <a:off x="1264250" y="2841615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457200" y="2052464"/>
            <a:ext cx="1976485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Planned Start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5" name="Grupa 65"/>
          <p:cNvGrpSpPr/>
          <p:nvPr/>
        </p:nvGrpSpPr>
        <p:grpSpPr>
          <a:xfrm>
            <a:off x="3132440" y="4628710"/>
            <a:ext cx="428167" cy="674810"/>
            <a:chOff x="4788021" y="5229200"/>
            <a:chExt cx="804791" cy="1268386"/>
          </a:xfrm>
        </p:grpSpPr>
        <p:grpSp>
          <p:nvGrpSpPr>
            <p:cNvPr id="126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28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9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0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1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2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7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6311692" y="6257165"/>
            <a:ext cx="12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Delay</a:t>
            </a:r>
            <a:endParaRPr lang="en-US" dirty="0"/>
          </a:p>
        </p:txBody>
      </p:sp>
      <p:grpSp>
        <p:nvGrpSpPr>
          <p:cNvPr id="75" name="Grupa 28"/>
          <p:cNvGrpSpPr/>
          <p:nvPr/>
        </p:nvGrpSpPr>
        <p:grpSpPr>
          <a:xfrm>
            <a:off x="4628298" y="3264528"/>
            <a:ext cx="1570002" cy="814009"/>
            <a:chOff x="5238527" y="3565079"/>
            <a:chExt cx="1417637" cy="735012"/>
          </a:xfrm>
          <a:gradFill>
            <a:gsLst>
              <a:gs pos="0">
                <a:srgbClr val="FF0000"/>
              </a:gs>
              <a:gs pos="64000">
                <a:schemeClr val="accent1"/>
              </a:gs>
              <a:gs pos="100000">
                <a:schemeClr val="accent1"/>
              </a:gs>
            </a:gsLst>
            <a:lin ang="2400000" scaled="0"/>
          </a:gradFill>
        </p:grpSpPr>
        <p:sp>
          <p:nvSpPr>
            <p:cNvPr id="76" name="Freeform 12"/>
            <p:cNvSpPr>
              <a:spLocks noEditPoints="1"/>
            </p:cNvSpPr>
            <p:nvPr/>
          </p:nvSpPr>
          <p:spPr bwMode="auto">
            <a:xfrm>
              <a:off x="5249639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20 w 364"/>
                <a:gd name="T43" fmla="*/ 4 h 178"/>
                <a:gd name="T44" fmla="*/ 43 w 364"/>
                <a:gd name="T45" fmla="*/ 23 h 178"/>
                <a:gd name="T46" fmla="*/ 84 w 364"/>
                <a:gd name="T47" fmla="*/ 2 h 178"/>
                <a:gd name="T48" fmla="*/ 79 w 364"/>
                <a:gd name="T49" fmla="*/ 36 h 178"/>
                <a:gd name="T50" fmla="*/ 100 w 364"/>
                <a:gd name="T51" fmla="*/ 30 h 178"/>
                <a:gd name="T52" fmla="*/ 151 w 364"/>
                <a:gd name="T53" fmla="*/ 12 h 178"/>
                <a:gd name="T54" fmla="*/ 100 w 364"/>
                <a:gd name="T55" fmla="*/ 73 h 178"/>
                <a:gd name="T56" fmla="*/ 130 w 364"/>
                <a:gd name="T57" fmla="*/ 56 h 178"/>
                <a:gd name="T58" fmla="*/ 234 w 364"/>
                <a:gd name="T59" fmla="*/ 7 h 178"/>
                <a:gd name="T60" fmla="*/ 297 w 364"/>
                <a:gd name="T61" fmla="*/ 3 h 178"/>
                <a:gd name="T62" fmla="*/ 273 w 364"/>
                <a:gd name="T63" fmla="*/ 45 h 178"/>
                <a:gd name="T64" fmla="*/ 330 w 364"/>
                <a:gd name="T65" fmla="*/ 24 h 178"/>
                <a:gd name="T66" fmla="*/ 329 w 364"/>
                <a:gd name="T67" fmla="*/ 47 h 178"/>
                <a:gd name="T68" fmla="*/ 276 w 364"/>
                <a:gd name="T69" fmla="*/ 92 h 178"/>
                <a:gd name="T70" fmla="*/ 348 w 364"/>
                <a:gd name="T71" fmla="*/ 64 h 178"/>
                <a:gd name="T72" fmla="*/ 300 w 364"/>
                <a:gd name="T73" fmla="*/ 123 h 178"/>
                <a:gd name="T74" fmla="*/ 355 w 364"/>
                <a:gd name="T75" fmla="*/ 93 h 178"/>
                <a:gd name="T76" fmla="*/ 341 w 364"/>
                <a:gd name="T77" fmla="*/ 141 h 178"/>
                <a:gd name="T78" fmla="*/ 336 w 364"/>
                <a:gd name="T79" fmla="*/ 153 h 178"/>
                <a:gd name="T80" fmla="*/ 331 w 364"/>
                <a:gd name="T81" fmla="*/ 167 h 178"/>
                <a:gd name="T82" fmla="*/ 322 w 364"/>
                <a:gd name="T83" fmla="*/ 173 h 178"/>
                <a:gd name="T84" fmla="*/ 330 w 364"/>
                <a:gd name="T85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2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/>
            <p:cNvSpPr>
              <a:spLocks/>
            </p:cNvSpPr>
            <p:nvPr/>
          </p:nvSpPr>
          <p:spPr bwMode="auto">
            <a:xfrm>
              <a:off x="5238527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upa 26"/>
          <p:cNvGrpSpPr/>
          <p:nvPr/>
        </p:nvGrpSpPr>
        <p:grpSpPr>
          <a:xfrm>
            <a:off x="6232231" y="3264528"/>
            <a:ext cx="1570002" cy="814009"/>
            <a:chOff x="2328639" y="3565079"/>
            <a:chExt cx="1417637" cy="735012"/>
          </a:xfrm>
        </p:grpSpPr>
        <p:sp>
          <p:nvSpPr>
            <p:cNvPr id="79" name="Freeform 7"/>
            <p:cNvSpPr>
              <a:spLocks noEditPoints="1"/>
            </p:cNvSpPr>
            <p:nvPr/>
          </p:nvSpPr>
          <p:spPr bwMode="auto">
            <a:xfrm>
              <a:off x="2339752" y="3573016"/>
              <a:ext cx="1365250" cy="666750"/>
            </a:xfrm>
            <a:custGeom>
              <a:avLst/>
              <a:gdLst>
                <a:gd name="T0" fmla="*/ 312 w 364"/>
                <a:gd name="T1" fmla="*/ 175 h 178"/>
                <a:gd name="T2" fmla="*/ 323 w 364"/>
                <a:gd name="T3" fmla="*/ 133 h 178"/>
                <a:gd name="T4" fmla="*/ 233 w 364"/>
                <a:gd name="T5" fmla="*/ 171 h 178"/>
                <a:gd name="T6" fmla="*/ 280 w 364"/>
                <a:gd name="T7" fmla="*/ 115 h 178"/>
                <a:gd name="T8" fmla="*/ 241 w 364"/>
                <a:gd name="T9" fmla="*/ 136 h 178"/>
                <a:gd name="T10" fmla="*/ 171 w 364"/>
                <a:gd name="T11" fmla="*/ 166 h 178"/>
                <a:gd name="T12" fmla="*/ 196 w 364"/>
                <a:gd name="T13" fmla="*/ 133 h 178"/>
                <a:gd name="T14" fmla="*/ 248 w 364"/>
                <a:gd name="T15" fmla="*/ 90 h 178"/>
                <a:gd name="T16" fmla="*/ 96 w 364"/>
                <a:gd name="T17" fmla="*/ 176 h 178"/>
                <a:gd name="T18" fmla="*/ 124 w 364"/>
                <a:gd name="T19" fmla="*/ 131 h 178"/>
                <a:gd name="T20" fmla="*/ 199 w 364"/>
                <a:gd name="T21" fmla="*/ 75 h 178"/>
                <a:gd name="T22" fmla="*/ 36 w 364"/>
                <a:gd name="T23" fmla="*/ 171 h 178"/>
                <a:gd name="T24" fmla="*/ 36 w 364"/>
                <a:gd name="T25" fmla="*/ 149 h 178"/>
                <a:gd name="T26" fmla="*/ 94 w 364"/>
                <a:gd name="T27" fmla="*/ 105 h 178"/>
                <a:gd name="T28" fmla="*/ 36 w 364"/>
                <a:gd name="T29" fmla="*/ 130 h 178"/>
                <a:gd name="T30" fmla="*/ 48 w 364"/>
                <a:gd name="T31" fmla="*/ 95 h 178"/>
                <a:gd name="T32" fmla="*/ 47 w 364"/>
                <a:gd name="T33" fmla="*/ 81 h 178"/>
                <a:gd name="T34" fmla="*/ 54 w 364"/>
                <a:gd name="T35" fmla="*/ 39 h 178"/>
                <a:gd name="T36" fmla="*/ 34 w 364"/>
                <a:gd name="T37" fmla="*/ 42 h 178"/>
                <a:gd name="T38" fmla="*/ 8 w 364"/>
                <a:gd name="T39" fmla="*/ 20 h 178"/>
                <a:gd name="T40" fmla="*/ 7 w 364"/>
                <a:gd name="T41" fmla="*/ 2 h 178"/>
                <a:gd name="T42" fmla="*/ 14 w 364"/>
                <a:gd name="T43" fmla="*/ 1 h 178"/>
                <a:gd name="T44" fmla="*/ 31 w 364"/>
                <a:gd name="T45" fmla="*/ 13 h 178"/>
                <a:gd name="T46" fmla="*/ 49 w 364"/>
                <a:gd name="T47" fmla="*/ 19 h 178"/>
                <a:gd name="T48" fmla="*/ 90 w 364"/>
                <a:gd name="T49" fmla="*/ 7 h 178"/>
                <a:gd name="T50" fmla="*/ 73 w 364"/>
                <a:gd name="T51" fmla="*/ 47 h 178"/>
                <a:gd name="T52" fmla="*/ 145 w 364"/>
                <a:gd name="T53" fmla="*/ 7 h 178"/>
                <a:gd name="T54" fmla="*/ 135 w 364"/>
                <a:gd name="T55" fmla="*/ 40 h 178"/>
                <a:gd name="T56" fmla="*/ 95 w 364"/>
                <a:gd name="T57" fmla="*/ 77 h 178"/>
                <a:gd name="T58" fmla="*/ 228 w 364"/>
                <a:gd name="T59" fmla="*/ 2 h 178"/>
                <a:gd name="T60" fmla="*/ 193 w 364"/>
                <a:gd name="T61" fmla="*/ 55 h 178"/>
                <a:gd name="T62" fmla="*/ 304 w 364"/>
                <a:gd name="T63" fmla="*/ 8 h 178"/>
                <a:gd name="T64" fmla="*/ 230 w 364"/>
                <a:gd name="T65" fmla="*/ 77 h 178"/>
                <a:gd name="T66" fmla="*/ 337 w 364"/>
                <a:gd name="T67" fmla="*/ 29 h 178"/>
                <a:gd name="T68" fmla="*/ 312 w 364"/>
                <a:gd name="T69" fmla="*/ 62 h 178"/>
                <a:gd name="T70" fmla="*/ 342 w 364"/>
                <a:gd name="T71" fmla="*/ 59 h 178"/>
                <a:gd name="T72" fmla="*/ 331 w 364"/>
                <a:gd name="T73" fmla="*/ 94 h 178"/>
                <a:gd name="T74" fmla="*/ 327 w 364"/>
                <a:gd name="T75" fmla="*/ 107 h 178"/>
                <a:gd name="T76" fmla="*/ 361 w 364"/>
                <a:gd name="T77" fmla="*/ 98 h 178"/>
                <a:gd name="T78" fmla="*/ 335 w 364"/>
                <a:gd name="T79" fmla="*/ 151 h 178"/>
                <a:gd name="T80" fmla="*/ 332 w 364"/>
                <a:gd name="T81" fmla="*/ 167 h 178"/>
                <a:gd name="T82" fmla="*/ 329 w 364"/>
                <a:gd name="T83" fmla="*/ 169 h 178"/>
                <a:gd name="T84" fmla="*/ 328 w 364"/>
                <a:gd name="T85" fmla="*/ 168 h 178"/>
                <a:gd name="T86" fmla="*/ 328 w 364"/>
                <a:gd name="T87" fmla="*/ 1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78">
                  <a:moveTo>
                    <a:pt x="322" y="173"/>
                  </a:moveTo>
                  <a:cubicBezTo>
                    <a:pt x="318" y="175"/>
                    <a:pt x="316" y="176"/>
                    <a:pt x="312" y="175"/>
                  </a:cubicBezTo>
                  <a:cubicBezTo>
                    <a:pt x="310" y="175"/>
                    <a:pt x="307" y="173"/>
                    <a:pt x="306" y="171"/>
                  </a:cubicBezTo>
                  <a:cubicBezTo>
                    <a:pt x="303" y="165"/>
                    <a:pt x="303" y="165"/>
                    <a:pt x="323" y="133"/>
                  </a:cubicBezTo>
                  <a:cubicBezTo>
                    <a:pt x="252" y="177"/>
                    <a:pt x="246" y="178"/>
                    <a:pt x="240" y="176"/>
                  </a:cubicBezTo>
                  <a:cubicBezTo>
                    <a:pt x="237" y="176"/>
                    <a:pt x="235" y="174"/>
                    <a:pt x="233" y="171"/>
                  </a:cubicBezTo>
                  <a:cubicBezTo>
                    <a:pt x="229" y="164"/>
                    <a:pt x="234" y="158"/>
                    <a:pt x="248" y="145"/>
                  </a:cubicBezTo>
                  <a:cubicBezTo>
                    <a:pt x="257" y="136"/>
                    <a:pt x="268" y="126"/>
                    <a:pt x="280" y="115"/>
                  </a:cubicBezTo>
                  <a:cubicBezTo>
                    <a:pt x="282" y="113"/>
                    <a:pt x="283" y="111"/>
                    <a:pt x="285" y="110"/>
                  </a:cubicBezTo>
                  <a:cubicBezTo>
                    <a:pt x="270" y="119"/>
                    <a:pt x="254" y="129"/>
                    <a:pt x="241" y="136"/>
                  </a:cubicBezTo>
                  <a:cubicBezTo>
                    <a:pt x="183" y="172"/>
                    <a:pt x="183" y="172"/>
                    <a:pt x="177" y="171"/>
                  </a:cubicBezTo>
                  <a:cubicBezTo>
                    <a:pt x="175" y="170"/>
                    <a:pt x="172" y="168"/>
                    <a:pt x="171" y="166"/>
                  </a:cubicBezTo>
                  <a:cubicBezTo>
                    <a:pt x="167" y="159"/>
                    <a:pt x="172" y="154"/>
                    <a:pt x="179" y="148"/>
                  </a:cubicBezTo>
                  <a:cubicBezTo>
                    <a:pt x="183" y="144"/>
                    <a:pt x="189" y="139"/>
                    <a:pt x="196" y="133"/>
                  </a:cubicBezTo>
                  <a:cubicBezTo>
                    <a:pt x="210" y="122"/>
                    <a:pt x="229" y="106"/>
                    <a:pt x="247" y="90"/>
                  </a:cubicBezTo>
                  <a:cubicBezTo>
                    <a:pt x="247" y="90"/>
                    <a:pt x="247" y="90"/>
                    <a:pt x="248" y="90"/>
                  </a:cubicBezTo>
                  <a:cubicBezTo>
                    <a:pt x="234" y="98"/>
                    <a:pt x="220" y="107"/>
                    <a:pt x="208" y="114"/>
                  </a:cubicBezTo>
                  <a:cubicBezTo>
                    <a:pt x="108" y="176"/>
                    <a:pt x="103" y="178"/>
                    <a:pt x="96" y="176"/>
                  </a:cubicBezTo>
                  <a:cubicBezTo>
                    <a:pt x="94" y="176"/>
                    <a:pt x="91" y="174"/>
                    <a:pt x="90" y="172"/>
                  </a:cubicBezTo>
                  <a:cubicBezTo>
                    <a:pt x="84" y="162"/>
                    <a:pt x="90" y="156"/>
                    <a:pt x="124" y="131"/>
                  </a:cubicBezTo>
                  <a:cubicBezTo>
                    <a:pt x="143" y="116"/>
                    <a:pt x="170" y="96"/>
                    <a:pt x="196" y="78"/>
                  </a:cubicBezTo>
                  <a:cubicBezTo>
                    <a:pt x="197" y="77"/>
                    <a:pt x="198" y="76"/>
                    <a:pt x="199" y="75"/>
                  </a:cubicBezTo>
                  <a:cubicBezTo>
                    <a:pt x="165" y="96"/>
                    <a:pt x="129" y="118"/>
                    <a:pt x="104" y="133"/>
                  </a:cubicBezTo>
                  <a:cubicBezTo>
                    <a:pt x="41" y="172"/>
                    <a:pt x="41" y="172"/>
                    <a:pt x="36" y="171"/>
                  </a:cubicBezTo>
                  <a:cubicBezTo>
                    <a:pt x="33" y="170"/>
                    <a:pt x="31" y="168"/>
                    <a:pt x="29" y="166"/>
                  </a:cubicBezTo>
                  <a:cubicBezTo>
                    <a:pt x="25" y="158"/>
                    <a:pt x="32" y="153"/>
                    <a:pt x="36" y="149"/>
                  </a:cubicBezTo>
                  <a:cubicBezTo>
                    <a:pt x="39" y="147"/>
                    <a:pt x="44" y="143"/>
                    <a:pt x="50" y="138"/>
                  </a:cubicBezTo>
                  <a:cubicBezTo>
                    <a:pt x="61" y="130"/>
                    <a:pt x="77" y="118"/>
                    <a:pt x="94" y="105"/>
                  </a:cubicBezTo>
                  <a:cubicBezTo>
                    <a:pt x="103" y="99"/>
                    <a:pt x="113" y="91"/>
                    <a:pt x="123" y="83"/>
                  </a:cubicBezTo>
                  <a:cubicBezTo>
                    <a:pt x="51" y="128"/>
                    <a:pt x="43" y="132"/>
                    <a:pt x="36" y="130"/>
                  </a:cubicBezTo>
                  <a:cubicBezTo>
                    <a:pt x="33" y="130"/>
                    <a:pt x="30" y="128"/>
                    <a:pt x="29" y="125"/>
                  </a:cubicBezTo>
                  <a:cubicBezTo>
                    <a:pt x="24" y="117"/>
                    <a:pt x="29" y="113"/>
                    <a:pt x="48" y="95"/>
                  </a:cubicBezTo>
                  <a:cubicBezTo>
                    <a:pt x="55" y="87"/>
                    <a:pt x="65" y="78"/>
                    <a:pt x="75" y="69"/>
                  </a:cubicBezTo>
                  <a:cubicBezTo>
                    <a:pt x="53" y="82"/>
                    <a:pt x="51" y="82"/>
                    <a:pt x="47" y="81"/>
                  </a:cubicBezTo>
                  <a:cubicBezTo>
                    <a:pt x="44" y="80"/>
                    <a:pt x="42" y="78"/>
                    <a:pt x="40" y="76"/>
                  </a:cubicBezTo>
                  <a:cubicBezTo>
                    <a:pt x="37" y="70"/>
                    <a:pt x="37" y="68"/>
                    <a:pt x="54" y="39"/>
                  </a:cubicBezTo>
                  <a:cubicBezTo>
                    <a:pt x="44" y="45"/>
                    <a:pt x="43" y="46"/>
                    <a:pt x="39" y="45"/>
                  </a:cubicBezTo>
                  <a:cubicBezTo>
                    <a:pt x="37" y="44"/>
                    <a:pt x="36" y="43"/>
                    <a:pt x="34" y="42"/>
                  </a:cubicBezTo>
                  <a:cubicBezTo>
                    <a:pt x="32" y="40"/>
                    <a:pt x="24" y="33"/>
                    <a:pt x="19" y="29"/>
                  </a:cubicBezTo>
                  <a:cubicBezTo>
                    <a:pt x="14" y="25"/>
                    <a:pt x="10" y="22"/>
                    <a:pt x="8" y="20"/>
                  </a:cubicBezTo>
                  <a:cubicBezTo>
                    <a:pt x="6" y="19"/>
                    <a:pt x="4" y="18"/>
                    <a:pt x="3" y="16"/>
                  </a:cubicBezTo>
                  <a:cubicBezTo>
                    <a:pt x="0" y="11"/>
                    <a:pt x="2" y="5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1"/>
                    <a:pt x="18" y="2"/>
                    <a:pt x="20" y="4"/>
                  </a:cubicBezTo>
                  <a:cubicBezTo>
                    <a:pt x="21" y="5"/>
                    <a:pt x="27" y="10"/>
                    <a:pt x="31" y="13"/>
                  </a:cubicBezTo>
                  <a:cubicBezTo>
                    <a:pt x="37" y="18"/>
                    <a:pt x="40" y="21"/>
                    <a:pt x="43" y="23"/>
                  </a:cubicBezTo>
                  <a:cubicBezTo>
                    <a:pt x="45" y="21"/>
                    <a:pt x="47" y="20"/>
                    <a:pt x="49" y="19"/>
                  </a:cubicBezTo>
                  <a:cubicBezTo>
                    <a:pt x="76" y="2"/>
                    <a:pt x="79" y="1"/>
                    <a:pt x="84" y="2"/>
                  </a:cubicBezTo>
                  <a:cubicBezTo>
                    <a:pt x="87" y="3"/>
                    <a:pt x="89" y="5"/>
                    <a:pt x="90" y="7"/>
                  </a:cubicBezTo>
                  <a:cubicBezTo>
                    <a:pt x="93" y="12"/>
                    <a:pt x="93" y="12"/>
                    <a:pt x="79" y="36"/>
                  </a:cubicBezTo>
                  <a:cubicBezTo>
                    <a:pt x="78" y="39"/>
                    <a:pt x="75" y="43"/>
                    <a:pt x="73" y="47"/>
                  </a:cubicBezTo>
                  <a:cubicBezTo>
                    <a:pt x="82" y="41"/>
                    <a:pt x="92" y="35"/>
                    <a:pt x="100" y="30"/>
                  </a:cubicBezTo>
                  <a:cubicBezTo>
                    <a:pt x="140" y="6"/>
                    <a:pt x="140" y="6"/>
                    <a:pt x="145" y="7"/>
                  </a:cubicBezTo>
                  <a:cubicBezTo>
                    <a:pt x="148" y="8"/>
                    <a:pt x="150" y="9"/>
                    <a:pt x="151" y="12"/>
                  </a:cubicBezTo>
                  <a:cubicBezTo>
                    <a:pt x="156" y="19"/>
                    <a:pt x="151" y="24"/>
                    <a:pt x="135" y="40"/>
                  </a:cubicBezTo>
                  <a:cubicBezTo>
                    <a:pt x="125" y="49"/>
                    <a:pt x="113" y="61"/>
                    <a:pt x="100" y="73"/>
                  </a:cubicBezTo>
                  <a:cubicBezTo>
                    <a:pt x="98" y="74"/>
                    <a:pt x="97" y="76"/>
                    <a:pt x="95" y="77"/>
                  </a:cubicBezTo>
                  <a:cubicBezTo>
                    <a:pt x="107" y="70"/>
                    <a:pt x="119" y="63"/>
                    <a:pt x="130" y="56"/>
                  </a:cubicBezTo>
                  <a:cubicBezTo>
                    <a:pt x="216" y="2"/>
                    <a:pt x="221" y="0"/>
                    <a:pt x="228" y="2"/>
                  </a:cubicBezTo>
                  <a:cubicBezTo>
                    <a:pt x="230" y="3"/>
                    <a:pt x="233" y="5"/>
                    <a:pt x="234" y="7"/>
                  </a:cubicBezTo>
                  <a:cubicBezTo>
                    <a:pt x="239" y="16"/>
                    <a:pt x="236" y="22"/>
                    <a:pt x="193" y="55"/>
                  </a:cubicBezTo>
                  <a:cubicBezTo>
                    <a:pt x="275" y="6"/>
                    <a:pt x="290" y="1"/>
                    <a:pt x="297" y="3"/>
                  </a:cubicBezTo>
                  <a:cubicBezTo>
                    <a:pt x="300" y="3"/>
                    <a:pt x="302" y="5"/>
                    <a:pt x="304" y="8"/>
                  </a:cubicBezTo>
                  <a:cubicBezTo>
                    <a:pt x="309" y="17"/>
                    <a:pt x="302" y="23"/>
                    <a:pt x="273" y="45"/>
                  </a:cubicBezTo>
                  <a:cubicBezTo>
                    <a:pt x="261" y="54"/>
                    <a:pt x="246" y="66"/>
                    <a:pt x="230" y="77"/>
                  </a:cubicBezTo>
                  <a:cubicBezTo>
                    <a:pt x="311" y="27"/>
                    <a:pt x="323" y="22"/>
                    <a:pt x="330" y="24"/>
                  </a:cubicBezTo>
                  <a:cubicBezTo>
                    <a:pt x="333" y="25"/>
                    <a:pt x="336" y="26"/>
                    <a:pt x="337" y="29"/>
                  </a:cubicBezTo>
                  <a:cubicBezTo>
                    <a:pt x="341" y="36"/>
                    <a:pt x="336" y="41"/>
                    <a:pt x="329" y="47"/>
                  </a:cubicBezTo>
                  <a:cubicBezTo>
                    <a:pt x="325" y="51"/>
                    <a:pt x="319" y="56"/>
                    <a:pt x="312" y="62"/>
                  </a:cubicBezTo>
                  <a:cubicBezTo>
                    <a:pt x="302" y="70"/>
                    <a:pt x="289" y="81"/>
                    <a:pt x="276" y="92"/>
                  </a:cubicBezTo>
                  <a:cubicBezTo>
                    <a:pt x="334" y="57"/>
                    <a:pt x="336" y="58"/>
                    <a:pt x="342" y="59"/>
                  </a:cubicBezTo>
                  <a:cubicBezTo>
                    <a:pt x="344" y="60"/>
                    <a:pt x="347" y="61"/>
                    <a:pt x="348" y="64"/>
                  </a:cubicBezTo>
                  <a:cubicBezTo>
                    <a:pt x="353" y="72"/>
                    <a:pt x="346" y="79"/>
                    <a:pt x="331" y="94"/>
                  </a:cubicBezTo>
                  <a:cubicBezTo>
                    <a:pt x="322" y="103"/>
                    <a:pt x="311" y="113"/>
                    <a:pt x="300" y="123"/>
                  </a:cubicBezTo>
                  <a:cubicBezTo>
                    <a:pt x="310" y="117"/>
                    <a:pt x="320" y="111"/>
                    <a:pt x="327" y="107"/>
                  </a:cubicBezTo>
                  <a:cubicBezTo>
                    <a:pt x="351" y="92"/>
                    <a:pt x="351" y="92"/>
                    <a:pt x="355" y="93"/>
                  </a:cubicBezTo>
                  <a:cubicBezTo>
                    <a:pt x="358" y="94"/>
                    <a:pt x="360" y="95"/>
                    <a:pt x="361" y="98"/>
                  </a:cubicBezTo>
                  <a:cubicBezTo>
                    <a:pt x="364" y="103"/>
                    <a:pt x="364" y="103"/>
                    <a:pt x="341" y="141"/>
                  </a:cubicBezTo>
                  <a:cubicBezTo>
                    <a:pt x="339" y="144"/>
                    <a:pt x="337" y="148"/>
                    <a:pt x="335" y="151"/>
                  </a:cubicBezTo>
                  <a:cubicBezTo>
                    <a:pt x="335" y="152"/>
                    <a:pt x="336" y="153"/>
                    <a:pt x="336" y="153"/>
                  </a:cubicBezTo>
                  <a:cubicBezTo>
                    <a:pt x="339" y="158"/>
                    <a:pt x="337" y="164"/>
                    <a:pt x="332" y="167"/>
                  </a:cubicBezTo>
                  <a:cubicBezTo>
                    <a:pt x="332" y="167"/>
                    <a:pt x="332" y="167"/>
                    <a:pt x="331" y="167"/>
                  </a:cubicBezTo>
                  <a:cubicBezTo>
                    <a:pt x="331" y="168"/>
                    <a:pt x="330" y="168"/>
                    <a:pt x="329" y="169"/>
                  </a:cubicBezTo>
                  <a:cubicBezTo>
                    <a:pt x="326" y="171"/>
                    <a:pt x="324" y="172"/>
                    <a:pt x="322" y="173"/>
                  </a:cubicBezTo>
                  <a:close/>
                  <a:moveTo>
                    <a:pt x="328" y="168"/>
                  </a:moveTo>
                  <a:cubicBezTo>
                    <a:pt x="329" y="168"/>
                    <a:pt x="329" y="168"/>
                    <a:pt x="330" y="168"/>
                  </a:cubicBezTo>
                  <a:cubicBezTo>
                    <a:pt x="329" y="168"/>
                    <a:pt x="329" y="168"/>
                    <a:pt x="328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2328639" y="3565079"/>
              <a:ext cx="1417637" cy="735012"/>
            </a:xfrm>
            <a:custGeom>
              <a:avLst/>
              <a:gdLst>
                <a:gd name="T0" fmla="*/ 376 w 378"/>
                <a:gd name="T1" fmla="*/ 85 h 196"/>
                <a:gd name="T2" fmla="*/ 369 w 378"/>
                <a:gd name="T3" fmla="*/ 71 h 196"/>
                <a:gd name="T4" fmla="*/ 337 w 378"/>
                <a:gd name="T5" fmla="*/ 15 h 196"/>
                <a:gd name="T6" fmla="*/ 334 w 378"/>
                <a:gd name="T7" fmla="*/ 8 h 196"/>
                <a:gd name="T8" fmla="*/ 326 w 378"/>
                <a:gd name="T9" fmla="*/ 3 h 196"/>
                <a:gd name="T10" fmla="*/ 325 w 378"/>
                <a:gd name="T11" fmla="*/ 3 h 196"/>
                <a:gd name="T12" fmla="*/ 233 w 378"/>
                <a:gd name="T13" fmla="*/ 4 h 196"/>
                <a:gd name="T14" fmla="*/ 29 w 378"/>
                <a:gd name="T15" fmla="*/ 6 h 196"/>
                <a:gd name="T16" fmla="*/ 11 w 378"/>
                <a:gd name="T17" fmla="*/ 6 h 196"/>
                <a:gd name="T18" fmla="*/ 9 w 378"/>
                <a:gd name="T19" fmla="*/ 6 h 196"/>
                <a:gd name="T20" fmla="*/ 5 w 378"/>
                <a:gd name="T21" fmla="*/ 13 h 196"/>
                <a:gd name="T22" fmla="*/ 6 w 378"/>
                <a:gd name="T23" fmla="*/ 15 h 196"/>
                <a:gd name="T24" fmla="*/ 36 w 378"/>
                <a:gd name="T25" fmla="*/ 67 h 196"/>
                <a:gd name="T26" fmla="*/ 23 w 378"/>
                <a:gd name="T27" fmla="*/ 23 h 196"/>
                <a:gd name="T28" fmla="*/ 35 w 378"/>
                <a:gd name="T29" fmla="*/ 17 h 196"/>
                <a:gd name="T30" fmla="*/ 232 w 378"/>
                <a:gd name="T31" fmla="*/ 19 h 196"/>
                <a:gd name="T32" fmla="*/ 321 w 378"/>
                <a:gd name="T33" fmla="*/ 19 h 196"/>
                <a:gd name="T34" fmla="*/ 331 w 378"/>
                <a:gd name="T35" fmla="*/ 37 h 196"/>
                <a:gd name="T36" fmla="*/ 360 w 378"/>
                <a:gd name="T37" fmla="*/ 91 h 196"/>
                <a:gd name="T38" fmla="*/ 355 w 378"/>
                <a:gd name="T39" fmla="*/ 100 h 196"/>
                <a:gd name="T40" fmla="*/ 326 w 378"/>
                <a:gd name="T41" fmla="*/ 154 h 196"/>
                <a:gd name="T42" fmla="*/ 281 w 378"/>
                <a:gd name="T43" fmla="*/ 163 h 196"/>
                <a:gd name="T44" fmla="*/ 24 w 378"/>
                <a:gd name="T45" fmla="*/ 163 h 196"/>
                <a:gd name="T46" fmla="*/ 40 w 378"/>
                <a:gd name="T47" fmla="*/ 132 h 196"/>
                <a:gd name="T48" fmla="*/ 0 w 378"/>
                <a:gd name="T49" fmla="*/ 167 h 196"/>
                <a:gd name="T50" fmla="*/ 9 w 378"/>
                <a:gd name="T51" fmla="*/ 182 h 196"/>
                <a:gd name="T52" fmla="*/ 9 w 378"/>
                <a:gd name="T53" fmla="*/ 182 h 196"/>
                <a:gd name="T54" fmla="*/ 13 w 378"/>
                <a:gd name="T55" fmla="*/ 182 h 196"/>
                <a:gd name="T56" fmla="*/ 31 w 378"/>
                <a:gd name="T57" fmla="*/ 182 h 196"/>
                <a:gd name="T58" fmla="*/ 118 w 378"/>
                <a:gd name="T59" fmla="*/ 182 h 196"/>
                <a:gd name="T60" fmla="*/ 309 w 378"/>
                <a:gd name="T61" fmla="*/ 181 h 196"/>
                <a:gd name="T62" fmla="*/ 325 w 378"/>
                <a:gd name="T63" fmla="*/ 181 h 196"/>
                <a:gd name="T64" fmla="*/ 334 w 378"/>
                <a:gd name="T65" fmla="*/ 176 h 196"/>
                <a:gd name="T66" fmla="*/ 335 w 378"/>
                <a:gd name="T67" fmla="*/ 175 h 196"/>
                <a:gd name="T68" fmla="*/ 346 w 378"/>
                <a:gd name="T69" fmla="*/ 154 h 196"/>
                <a:gd name="T70" fmla="*/ 376 w 378"/>
                <a:gd name="T71" fmla="*/ 98 h 196"/>
                <a:gd name="T72" fmla="*/ 377 w 378"/>
                <a:gd name="T73" fmla="*/ 96 h 196"/>
                <a:gd name="T74" fmla="*/ 378 w 378"/>
                <a:gd name="T75" fmla="*/ 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" h="196">
                  <a:moveTo>
                    <a:pt x="378" y="88"/>
                  </a:moveTo>
                  <a:cubicBezTo>
                    <a:pt x="376" y="85"/>
                    <a:pt x="376" y="85"/>
                    <a:pt x="376" y="85"/>
                  </a:cubicBezTo>
                  <a:cubicBezTo>
                    <a:pt x="374" y="81"/>
                    <a:pt x="374" y="81"/>
                    <a:pt x="374" y="81"/>
                  </a:cubicBezTo>
                  <a:cubicBezTo>
                    <a:pt x="369" y="71"/>
                    <a:pt x="369" y="71"/>
                    <a:pt x="369" y="71"/>
                  </a:cubicBezTo>
                  <a:cubicBezTo>
                    <a:pt x="348" y="34"/>
                    <a:pt x="348" y="34"/>
                    <a:pt x="348" y="34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39" y="10"/>
                    <a:pt x="325" y="2"/>
                    <a:pt x="326" y="3"/>
                  </a:cubicBezTo>
                  <a:cubicBezTo>
                    <a:pt x="326" y="3"/>
                    <a:pt x="326" y="3"/>
                    <a:pt x="326" y="3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287" y="3"/>
                    <a:pt x="259" y="4"/>
                    <a:pt x="233" y="4"/>
                  </a:cubicBezTo>
                  <a:cubicBezTo>
                    <a:pt x="179" y="4"/>
                    <a:pt x="130" y="5"/>
                    <a:pt x="87" y="5"/>
                  </a:cubicBezTo>
                  <a:cubicBezTo>
                    <a:pt x="66" y="5"/>
                    <a:pt x="46" y="6"/>
                    <a:pt x="29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12" y="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22"/>
                    <a:pt x="14" y="28"/>
                    <a:pt x="17" y="33"/>
                  </a:cubicBezTo>
                  <a:cubicBezTo>
                    <a:pt x="29" y="55"/>
                    <a:pt x="36" y="67"/>
                    <a:pt x="36" y="67"/>
                  </a:cubicBezTo>
                  <a:cubicBezTo>
                    <a:pt x="59" y="107"/>
                    <a:pt x="52" y="88"/>
                    <a:pt x="43" y="63"/>
                  </a:cubicBezTo>
                  <a:cubicBezTo>
                    <a:pt x="42" y="60"/>
                    <a:pt x="35" y="45"/>
                    <a:pt x="23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17"/>
                    <a:pt x="30" y="17"/>
                    <a:pt x="35" y="17"/>
                  </a:cubicBezTo>
                  <a:cubicBezTo>
                    <a:pt x="52" y="17"/>
                    <a:pt x="71" y="18"/>
                    <a:pt x="92" y="18"/>
                  </a:cubicBezTo>
                  <a:cubicBezTo>
                    <a:pt x="133" y="18"/>
                    <a:pt x="181" y="18"/>
                    <a:pt x="232" y="19"/>
                  </a:cubicBezTo>
                  <a:cubicBezTo>
                    <a:pt x="258" y="19"/>
                    <a:pt x="284" y="19"/>
                    <a:pt x="31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50" y="73"/>
                    <a:pt x="350" y="73"/>
                    <a:pt x="350" y="73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360" y="92"/>
                    <a:pt x="360" y="92"/>
                    <a:pt x="360" y="92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29" y="163"/>
                    <a:pt x="178" y="163"/>
                    <a:pt x="134" y="163"/>
                  </a:cubicBezTo>
                  <a:cubicBezTo>
                    <a:pt x="91" y="163"/>
                    <a:pt x="54" y="163"/>
                    <a:pt x="24" y="163"/>
                  </a:cubicBezTo>
                  <a:cubicBezTo>
                    <a:pt x="26" y="159"/>
                    <a:pt x="28" y="156"/>
                    <a:pt x="29" y="153"/>
                  </a:cubicBezTo>
                  <a:cubicBezTo>
                    <a:pt x="34" y="144"/>
                    <a:pt x="38" y="137"/>
                    <a:pt x="40" y="132"/>
                  </a:cubicBezTo>
                  <a:cubicBezTo>
                    <a:pt x="76" y="61"/>
                    <a:pt x="45" y="97"/>
                    <a:pt x="25" y="124"/>
                  </a:cubicBezTo>
                  <a:cubicBezTo>
                    <a:pt x="22" y="127"/>
                    <a:pt x="14" y="143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7" y="196"/>
                    <a:pt x="5" y="176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9" y="182"/>
                    <a:pt x="47" y="182"/>
                    <a:pt x="57" y="182"/>
                  </a:cubicBezTo>
                  <a:cubicBezTo>
                    <a:pt x="75" y="182"/>
                    <a:pt x="96" y="182"/>
                    <a:pt x="118" y="182"/>
                  </a:cubicBezTo>
                  <a:cubicBezTo>
                    <a:pt x="163" y="182"/>
                    <a:pt x="214" y="182"/>
                    <a:pt x="268" y="181"/>
                  </a:cubicBezTo>
                  <a:cubicBezTo>
                    <a:pt x="282" y="181"/>
                    <a:pt x="295" y="181"/>
                    <a:pt x="309" y="181"/>
                  </a:cubicBezTo>
                  <a:cubicBezTo>
                    <a:pt x="320" y="181"/>
                    <a:pt x="320" y="181"/>
                    <a:pt x="320" y="181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42" y="172"/>
                    <a:pt x="331" y="178"/>
                    <a:pt x="334" y="176"/>
                  </a:cubicBezTo>
                  <a:cubicBezTo>
                    <a:pt x="334" y="176"/>
                    <a:pt x="334" y="176"/>
                    <a:pt x="334" y="176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76" y="98"/>
                    <a:pt x="376" y="98"/>
                    <a:pt x="376" y="98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2"/>
                    <a:pt x="378" y="103"/>
                    <a:pt x="378" y="88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upa 45"/>
          <p:cNvGrpSpPr/>
          <p:nvPr/>
        </p:nvGrpSpPr>
        <p:grpSpPr>
          <a:xfrm flipH="1">
            <a:off x="5149349" y="5484075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upa 65"/>
          <p:cNvGrpSpPr/>
          <p:nvPr/>
        </p:nvGrpSpPr>
        <p:grpSpPr>
          <a:xfrm>
            <a:off x="5119494" y="4589962"/>
            <a:ext cx="428167" cy="674810"/>
            <a:chOff x="4788021" y="5229200"/>
            <a:chExt cx="804791" cy="1268386"/>
          </a:xfrm>
        </p:grpSpPr>
        <p:grpSp>
          <p:nvGrpSpPr>
            <p:cNvPr id="89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91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2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3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4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5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0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3" name="Grupa 45"/>
          <p:cNvGrpSpPr/>
          <p:nvPr/>
        </p:nvGrpSpPr>
        <p:grpSpPr>
          <a:xfrm flipH="1">
            <a:off x="6659842" y="5430398"/>
            <a:ext cx="413100" cy="674810"/>
            <a:chOff x="4752976" y="2795588"/>
            <a:chExt cx="814387" cy="1330325"/>
          </a:xfrm>
          <a:solidFill>
            <a:srgbClr val="C00000"/>
          </a:solidFill>
        </p:grpSpPr>
        <p:sp>
          <p:nvSpPr>
            <p:cNvPr id="104" name="Freeform 24"/>
            <p:cNvSpPr>
              <a:spLocks/>
            </p:cNvSpPr>
            <p:nvPr/>
          </p:nvSpPr>
          <p:spPr bwMode="auto">
            <a:xfrm>
              <a:off x="5027613" y="2795588"/>
              <a:ext cx="355600" cy="346075"/>
            </a:xfrm>
            <a:custGeom>
              <a:avLst/>
              <a:gdLst/>
              <a:ahLst/>
              <a:cxnLst>
                <a:cxn ang="0">
                  <a:pos x="76" y="77"/>
                </a:cxn>
                <a:cxn ang="0">
                  <a:pos x="91" y="41"/>
                </a:cxn>
                <a:cxn ang="0">
                  <a:pos x="71" y="13"/>
                </a:cxn>
                <a:cxn ang="0">
                  <a:pos x="30" y="10"/>
                </a:cxn>
                <a:cxn ang="0">
                  <a:pos x="37" y="23"/>
                </a:cxn>
                <a:cxn ang="0">
                  <a:pos x="60" y="25"/>
                </a:cxn>
                <a:cxn ang="0">
                  <a:pos x="69" y="65"/>
                </a:cxn>
                <a:cxn ang="0">
                  <a:pos x="21" y="55"/>
                </a:cxn>
                <a:cxn ang="0">
                  <a:pos x="21" y="34"/>
                </a:cxn>
                <a:cxn ang="0">
                  <a:pos x="15" y="29"/>
                </a:cxn>
                <a:cxn ang="0">
                  <a:pos x="13" y="62"/>
                </a:cxn>
                <a:cxn ang="0">
                  <a:pos x="76" y="77"/>
                </a:cxn>
              </a:cxnLst>
              <a:rect l="0" t="0" r="r" b="b"/>
              <a:pathLst>
                <a:path w="95" h="92">
                  <a:moveTo>
                    <a:pt x="76" y="77"/>
                  </a:moveTo>
                  <a:cubicBezTo>
                    <a:pt x="87" y="70"/>
                    <a:pt x="95" y="55"/>
                    <a:pt x="91" y="41"/>
                  </a:cubicBezTo>
                  <a:cubicBezTo>
                    <a:pt x="89" y="28"/>
                    <a:pt x="80" y="18"/>
                    <a:pt x="71" y="13"/>
                  </a:cubicBezTo>
                  <a:cubicBezTo>
                    <a:pt x="52" y="0"/>
                    <a:pt x="33" y="7"/>
                    <a:pt x="30" y="10"/>
                  </a:cubicBezTo>
                  <a:cubicBezTo>
                    <a:pt x="15" y="23"/>
                    <a:pt x="31" y="21"/>
                    <a:pt x="37" y="23"/>
                  </a:cubicBezTo>
                  <a:cubicBezTo>
                    <a:pt x="38" y="24"/>
                    <a:pt x="47" y="18"/>
                    <a:pt x="60" y="25"/>
                  </a:cubicBezTo>
                  <a:cubicBezTo>
                    <a:pt x="74" y="30"/>
                    <a:pt x="85" y="52"/>
                    <a:pt x="69" y="65"/>
                  </a:cubicBezTo>
                  <a:cubicBezTo>
                    <a:pt x="55" y="77"/>
                    <a:pt x="29" y="67"/>
                    <a:pt x="21" y="55"/>
                  </a:cubicBezTo>
                  <a:cubicBezTo>
                    <a:pt x="12" y="43"/>
                    <a:pt x="21" y="33"/>
                    <a:pt x="21" y="34"/>
                  </a:cubicBezTo>
                  <a:cubicBezTo>
                    <a:pt x="26" y="28"/>
                    <a:pt x="22" y="27"/>
                    <a:pt x="15" y="29"/>
                  </a:cubicBezTo>
                  <a:cubicBezTo>
                    <a:pt x="15" y="28"/>
                    <a:pt x="0" y="44"/>
                    <a:pt x="13" y="62"/>
                  </a:cubicBezTo>
                  <a:cubicBezTo>
                    <a:pt x="24" y="77"/>
                    <a:pt x="50" y="92"/>
                    <a:pt x="76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5"/>
            <p:cNvSpPr>
              <a:spLocks/>
            </p:cNvSpPr>
            <p:nvPr/>
          </p:nvSpPr>
          <p:spPr bwMode="auto">
            <a:xfrm>
              <a:off x="5176838" y="3159125"/>
              <a:ext cx="87313" cy="371475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5" y="4"/>
                </a:cxn>
                <a:cxn ang="0">
                  <a:pos x="4" y="92"/>
                </a:cxn>
                <a:cxn ang="0">
                  <a:pos x="18" y="91"/>
                </a:cxn>
                <a:cxn ang="0">
                  <a:pos x="12" y="4"/>
                </a:cxn>
              </a:cxnLst>
              <a:rect l="0" t="0" r="r" b="b"/>
              <a:pathLst>
                <a:path w="23" h="99">
                  <a:moveTo>
                    <a:pt x="12" y="4"/>
                  </a:moveTo>
                  <a:cubicBezTo>
                    <a:pt x="12" y="0"/>
                    <a:pt x="9" y="2"/>
                    <a:pt x="5" y="4"/>
                  </a:cubicBezTo>
                  <a:cubicBezTo>
                    <a:pt x="0" y="7"/>
                    <a:pt x="3" y="85"/>
                    <a:pt x="4" y="92"/>
                  </a:cubicBezTo>
                  <a:cubicBezTo>
                    <a:pt x="6" y="99"/>
                    <a:pt x="14" y="95"/>
                    <a:pt x="18" y="91"/>
                  </a:cubicBezTo>
                  <a:cubicBezTo>
                    <a:pt x="23" y="88"/>
                    <a:pt x="11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6"/>
            <p:cNvSpPr>
              <a:spLocks/>
            </p:cNvSpPr>
            <p:nvPr/>
          </p:nvSpPr>
          <p:spPr bwMode="auto">
            <a:xfrm>
              <a:off x="5259388" y="3186113"/>
              <a:ext cx="307975" cy="374650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7"/>
            <p:cNvSpPr>
              <a:spLocks/>
            </p:cNvSpPr>
            <p:nvPr/>
          </p:nvSpPr>
          <p:spPr bwMode="auto">
            <a:xfrm>
              <a:off x="4752976" y="3211513"/>
              <a:ext cx="382588" cy="142875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101" y="10"/>
                </a:cxn>
                <a:cxn ang="0">
                  <a:pos x="87" y="7"/>
                </a:cxn>
                <a:cxn ang="0">
                  <a:pos x="80" y="17"/>
                </a:cxn>
                <a:cxn ang="0">
                  <a:pos x="51" y="1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2" y="8"/>
                </a:cxn>
                <a:cxn ang="0">
                  <a:pos x="11" y="9"/>
                </a:cxn>
                <a:cxn ang="0">
                  <a:pos x="9" y="10"/>
                </a:cxn>
                <a:cxn ang="0">
                  <a:pos x="4" y="13"/>
                </a:cxn>
                <a:cxn ang="0">
                  <a:pos x="1" y="17"/>
                </a:cxn>
                <a:cxn ang="0">
                  <a:pos x="4" y="23"/>
                </a:cxn>
                <a:cxn ang="0">
                  <a:pos x="19" y="16"/>
                </a:cxn>
                <a:cxn ang="0">
                  <a:pos x="48" y="31"/>
                </a:cxn>
                <a:cxn ang="0">
                  <a:pos x="89" y="30"/>
                </a:cxn>
              </a:cxnLst>
              <a:rect l="0" t="0" r="r" b="b"/>
              <a:pathLst>
                <a:path w="102" h="38">
                  <a:moveTo>
                    <a:pt x="89" y="30"/>
                  </a:moveTo>
                  <a:cubicBezTo>
                    <a:pt x="101" y="21"/>
                    <a:pt x="102" y="10"/>
                    <a:pt x="101" y="10"/>
                  </a:cubicBezTo>
                  <a:cubicBezTo>
                    <a:pt x="97" y="4"/>
                    <a:pt x="89" y="0"/>
                    <a:pt x="87" y="7"/>
                  </a:cubicBezTo>
                  <a:cubicBezTo>
                    <a:pt x="86" y="9"/>
                    <a:pt x="85" y="14"/>
                    <a:pt x="80" y="17"/>
                  </a:cubicBezTo>
                  <a:cubicBezTo>
                    <a:pt x="74" y="21"/>
                    <a:pt x="62" y="20"/>
                    <a:pt x="51" y="17"/>
                  </a:cubicBezTo>
                  <a:cubicBezTo>
                    <a:pt x="39" y="15"/>
                    <a:pt x="28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7"/>
                    <a:pt x="26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2"/>
                    <a:pt x="4" y="13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22"/>
                    <a:pt x="0" y="26"/>
                    <a:pt x="4" y="23"/>
                  </a:cubicBezTo>
                  <a:cubicBezTo>
                    <a:pt x="4" y="23"/>
                    <a:pt x="10" y="20"/>
                    <a:pt x="19" y="16"/>
                  </a:cubicBezTo>
                  <a:cubicBezTo>
                    <a:pt x="19" y="20"/>
                    <a:pt x="37" y="27"/>
                    <a:pt x="48" y="31"/>
                  </a:cubicBezTo>
                  <a:cubicBezTo>
                    <a:pt x="61" y="35"/>
                    <a:pt x="77" y="38"/>
                    <a:pt x="89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8"/>
            <p:cNvSpPr>
              <a:spLocks/>
            </p:cNvSpPr>
            <p:nvPr/>
          </p:nvSpPr>
          <p:spPr bwMode="auto">
            <a:xfrm>
              <a:off x="4970463" y="3538538"/>
              <a:ext cx="247650" cy="554038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39" y="44"/>
                </a:cxn>
                <a:cxn ang="0">
                  <a:pos x="39" y="101"/>
                </a:cxn>
                <a:cxn ang="0">
                  <a:pos x="41" y="129"/>
                </a:cxn>
                <a:cxn ang="0">
                  <a:pos x="41" y="136"/>
                </a:cxn>
                <a:cxn ang="0">
                  <a:pos x="35" y="136"/>
                </a:cxn>
                <a:cxn ang="0">
                  <a:pos x="10" y="140"/>
                </a:cxn>
                <a:cxn ang="0">
                  <a:pos x="9" y="147"/>
                </a:cxn>
                <a:cxn ang="0">
                  <a:pos x="35" y="146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3"/>
                </a:cxn>
                <a:cxn ang="0">
                  <a:pos x="52" y="142"/>
                </a:cxn>
                <a:cxn ang="0">
                  <a:pos x="52" y="142"/>
                </a:cxn>
                <a:cxn ang="0">
                  <a:pos x="52" y="140"/>
                </a:cxn>
                <a:cxn ang="0">
                  <a:pos x="53" y="136"/>
                </a:cxn>
                <a:cxn ang="0">
                  <a:pos x="53" y="129"/>
                </a:cxn>
                <a:cxn ang="0">
                  <a:pos x="53" y="99"/>
                </a:cxn>
                <a:cxn ang="0">
                  <a:pos x="56" y="44"/>
                </a:cxn>
                <a:cxn ang="0">
                  <a:pos x="64" y="20"/>
                </a:cxn>
                <a:cxn ang="0">
                  <a:pos x="53" y="11"/>
                </a:cxn>
              </a:cxnLst>
              <a:rect l="0" t="0" r="r" b="b"/>
              <a:pathLst>
                <a:path w="66" h="148">
                  <a:moveTo>
                    <a:pt x="53" y="11"/>
                  </a:moveTo>
                  <a:cubicBezTo>
                    <a:pt x="50" y="14"/>
                    <a:pt x="42" y="27"/>
                    <a:pt x="39" y="44"/>
                  </a:cubicBezTo>
                  <a:cubicBezTo>
                    <a:pt x="37" y="60"/>
                    <a:pt x="37" y="81"/>
                    <a:pt x="39" y="101"/>
                  </a:cubicBezTo>
                  <a:cubicBezTo>
                    <a:pt x="39" y="111"/>
                    <a:pt x="40" y="120"/>
                    <a:pt x="41" y="129"/>
                  </a:cubicBezTo>
                  <a:cubicBezTo>
                    <a:pt x="41" y="132"/>
                    <a:pt x="41" y="134"/>
                    <a:pt x="41" y="136"/>
                  </a:cubicBezTo>
                  <a:cubicBezTo>
                    <a:pt x="39" y="136"/>
                    <a:pt x="37" y="136"/>
                    <a:pt x="35" y="136"/>
                  </a:cubicBezTo>
                  <a:cubicBezTo>
                    <a:pt x="20" y="139"/>
                    <a:pt x="12" y="140"/>
                    <a:pt x="10" y="140"/>
                  </a:cubicBezTo>
                  <a:cubicBezTo>
                    <a:pt x="6" y="143"/>
                    <a:pt x="0" y="145"/>
                    <a:pt x="9" y="147"/>
                  </a:cubicBezTo>
                  <a:cubicBezTo>
                    <a:pt x="9" y="147"/>
                    <a:pt x="21" y="148"/>
                    <a:pt x="35" y="146"/>
                  </a:cubicBezTo>
                  <a:cubicBezTo>
                    <a:pt x="39" y="146"/>
                    <a:pt x="43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5" y="148"/>
                    <a:pt x="57" y="140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19"/>
                    <a:pt x="53" y="109"/>
                    <a:pt x="53" y="99"/>
                  </a:cubicBezTo>
                  <a:cubicBezTo>
                    <a:pt x="52" y="78"/>
                    <a:pt x="53" y="58"/>
                    <a:pt x="56" y="44"/>
                  </a:cubicBezTo>
                  <a:cubicBezTo>
                    <a:pt x="58" y="29"/>
                    <a:pt x="64" y="22"/>
                    <a:pt x="64" y="20"/>
                  </a:cubicBezTo>
                  <a:cubicBezTo>
                    <a:pt x="63" y="14"/>
                    <a:pt x="66" y="0"/>
                    <a:pt x="5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9"/>
            <p:cNvSpPr>
              <a:spLocks/>
            </p:cNvSpPr>
            <p:nvPr/>
          </p:nvSpPr>
          <p:spPr bwMode="auto">
            <a:xfrm>
              <a:off x="5270501" y="3586163"/>
              <a:ext cx="225425" cy="539750"/>
            </a:xfrm>
            <a:custGeom>
              <a:avLst/>
              <a:gdLst/>
              <a:ahLst/>
              <a:cxnLst>
                <a:cxn ang="0">
                  <a:pos x="52" y="130"/>
                </a:cxn>
                <a:cxn ang="0">
                  <a:pos x="28" y="128"/>
                </a:cxn>
                <a:cxn ang="0">
                  <a:pos x="27" y="128"/>
                </a:cxn>
                <a:cxn ang="0">
                  <a:pos x="27" y="126"/>
                </a:cxn>
                <a:cxn ang="0">
                  <a:pos x="28" y="113"/>
                </a:cxn>
                <a:cxn ang="0">
                  <a:pos x="31" y="85"/>
                </a:cxn>
                <a:cxn ang="0">
                  <a:pos x="30" y="30"/>
                </a:cxn>
                <a:cxn ang="0">
                  <a:pos x="17" y="2"/>
                </a:cxn>
                <a:cxn ang="0">
                  <a:pos x="6" y="11"/>
                </a:cxn>
                <a:cxn ang="0">
                  <a:pos x="17" y="86"/>
                </a:cxn>
                <a:cxn ang="0">
                  <a:pos x="16" y="113"/>
                </a:cxn>
                <a:cxn ang="0">
                  <a:pos x="16" y="126"/>
                </a:cxn>
                <a:cxn ang="0">
                  <a:pos x="17" y="132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17" y="133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3" y="139"/>
                </a:cxn>
                <a:cxn ang="0">
                  <a:pos x="24" y="139"/>
                </a:cxn>
                <a:cxn ang="0">
                  <a:pos x="27" y="139"/>
                </a:cxn>
                <a:cxn ang="0">
                  <a:pos x="52" y="136"/>
                </a:cxn>
                <a:cxn ang="0">
                  <a:pos x="52" y="130"/>
                </a:cxn>
              </a:cxnLst>
              <a:rect l="0" t="0" r="r" b="b"/>
              <a:pathLst>
                <a:path w="60" h="144">
                  <a:moveTo>
                    <a:pt x="52" y="130"/>
                  </a:moveTo>
                  <a:cubicBezTo>
                    <a:pt x="52" y="130"/>
                    <a:pt x="42" y="129"/>
                    <a:pt x="28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2"/>
                    <a:pt x="28" y="118"/>
                    <a:pt x="28" y="113"/>
                  </a:cubicBezTo>
                  <a:cubicBezTo>
                    <a:pt x="29" y="105"/>
                    <a:pt x="30" y="95"/>
                    <a:pt x="31" y="85"/>
                  </a:cubicBezTo>
                  <a:cubicBezTo>
                    <a:pt x="33" y="66"/>
                    <a:pt x="34" y="46"/>
                    <a:pt x="30" y="30"/>
                  </a:cubicBezTo>
                  <a:cubicBezTo>
                    <a:pt x="28" y="13"/>
                    <a:pt x="19" y="3"/>
                    <a:pt x="17" y="2"/>
                  </a:cubicBezTo>
                  <a:cubicBezTo>
                    <a:pt x="9" y="0"/>
                    <a:pt x="0" y="3"/>
                    <a:pt x="6" y="11"/>
                  </a:cubicBezTo>
                  <a:cubicBezTo>
                    <a:pt x="12" y="14"/>
                    <a:pt x="21" y="48"/>
                    <a:pt x="17" y="86"/>
                  </a:cubicBezTo>
                  <a:cubicBezTo>
                    <a:pt x="17" y="95"/>
                    <a:pt x="16" y="104"/>
                    <a:pt x="16" y="113"/>
                  </a:cubicBezTo>
                  <a:cubicBezTo>
                    <a:pt x="16" y="117"/>
                    <a:pt x="16" y="122"/>
                    <a:pt x="16" y="126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2"/>
                    <a:pt x="28" y="144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42" y="138"/>
                    <a:pt x="51" y="137"/>
                    <a:pt x="52" y="136"/>
                  </a:cubicBezTo>
                  <a:cubicBezTo>
                    <a:pt x="57" y="133"/>
                    <a:pt x="60" y="130"/>
                    <a:pt x="52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upa 65"/>
          <p:cNvGrpSpPr/>
          <p:nvPr/>
        </p:nvGrpSpPr>
        <p:grpSpPr>
          <a:xfrm>
            <a:off x="6620518" y="4582990"/>
            <a:ext cx="428167" cy="674810"/>
            <a:chOff x="4788021" y="5229200"/>
            <a:chExt cx="804791" cy="1268386"/>
          </a:xfrm>
        </p:grpSpPr>
        <p:grpSp>
          <p:nvGrpSpPr>
            <p:cNvPr id="153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55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6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7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8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9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4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90" name="Grupa 65"/>
          <p:cNvGrpSpPr/>
          <p:nvPr/>
        </p:nvGrpSpPr>
        <p:grpSpPr>
          <a:xfrm>
            <a:off x="7206002" y="4582990"/>
            <a:ext cx="428167" cy="674810"/>
            <a:chOff x="4788021" y="5229200"/>
            <a:chExt cx="804791" cy="1268386"/>
          </a:xfrm>
        </p:grpSpPr>
        <p:grpSp>
          <p:nvGrpSpPr>
            <p:cNvPr id="191" name="Grupa 95"/>
            <p:cNvGrpSpPr/>
            <p:nvPr/>
          </p:nvGrpSpPr>
          <p:grpSpPr>
            <a:xfrm flipH="1">
              <a:off x="4788021" y="5229200"/>
              <a:ext cx="641117" cy="1268386"/>
              <a:chOff x="4970463" y="2795588"/>
              <a:chExt cx="672424" cy="1330325"/>
            </a:xfrm>
            <a:solidFill>
              <a:srgbClr val="C00000"/>
            </a:solidFill>
          </p:grpSpPr>
          <p:sp>
            <p:nvSpPr>
              <p:cNvPr id="193" name="Freeform 24"/>
              <p:cNvSpPr>
                <a:spLocks/>
              </p:cNvSpPr>
              <p:nvPr/>
            </p:nvSpPr>
            <p:spPr bwMode="auto">
              <a:xfrm>
                <a:off x="5027613" y="2795588"/>
                <a:ext cx="355600" cy="346075"/>
              </a:xfrm>
              <a:custGeom>
                <a:avLst/>
                <a:gdLst/>
                <a:ahLst/>
                <a:cxnLst>
                  <a:cxn ang="0">
                    <a:pos x="76" y="77"/>
                  </a:cxn>
                  <a:cxn ang="0">
                    <a:pos x="91" y="41"/>
                  </a:cxn>
                  <a:cxn ang="0">
                    <a:pos x="71" y="13"/>
                  </a:cxn>
                  <a:cxn ang="0">
                    <a:pos x="30" y="10"/>
                  </a:cxn>
                  <a:cxn ang="0">
                    <a:pos x="37" y="23"/>
                  </a:cxn>
                  <a:cxn ang="0">
                    <a:pos x="60" y="25"/>
                  </a:cxn>
                  <a:cxn ang="0">
                    <a:pos x="69" y="65"/>
                  </a:cxn>
                  <a:cxn ang="0">
                    <a:pos x="21" y="55"/>
                  </a:cxn>
                  <a:cxn ang="0">
                    <a:pos x="21" y="34"/>
                  </a:cxn>
                  <a:cxn ang="0">
                    <a:pos x="15" y="29"/>
                  </a:cxn>
                  <a:cxn ang="0">
                    <a:pos x="13" y="62"/>
                  </a:cxn>
                  <a:cxn ang="0">
                    <a:pos x="76" y="77"/>
                  </a:cxn>
                </a:cxnLst>
                <a:rect l="0" t="0" r="r" b="b"/>
                <a:pathLst>
                  <a:path w="95" h="92">
                    <a:moveTo>
                      <a:pt x="76" y="77"/>
                    </a:moveTo>
                    <a:cubicBezTo>
                      <a:pt x="87" y="70"/>
                      <a:pt x="95" y="55"/>
                      <a:pt x="91" y="41"/>
                    </a:cubicBezTo>
                    <a:cubicBezTo>
                      <a:pt x="89" y="28"/>
                      <a:pt x="80" y="18"/>
                      <a:pt x="71" y="13"/>
                    </a:cubicBezTo>
                    <a:cubicBezTo>
                      <a:pt x="52" y="0"/>
                      <a:pt x="33" y="7"/>
                      <a:pt x="30" y="10"/>
                    </a:cubicBezTo>
                    <a:cubicBezTo>
                      <a:pt x="15" y="23"/>
                      <a:pt x="31" y="21"/>
                      <a:pt x="37" y="23"/>
                    </a:cubicBezTo>
                    <a:cubicBezTo>
                      <a:pt x="38" y="24"/>
                      <a:pt x="47" y="18"/>
                      <a:pt x="60" y="25"/>
                    </a:cubicBezTo>
                    <a:cubicBezTo>
                      <a:pt x="74" y="30"/>
                      <a:pt x="85" y="52"/>
                      <a:pt x="69" y="65"/>
                    </a:cubicBezTo>
                    <a:cubicBezTo>
                      <a:pt x="55" y="77"/>
                      <a:pt x="29" y="67"/>
                      <a:pt x="21" y="55"/>
                    </a:cubicBezTo>
                    <a:cubicBezTo>
                      <a:pt x="12" y="43"/>
                      <a:pt x="21" y="33"/>
                      <a:pt x="21" y="34"/>
                    </a:cubicBezTo>
                    <a:cubicBezTo>
                      <a:pt x="26" y="28"/>
                      <a:pt x="22" y="27"/>
                      <a:pt x="15" y="29"/>
                    </a:cubicBezTo>
                    <a:cubicBezTo>
                      <a:pt x="15" y="28"/>
                      <a:pt x="0" y="44"/>
                      <a:pt x="13" y="62"/>
                    </a:cubicBezTo>
                    <a:cubicBezTo>
                      <a:pt x="24" y="77"/>
                      <a:pt x="50" y="92"/>
                      <a:pt x="76" y="77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4" name="Freeform 25"/>
              <p:cNvSpPr>
                <a:spLocks/>
              </p:cNvSpPr>
              <p:nvPr/>
            </p:nvSpPr>
            <p:spPr bwMode="auto">
              <a:xfrm>
                <a:off x="5176838" y="3159125"/>
                <a:ext cx="87313" cy="3714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5" y="4"/>
                  </a:cxn>
                  <a:cxn ang="0">
                    <a:pos x="4" y="92"/>
                  </a:cxn>
                  <a:cxn ang="0">
                    <a:pos x="18" y="91"/>
                  </a:cxn>
                  <a:cxn ang="0">
                    <a:pos x="12" y="4"/>
                  </a:cxn>
                </a:cxnLst>
                <a:rect l="0" t="0" r="r" b="b"/>
                <a:pathLst>
                  <a:path w="23" h="99">
                    <a:moveTo>
                      <a:pt x="12" y="4"/>
                    </a:moveTo>
                    <a:cubicBezTo>
                      <a:pt x="12" y="0"/>
                      <a:pt x="9" y="2"/>
                      <a:pt x="5" y="4"/>
                    </a:cubicBezTo>
                    <a:cubicBezTo>
                      <a:pt x="0" y="7"/>
                      <a:pt x="3" y="85"/>
                      <a:pt x="4" y="92"/>
                    </a:cubicBezTo>
                    <a:cubicBezTo>
                      <a:pt x="6" y="99"/>
                      <a:pt x="14" y="95"/>
                      <a:pt x="18" y="91"/>
                    </a:cubicBezTo>
                    <a:cubicBezTo>
                      <a:pt x="23" y="88"/>
                      <a:pt x="11" y="4"/>
                      <a:pt x="12" y="4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5" name="Freeform 26"/>
              <p:cNvSpPr>
                <a:spLocks/>
              </p:cNvSpPr>
              <p:nvPr/>
            </p:nvSpPr>
            <p:spPr bwMode="auto">
              <a:xfrm flipV="1">
                <a:off x="5334912" y="2871112"/>
                <a:ext cx="307975" cy="374650"/>
              </a:xfrm>
              <a:custGeom>
                <a:avLst/>
                <a:gdLst/>
                <a:ahLst/>
                <a:cxnLst>
                  <a:cxn ang="0">
                    <a:pos x="76" y="91"/>
                  </a:cxn>
                  <a:cxn ang="0">
                    <a:pos x="62" y="90"/>
                  </a:cxn>
                  <a:cxn ang="0">
                    <a:pos x="51" y="52"/>
                  </a:cxn>
                  <a:cxn ang="0">
                    <a:pos x="32" y="13"/>
                  </a:cxn>
                  <a:cxn ang="0">
                    <a:pos x="12" y="1"/>
                  </a:cxn>
                  <a:cxn ang="0">
                    <a:pos x="7" y="15"/>
                  </a:cxn>
                  <a:cxn ang="0">
                    <a:pos x="38" y="58"/>
                  </a:cxn>
                  <a:cxn ang="0">
                    <a:pos x="53" y="95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55" y="97"/>
                  </a:cxn>
                  <a:cxn ang="0">
                    <a:pos x="60" y="100"/>
                  </a:cxn>
                  <a:cxn ang="0">
                    <a:pos x="60" y="100"/>
                  </a:cxn>
                  <a:cxn ang="0">
                    <a:pos x="60" y="99"/>
                  </a:cxn>
                  <a:cxn ang="0">
                    <a:pos x="61" y="99"/>
                  </a:cxn>
                  <a:cxn ang="0">
                    <a:pos x="65" y="99"/>
                  </a:cxn>
                  <a:cxn ang="0">
                    <a:pos x="70" y="99"/>
                  </a:cxn>
                  <a:cxn ang="0">
                    <a:pos x="76" y="97"/>
                  </a:cxn>
                  <a:cxn ang="0">
                    <a:pos x="76" y="91"/>
                  </a:cxn>
                </a:cxnLst>
                <a:rect l="0" t="0" r="r" b="b"/>
                <a:pathLst>
                  <a:path w="82" h="100">
                    <a:moveTo>
                      <a:pt x="76" y="91"/>
                    </a:moveTo>
                    <a:cubicBezTo>
                      <a:pt x="78" y="91"/>
                      <a:pt x="64" y="90"/>
                      <a:pt x="62" y="90"/>
                    </a:cubicBezTo>
                    <a:cubicBezTo>
                      <a:pt x="58" y="81"/>
                      <a:pt x="56" y="67"/>
                      <a:pt x="51" y="52"/>
                    </a:cubicBezTo>
                    <a:cubicBezTo>
                      <a:pt x="47" y="38"/>
                      <a:pt x="41" y="23"/>
                      <a:pt x="32" y="13"/>
                    </a:cubicBezTo>
                    <a:cubicBezTo>
                      <a:pt x="23" y="4"/>
                      <a:pt x="13" y="0"/>
                      <a:pt x="12" y="1"/>
                    </a:cubicBezTo>
                    <a:cubicBezTo>
                      <a:pt x="5" y="4"/>
                      <a:pt x="0" y="11"/>
                      <a:pt x="7" y="15"/>
                    </a:cubicBezTo>
                    <a:cubicBezTo>
                      <a:pt x="12" y="14"/>
                      <a:pt x="31" y="30"/>
                      <a:pt x="38" y="58"/>
                    </a:cubicBezTo>
                    <a:cubicBezTo>
                      <a:pt x="43" y="71"/>
                      <a:pt x="47" y="84"/>
                      <a:pt x="53" y="95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0" y="95"/>
                      <a:pt x="61" y="100"/>
                      <a:pt x="60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7" y="99"/>
                      <a:pt x="69" y="99"/>
                      <a:pt x="70" y="99"/>
                    </a:cubicBezTo>
                    <a:cubicBezTo>
                      <a:pt x="74" y="98"/>
                      <a:pt x="76" y="98"/>
                      <a:pt x="76" y="97"/>
                    </a:cubicBezTo>
                    <a:cubicBezTo>
                      <a:pt x="79" y="94"/>
                      <a:pt x="82" y="91"/>
                      <a:pt x="76" y="9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4970463" y="3538538"/>
                <a:ext cx="247650" cy="554038"/>
              </a:xfrm>
              <a:custGeom>
                <a:avLst/>
                <a:gdLst/>
                <a:ahLst/>
                <a:cxnLst>
                  <a:cxn ang="0">
                    <a:pos x="53" y="11"/>
                  </a:cxn>
                  <a:cxn ang="0">
                    <a:pos x="39" y="44"/>
                  </a:cxn>
                  <a:cxn ang="0">
                    <a:pos x="39" y="101"/>
                  </a:cxn>
                  <a:cxn ang="0">
                    <a:pos x="41" y="129"/>
                  </a:cxn>
                  <a:cxn ang="0">
                    <a:pos x="41" y="136"/>
                  </a:cxn>
                  <a:cxn ang="0">
                    <a:pos x="35" y="136"/>
                  </a:cxn>
                  <a:cxn ang="0">
                    <a:pos x="10" y="140"/>
                  </a:cxn>
                  <a:cxn ang="0">
                    <a:pos x="9" y="147"/>
                  </a:cxn>
                  <a:cxn ang="0">
                    <a:pos x="35" y="146"/>
                  </a:cxn>
                  <a:cxn ang="0">
                    <a:pos x="46" y="147"/>
                  </a:cxn>
                  <a:cxn ang="0">
                    <a:pos x="46" y="147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3"/>
                  </a:cxn>
                  <a:cxn ang="0">
                    <a:pos x="52" y="142"/>
                  </a:cxn>
                  <a:cxn ang="0">
                    <a:pos x="52" y="142"/>
                  </a:cxn>
                  <a:cxn ang="0">
                    <a:pos x="52" y="140"/>
                  </a:cxn>
                  <a:cxn ang="0">
                    <a:pos x="53" y="136"/>
                  </a:cxn>
                  <a:cxn ang="0">
                    <a:pos x="53" y="129"/>
                  </a:cxn>
                  <a:cxn ang="0">
                    <a:pos x="53" y="99"/>
                  </a:cxn>
                  <a:cxn ang="0">
                    <a:pos x="56" y="44"/>
                  </a:cxn>
                  <a:cxn ang="0">
                    <a:pos x="64" y="20"/>
                  </a:cxn>
                  <a:cxn ang="0">
                    <a:pos x="53" y="11"/>
                  </a:cxn>
                </a:cxnLst>
                <a:rect l="0" t="0" r="r" b="b"/>
                <a:pathLst>
                  <a:path w="66" h="148">
                    <a:moveTo>
                      <a:pt x="53" y="11"/>
                    </a:moveTo>
                    <a:cubicBezTo>
                      <a:pt x="50" y="14"/>
                      <a:pt x="42" y="27"/>
                      <a:pt x="39" y="44"/>
                    </a:cubicBezTo>
                    <a:cubicBezTo>
                      <a:pt x="37" y="60"/>
                      <a:pt x="37" y="81"/>
                      <a:pt x="39" y="101"/>
                    </a:cubicBezTo>
                    <a:cubicBezTo>
                      <a:pt x="39" y="111"/>
                      <a:pt x="40" y="120"/>
                      <a:pt x="41" y="129"/>
                    </a:cubicBezTo>
                    <a:cubicBezTo>
                      <a:pt x="41" y="132"/>
                      <a:pt x="41" y="134"/>
                      <a:pt x="41" y="136"/>
                    </a:cubicBezTo>
                    <a:cubicBezTo>
                      <a:pt x="39" y="136"/>
                      <a:pt x="37" y="136"/>
                      <a:pt x="35" y="136"/>
                    </a:cubicBezTo>
                    <a:cubicBezTo>
                      <a:pt x="20" y="139"/>
                      <a:pt x="12" y="140"/>
                      <a:pt x="10" y="140"/>
                    </a:cubicBezTo>
                    <a:cubicBezTo>
                      <a:pt x="6" y="143"/>
                      <a:pt x="0" y="145"/>
                      <a:pt x="9" y="147"/>
                    </a:cubicBezTo>
                    <a:cubicBezTo>
                      <a:pt x="9" y="147"/>
                      <a:pt x="21" y="148"/>
                      <a:pt x="35" y="146"/>
                    </a:cubicBezTo>
                    <a:cubicBezTo>
                      <a:pt x="39" y="146"/>
                      <a:pt x="43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5" y="148"/>
                      <a:pt x="57" y="140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53" y="119"/>
                      <a:pt x="53" y="109"/>
                      <a:pt x="53" y="99"/>
                    </a:cubicBezTo>
                    <a:cubicBezTo>
                      <a:pt x="52" y="78"/>
                      <a:pt x="53" y="58"/>
                      <a:pt x="56" y="44"/>
                    </a:cubicBezTo>
                    <a:cubicBezTo>
                      <a:pt x="58" y="29"/>
                      <a:pt x="64" y="22"/>
                      <a:pt x="64" y="20"/>
                    </a:cubicBezTo>
                    <a:cubicBezTo>
                      <a:pt x="63" y="14"/>
                      <a:pt x="66" y="0"/>
                      <a:pt x="53" y="11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7" name="Freeform 29"/>
              <p:cNvSpPr>
                <a:spLocks/>
              </p:cNvSpPr>
              <p:nvPr/>
            </p:nvSpPr>
            <p:spPr bwMode="auto">
              <a:xfrm>
                <a:off x="5270501" y="3586163"/>
                <a:ext cx="225425" cy="539750"/>
              </a:xfrm>
              <a:custGeom>
                <a:avLst/>
                <a:gdLst/>
                <a:ahLst/>
                <a:cxnLst>
                  <a:cxn ang="0">
                    <a:pos x="52" y="130"/>
                  </a:cxn>
                  <a:cxn ang="0">
                    <a:pos x="28" y="128"/>
                  </a:cxn>
                  <a:cxn ang="0">
                    <a:pos x="27" y="128"/>
                  </a:cxn>
                  <a:cxn ang="0">
                    <a:pos x="27" y="126"/>
                  </a:cxn>
                  <a:cxn ang="0">
                    <a:pos x="28" y="113"/>
                  </a:cxn>
                  <a:cxn ang="0">
                    <a:pos x="31" y="85"/>
                  </a:cxn>
                  <a:cxn ang="0">
                    <a:pos x="30" y="30"/>
                  </a:cxn>
                  <a:cxn ang="0">
                    <a:pos x="17" y="2"/>
                  </a:cxn>
                  <a:cxn ang="0">
                    <a:pos x="6" y="11"/>
                  </a:cxn>
                  <a:cxn ang="0">
                    <a:pos x="17" y="86"/>
                  </a:cxn>
                  <a:cxn ang="0">
                    <a:pos x="16" y="113"/>
                  </a:cxn>
                  <a:cxn ang="0">
                    <a:pos x="16" y="126"/>
                  </a:cxn>
                  <a:cxn ang="0">
                    <a:pos x="17" y="132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17" y="133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3" y="139"/>
                  </a:cxn>
                  <a:cxn ang="0">
                    <a:pos x="24" y="139"/>
                  </a:cxn>
                  <a:cxn ang="0">
                    <a:pos x="27" y="139"/>
                  </a:cxn>
                  <a:cxn ang="0">
                    <a:pos x="52" y="136"/>
                  </a:cxn>
                  <a:cxn ang="0">
                    <a:pos x="52" y="130"/>
                  </a:cxn>
                </a:cxnLst>
                <a:rect l="0" t="0" r="r" b="b"/>
                <a:pathLst>
                  <a:path w="60" h="144">
                    <a:moveTo>
                      <a:pt x="52" y="130"/>
                    </a:moveTo>
                    <a:cubicBezTo>
                      <a:pt x="52" y="130"/>
                      <a:pt x="42" y="129"/>
                      <a:pt x="28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2"/>
                      <a:pt x="28" y="118"/>
                      <a:pt x="28" y="113"/>
                    </a:cubicBezTo>
                    <a:cubicBezTo>
                      <a:pt x="29" y="105"/>
                      <a:pt x="30" y="95"/>
                      <a:pt x="31" y="85"/>
                    </a:cubicBezTo>
                    <a:cubicBezTo>
                      <a:pt x="33" y="66"/>
                      <a:pt x="34" y="46"/>
                      <a:pt x="30" y="30"/>
                    </a:cubicBezTo>
                    <a:cubicBezTo>
                      <a:pt x="28" y="13"/>
                      <a:pt x="19" y="3"/>
                      <a:pt x="17" y="2"/>
                    </a:cubicBezTo>
                    <a:cubicBezTo>
                      <a:pt x="9" y="0"/>
                      <a:pt x="0" y="3"/>
                      <a:pt x="6" y="11"/>
                    </a:cubicBezTo>
                    <a:cubicBezTo>
                      <a:pt x="12" y="14"/>
                      <a:pt x="21" y="48"/>
                      <a:pt x="17" y="86"/>
                    </a:cubicBezTo>
                    <a:cubicBezTo>
                      <a:pt x="17" y="95"/>
                      <a:pt x="16" y="104"/>
                      <a:pt x="16" y="113"/>
                    </a:cubicBezTo>
                    <a:cubicBezTo>
                      <a:pt x="16" y="117"/>
                      <a:pt x="16" y="122"/>
                      <a:pt x="16" y="126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5" y="132"/>
                      <a:pt x="28" y="144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42" y="138"/>
                      <a:pt x="51" y="137"/>
                      <a:pt x="52" y="136"/>
                    </a:cubicBezTo>
                    <a:cubicBezTo>
                      <a:pt x="57" y="133"/>
                      <a:pt x="60" y="130"/>
                      <a:pt x="52" y="130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92" name="Freeform 26"/>
            <p:cNvSpPr>
              <a:spLocks/>
            </p:cNvSpPr>
            <p:nvPr/>
          </p:nvSpPr>
          <p:spPr bwMode="auto">
            <a:xfrm flipV="1">
              <a:off x="5299176" y="5301208"/>
              <a:ext cx="293636" cy="357207"/>
            </a:xfrm>
            <a:custGeom>
              <a:avLst/>
              <a:gdLst/>
              <a:ahLst/>
              <a:cxnLst>
                <a:cxn ang="0">
                  <a:pos x="76" y="91"/>
                </a:cxn>
                <a:cxn ang="0">
                  <a:pos x="62" y="90"/>
                </a:cxn>
                <a:cxn ang="0">
                  <a:pos x="51" y="52"/>
                </a:cxn>
                <a:cxn ang="0">
                  <a:pos x="32" y="13"/>
                </a:cxn>
                <a:cxn ang="0">
                  <a:pos x="12" y="1"/>
                </a:cxn>
                <a:cxn ang="0">
                  <a:pos x="7" y="15"/>
                </a:cxn>
                <a:cxn ang="0">
                  <a:pos x="38" y="58"/>
                </a:cxn>
                <a:cxn ang="0">
                  <a:pos x="53" y="95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55" y="97"/>
                </a:cxn>
                <a:cxn ang="0">
                  <a:pos x="60" y="100"/>
                </a:cxn>
                <a:cxn ang="0">
                  <a:pos x="60" y="100"/>
                </a:cxn>
                <a:cxn ang="0">
                  <a:pos x="60" y="99"/>
                </a:cxn>
                <a:cxn ang="0">
                  <a:pos x="61" y="99"/>
                </a:cxn>
                <a:cxn ang="0">
                  <a:pos x="65" y="99"/>
                </a:cxn>
                <a:cxn ang="0">
                  <a:pos x="70" y="99"/>
                </a:cxn>
                <a:cxn ang="0">
                  <a:pos x="76" y="97"/>
                </a:cxn>
                <a:cxn ang="0">
                  <a:pos x="76" y="91"/>
                </a:cxn>
              </a:cxnLst>
              <a:rect l="0" t="0" r="r" b="b"/>
              <a:pathLst>
                <a:path w="82" h="100">
                  <a:moveTo>
                    <a:pt x="76" y="91"/>
                  </a:moveTo>
                  <a:cubicBezTo>
                    <a:pt x="78" y="91"/>
                    <a:pt x="64" y="90"/>
                    <a:pt x="62" y="90"/>
                  </a:cubicBezTo>
                  <a:cubicBezTo>
                    <a:pt x="58" y="81"/>
                    <a:pt x="56" y="67"/>
                    <a:pt x="51" y="52"/>
                  </a:cubicBezTo>
                  <a:cubicBezTo>
                    <a:pt x="47" y="38"/>
                    <a:pt x="41" y="23"/>
                    <a:pt x="32" y="13"/>
                  </a:cubicBezTo>
                  <a:cubicBezTo>
                    <a:pt x="23" y="4"/>
                    <a:pt x="13" y="0"/>
                    <a:pt x="12" y="1"/>
                  </a:cubicBezTo>
                  <a:cubicBezTo>
                    <a:pt x="5" y="4"/>
                    <a:pt x="0" y="11"/>
                    <a:pt x="7" y="15"/>
                  </a:cubicBezTo>
                  <a:cubicBezTo>
                    <a:pt x="12" y="14"/>
                    <a:pt x="31" y="30"/>
                    <a:pt x="38" y="58"/>
                  </a:cubicBezTo>
                  <a:cubicBezTo>
                    <a:pt x="43" y="71"/>
                    <a:pt x="47" y="84"/>
                    <a:pt x="53" y="95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0" y="95"/>
                    <a:pt x="61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9" y="99"/>
                    <a:pt x="70" y="99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79" y="94"/>
                    <a:pt x="82" y="91"/>
                    <a:pt x="76" y="9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9111" y="4729373"/>
            <a:ext cx="2519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 / JavaScript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71654" y="5547025"/>
            <a:ext cx="1506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/ C#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9" name="Freeform 6"/>
          <p:cNvSpPr>
            <a:spLocks/>
          </p:cNvSpPr>
          <p:nvPr/>
        </p:nvSpPr>
        <p:spPr bwMode="auto">
          <a:xfrm>
            <a:off x="2987296" y="3320455"/>
            <a:ext cx="1540114" cy="747200"/>
          </a:xfrm>
          <a:custGeom>
            <a:avLst/>
            <a:gdLst>
              <a:gd name="T0" fmla="*/ 323 w 371"/>
              <a:gd name="T1" fmla="*/ 174 h 180"/>
              <a:gd name="T2" fmla="*/ 331 w 371"/>
              <a:gd name="T3" fmla="*/ 133 h 180"/>
              <a:gd name="T4" fmla="*/ 291 w 371"/>
              <a:gd name="T5" fmla="*/ 152 h 180"/>
              <a:gd name="T6" fmla="*/ 240 w 371"/>
              <a:gd name="T7" fmla="*/ 171 h 180"/>
              <a:gd name="T8" fmla="*/ 291 w 371"/>
              <a:gd name="T9" fmla="*/ 110 h 180"/>
              <a:gd name="T10" fmla="*/ 171 w 371"/>
              <a:gd name="T11" fmla="*/ 178 h 180"/>
              <a:gd name="T12" fmla="*/ 178 w 371"/>
              <a:gd name="T13" fmla="*/ 150 h 180"/>
              <a:gd name="T14" fmla="*/ 233 w 371"/>
              <a:gd name="T15" fmla="*/ 103 h 180"/>
              <a:gd name="T16" fmla="*/ 107 w 371"/>
              <a:gd name="T17" fmla="*/ 174 h 180"/>
              <a:gd name="T18" fmla="*/ 115 w 371"/>
              <a:gd name="T19" fmla="*/ 147 h 180"/>
              <a:gd name="T20" fmla="*/ 233 w 371"/>
              <a:gd name="T21" fmla="*/ 57 h 180"/>
              <a:gd name="T22" fmla="*/ 27 w 371"/>
              <a:gd name="T23" fmla="*/ 177 h 180"/>
              <a:gd name="T24" fmla="*/ 27 w 371"/>
              <a:gd name="T25" fmla="*/ 156 h 180"/>
              <a:gd name="T26" fmla="*/ 81 w 371"/>
              <a:gd name="T27" fmla="*/ 115 h 180"/>
              <a:gd name="T28" fmla="*/ 108 w 371"/>
              <a:gd name="T29" fmla="*/ 91 h 180"/>
              <a:gd name="T30" fmla="*/ 6 w 371"/>
              <a:gd name="T31" fmla="*/ 139 h 180"/>
              <a:gd name="T32" fmla="*/ 21 w 371"/>
              <a:gd name="T33" fmla="*/ 115 h 180"/>
              <a:gd name="T34" fmla="*/ 77 w 371"/>
              <a:gd name="T35" fmla="*/ 67 h 180"/>
              <a:gd name="T36" fmla="*/ 15 w 371"/>
              <a:gd name="T37" fmla="*/ 100 h 180"/>
              <a:gd name="T38" fmla="*/ 15 w 371"/>
              <a:gd name="T39" fmla="*/ 77 h 180"/>
              <a:gd name="T40" fmla="*/ 37 w 371"/>
              <a:gd name="T41" fmla="*/ 51 h 180"/>
              <a:gd name="T42" fmla="*/ 9 w 371"/>
              <a:gd name="T43" fmla="*/ 54 h 180"/>
              <a:gd name="T44" fmla="*/ 5 w 371"/>
              <a:gd name="T45" fmla="*/ 21 h 180"/>
              <a:gd name="T46" fmla="*/ 6 w 371"/>
              <a:gd name="T47" fmla="*/ 4 h 180"/>
              <a:gd name="T48" fmla="*/ 23 w 371"/>
              <a:gd name="T49" fmla="*/ 6 h 180"/>
              <a:gd name="T50" fmla="*/ 26 w 371"/>
              <a:gd name="T51" fmla="*/ 34 h 180"/>
              <a:gd name="T52" fmla="*/ 80 w 371"/>
              <a:gd name="T53" fmla="*/ 5 h 180"/>
              <a:gd name="T54" fmla="*/ 61 w 371"/>
              <a:gd name="T55" fmla="*/ 53 h 180"/>
              <a:gd name="T56" fmla="*/ 156 w 371"/>
              <a:gd name="T57" fmla="*/ 2 h 180"/>
              <a:gd name="T58" fmla="*/ 151 w 371"/>
              <a:gd name="T59" fmla="*/ 28 h 180"/>
              <a:gd name="T60" fmla="*/ 103 w 371"/>
              <a:gd name="T61" fmla="*/ 71 h 180"/>
              <a:gd name="T62" fmla="*/ 232 w 371"/>
              <a:gd name="T63" fmla="*/ 8 h 180"/>
              <a:gd name="T64" fmla="*/ 182 w 371"/>
              <a:gd name="T65" fmla="*/ 64 h 180"/>
              <a:gd name="T66" fmla="*/ 305 w 371"/>
              <a:gd name="T67" fmla="*/ 9 h 180"/>
              <a:gd name="T68" fmla="*/ 324 w 371"/>
              <a:gd name="T69" fmla="*/ 31 h 180"/>
              <a:gd name="T70" fmla="*/ 326 w 371"/>
              <a:gd name="T71" fmla="*/ 51 h 180"/>
              <a:gd name="T72" fmla="*/ 291 w 371"/>
              <a:gd name="T73" fmla="*/ 80 h 180"/>
              <a:gd name="T74" fmla="*/ 350 w 371"/>
              <a:gd name="T75" fmla="*/ 58 h 180"/>
              <a:gd name="T76" fmla="*/ 317 w 371"/>
              <a:gd name="T77" fmla="*/ 113 h 180"/>
              <a:gd name="T78" fmla="*/ 361 w 371"/>
              <a:gd name="T79" fmla="*/ 93 h 180"/>
              <a:gd name="T80" fmla="*/ 348 w 371"/>
              <a:gd name="T81" fmla="*/ 143 h 180"/>
              <a:gd name="T82" fmla="*/ 331 w 371"/>
              <a:gd name="T83" fmla="*/ 172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71" h="180">
                <a:moveTo>
                  <a:pt x="330" y="173"/>
                </a:moveTo>
                <a:cubicBezTo>
                  <a:pt x="328" y="174"/>
                  <a:pt x="326" y="175"/>
                  <a:pt x="323" y="174"/>
                </a:cubicBezTo>
                <a:cubicBezTo>
                  <a:pt x="320" y="174"/>
                  <a:pt x="317" y="172"/>
                  <a:pt x="316" y="170"/>
                </a:cubicBezTo>
                <a:cubicBezTo>
                  <a:pt x="313" y="164"/>
                  <a:pt x="313" y="164"/>
                  <a:pt x="331" y="133"/>
                </a:cubicBezTo>
                <a:cubicBezTo>
                  <a:pt x="332" y="131"/>
                  <a:pt x="334" y="128"/>
                  <a:pt x="335" y="125"/>
                </a:cubicBezTo>
                <a:cubicBezTo>
                  <a:pt x="321" y="134"/>
                  <a:pt x="304" y="145"/>
                  <a:pt x="291" y="152"/>
                </a:cubicBezTo>
                <a:cubicBezTo>
                  <a:pt x="252" y="177"/>
                  <a:pt x="252" y="177"/>
                  <a:pt x="247" y="176"/>
                </a:cubicBezTo>
                <a:cubicBezTo>
                  <a:pt x="244" y="175"/>
                  <a:pt x="242" y="173"/>
                  <a:pt x="240" y="171"/>
                </a:cubicBezTo>
                <a:cubicBezTo>
                  <a:pt x="236" y="163"/>
                  <a:pt x="241" y="158"/>
                  <a:pt x="261" y="138"/>
                </a:cubicBezTo>
                <a:cubicBezTo>
                  <a:pt x="270" y="130"/>
                  <a:pt x="280" y="120"/>
                  <a:pt x="291" y="110"/>
                </a:cubicBezTo>
                <a:cubicBezTo>
                  <a:pt x="263" y="126"/>
                  <a:pt x="232" y="145"/>
                  <a:pt x="214" y="156"/>
                </a:cubicBezTo>
                <a:cubicBezTo>
                  <a:pt x="176" y="180"/>
                  <a:pt x="176" y="180"/>
                  <a:pt x="171" y="178"/>
                </a:cubicBezTo>
                <a:cubicBezTo>
                  <a:pt x="169" y="178"/>
                  <a:pt x="167" y="176"/>
                  <a:pt x="165" y="174"/>
                </a:cubicBezTo>
                <a:cubicBezTo>
                  <a:pt x="161" y="166"/>
                  <a:pt x="167" y="160"/>
                  <a:pt x="178" y="150"/>
                </a:cubicBezTo>
                <a:cubicBezTo>
                  <a:pt x="184" y="144"/>
                  <a:pt x="193" y="136"/>
                  <a:pt x="206" y="126"/>
                </a:cubicBezTo>
                <a:cubicBezTo>
                  <a:pt x="214" y="118"/>
                  <a:pt x="224" y="111"/>
                  <a:pt x="233" y="103"/>
                </a:cubicBezTo>
                <a:cubicBezTo>
                  <a:pt x="227" y="106"/>
                  <a:pt x="222" y="110"/>
                  <a:pt x="217" y="113"/>
                </a:cubicBezTo>
                <a:cubicBezTo>
                  <a:pt x="126" y="171"/>
                  <a:pt x="116" y="176"/>
                  <a:pt x="107" y="174"/>
                </a:cubicBezTo>
                <a:cubicBezTo>
                  <a:pt x="105" y="173"/>
                  <a:pt x="102" y="171"/>
                  <a:pt x="101" y="169"/>
                </a:cubicBezTo>
                <a:cubicBezTo>
                  <a:pt x="96" y="161"/>
                  <a:pt x="101" y="157"/>
                  <a:pt x="115" y="147"/>
                </a:cubicBezTo>
                <a:cubicBezTo>
                  <a:pt x="122" y="141"/>
                  <a:pt x="132" y="133"/>
                  <a:pt x="145" y="124"/>
                </a:cubicBezTo>
                <a:cubicBezTo>
                  <a:pt x="167" y="107"/>
                  <a:pt x="203" y="80"/>
                  <a:pt x="233" y="57"/>
                </a:cubicBezTo>
                <a:cubicBezTo>
                  <a:pt x="202" y="76"/>
                  <a:pt x="165" y="98"/>
                  <a:pt x="136" y="117"/>
                </a:cubicBezTo>
                <a:cubicBezTo>
                  <a:pt x="35" y="179"/>
                  <a:pt x="34" y="179"/>
                  <a:pt x="27" y="177"/>
                </a:cubicBezTo>
                <a:cubicBezTo>
                  <a:pt x="25" y="177"/>
                  <a:pt x="22" y="175"/>
                  <a:pt x="21" y="173"/>
                </a:cubicBezTo>
                <a:cubicBezTo>
                  <a:pt x="16" y="165"/>
                  <a:pt x="23" y="159"/>
                  <a:pt x="27" y="156"/>
                </a:cubicBezTo>
                <a:cubicBezTo>
                  <a:pt x="30" y="154"/>
                  <a:pt x="34" y="150"/>
                  <a:pt x="40" y="146"/>
                </a:cubicBezTo>
                <a:cubicBezTo>
                  <a:pt x="50" y="138"/>
                  <a:pt x="65" y="128"/>
                  <a:pt x="81" y="115"/>
                </a:cubicBezTo>
                <a:cubicBezTo>
                  <a:pt x="98" y="103"/>
                  <a:pt x="120" y="86"/>
                  <a:pt x="142" y="70"/>
                </a:cubicBezTo>
                <a:cubicBezTo>
                  <a:pt x="130" y="77"/>
                  <a:pt x="118" y="85"/>
                  <a:pt x="108" y="91"/>
                </a:cubicBezTo>
                <a:cubicBezTo>
                  <a:pt x="23" y="144"/>
                  <a:pt x="19" y="146"/>
                  <a:pt x="12" y="144"/>
                </a:cubicBezTo>
                <a:cubicBezTo>
                  <a:pt x="10" y="143"/>
                  <a:pt x="7" y="142"/>
                  <a:pt x="6" y="139"/>
                </a:cubicBezTo>
                <a:cubicBezTo>
                  <a:pt x="2" y="132"/>
                  <a:pt x="7" y="127"/>
                  <a:pt x="11" y="124"/>
                </a:cubicBezTo>
                <a:cubicBezTo>
                  <a:pt x="13" y="122"/>
                  <a:pt x="17" y="119"/>
                  <a:pt x="21" y="115"/>
                </a:cubicBezTo>
                <a:cubicBezTo>
                  <a:pt x="28" y="109"/>
                  <a:pt x="39" y="99"/>
                  <a:pt x="52" y="89"/>
                </a:cubicBezTo>
                <a:cubicBezTo>
                  <a:pt x="59" y="82"/>
                  <a:pt x="68" y="74"/>
                  <a:pt x="77" y="67"/>
                </a:cubicBezTo>
                <a:cubicBezTo>
                  <a:pt x="76" y="67"/>
                  <a:pt x="75" y="68"/>
                  <a:pt x="74" y="68"/>
                </a:cubicBezTo>
                <a:cubicBezTo>
                  <a:pt x="21" y="101"/>
                  <a:pt x="21" y="101"/>
                  <a:pt x="15" y="100"/>
                </a:cubicBezTo>
                <a:cubicBezTo>
                  <a:pt x="13" y="99"/>
                  <a:pt x="10" y="97"/>
                  <a:pt x="9" y="95"/>
                </a:cubicBezTo>
                <a:cubicBezTo>
                  <a:pt x="6" y="89"/>
                  <a:pt x="9" y="85"/>
                  <a:pt x="15" y="77"/>
                </a:cubicBezTo>
                <a:cubicBezTo>
                  <a:pt x="18" y="74"/>
                  <a:pt x="22" y="69"/>
                  <a:pt x="27" y="63"/>
                </a:cubicBezTo>
                <a:cubicBezTo>
                  <a:pt x="30" y="59"/>
                  <a:pt x="33" y="55"/>
                  <a:pt x="37" y="51"/>
                </a:cubicBezTo>
                <a:cubicBezTo>
                  <a:pt x="24" y="59"/>
                  <a:pt x="20" y="60"/>
                  <a:pt x="16" y="59"/>
                </a:cubicBezTo>
                <a:cubicBezTo>
                  <a:pt x="13" y="59"/>
                  <a:pt x="10" y="57"/>
                  <a:pt x="9" y="54"/>
                </a:cubicBezTo>
                <a:cubicBezTo>
                  <a:pt x="8" y="52"/>
                  <a:pt x="8" y="52"/>
                  <a:pt x="6" y="33"/>
                </a:cubicBezTo>
                <a:cubicBezTo>
                  <a:pt x="6" y="29"/>
                  <a:pt x="5" y="25"/>
                  <a:pt x="5" y="21"/>
                </a:cubicBezTo>
                <a:cubicBezTo>
                  <a:pt x="4" y="20"/>
                  <a:pt x="3" y="19"/>
                  <a:pt x="2" y="18"/>
                </a:cubicBezTo>
                <a:cubicBezTo>
                  <a:pt x="0" y="13"/>
                  <a:pt x="1" y="7"/>
                  <a:pt x="6" y="4"/>
                </a:cubicBezTo>
                <a:cubicBezTo>
                  <a:pt x="8" y="3"/>
                  <a:pt x="12" y="1"/>
                  <a:pt x="16" y="2"/>
                </a:cubicBezTo>
                <a:cubicBezTo>
                  <a:pt x="19" y="2"/>
                  <a:pt x="21" y="4"/>
                  <a:pt x="23" y="6"/>
                </a:cubicBezTo>
                <a:cubicBezTo>
                  <a:pt x="24" y="9"/>
                  <a:pt x="24" y="9"/>
                  <a:pt x="26" y="31"/>
                </a:cubicBezTo>
                <a:cubicBezTo>
                  <a:pt x="26" y="32"/>
                  <a:pt x="26" y="33"/>
                  <a:pt x="26" y="34"/>
                </a:cubicBezTo>
                <a:cubicBezTo>
                  <a:pt x="31" y="31"/>
                  <a:pt x="37" y="27"/>
                  <a:pt x="41" y="24"/>
                </a:cubicBezTo>
                <a:cubicBezTo>
                  <a:pt x="69" y="6"/>
                  <a:pt x="74" y="3"/>
                  <a:pt x="80" y="5"/>
                </a:cubicBezTo>
                <a:cubicBezTo>
                  <a:pt x="82" y="5"/>
                  <a:pt x="85" y="7"/>
                  <a:pt x="86" y="10"/>
                </a:cubicBezTo>
                <a:cubicBezTo>
                  <a:pt x="90" y="16"/>
                  <a:pt x="91" y="17"/>
                  <a:pt x="61" y="53"/>
                </a:cubicBezTo>
                <a:cubicBezTo>
                  <a:pt x="62" y="52"/>
                  <a:pt x="63" y="52"/>
                  <a:pt x="64" y="51"/>
                </a:cubicBezTo>
                <a:cubicBezTo>
                  <a:pt x="148" y="0"/>
                  <a:pt x="150" y="0"/>
                  <a:pt x="156" y="2"/>
                </a:cubicBezTo>
                <a:cubicBezTo>
                  <a:pt x="158" y="2"/>
                  <a:pt x="161" y="4"/>
                  <a:pt x="162" y="7"/>
                </a:cubicBezTo>
                <a:cubicBezTo>
                  <a:pt x="166" y="14"/>
                  <a:pt x="161" y="19"/>
                  <a:pt x="151" y="28"/>
                </a:cubicBezTo>
                <a:cubicBezTo>
                  <a:pt x="146" y="33"/>
                  <a:pt x="138" y="40"/>
                  <a:pt x="128" y="49"/>
                </a:cubicBezTo>
                <a:cubicBezTo>
                  <a:pt x="120" y="55"/>
                  <a:pt x="112" y="63"/>
                  <a:pt x="103" y="71"/>
                </a:cubicBezTo>
                <a:cubicBezTo>
                  <a:pt x="204" y="8"/>
                  <a:pt x="217" y="1"/>
                  <a:pt x="226" y="3"/>
                </a:cubicBezTo>
                <a:cubicBezTo>
                  <a:pt x="229" y="4"/>
                  <a:pt x="231" y="6"/>
                  <a:pt x="232" y="8"/>
                </a:cubicBezTo>
                <a:cubicBezTo>
                  <a:pt x="238" y="18"/>
                  <a:pt x="234" y="24"/>
                  <a:pt x="185" y="62"/>
                </a:cubicBezTo>
                <a:cubicBezTo>
                  <a:pt x="184" y="63"/>
                  <a:pt x="183" y="64"/>
                  <a:pt x="182" y="64"/>
                </a:cubicBezTo>
                <a:cubicBezTo>
                  <a:pt x="272" y="9"/>
                  <a:pt x="289" y="1"/>
                  <a:pt x="298" y="4"/>
                </a:cubicBezTo>
                <a:cubicBezTo>
                  <a:pt x="301" y="4"/>
                  <a:pt x="303" y="6"/>
                  <a:pt x="305" y="9"/>
                </a:cubicBezTo>
                <a:cubicBezTo>
                  <a:pt x="310" y="17"/>
                  <a:pt x="309" y="23"/>
                  <a:pt x="253" y="67"/>
                </a:cubicBezTo>
                <a:cubicBezTo>
                  <a:pt x="308" y="33"/>
                  <a:pt x="317" y="29"/>
                  <a:pt x="324" y="31"/>
                </a:cubicBezTo>
                <a:cubicBezTo>
                  <a:pt x="327" y="32"/>
                  <a:pt x="329" y="33"/>
                  <a:pt x="331" y="36"/>
                </a:cubicBezTo>
                <a:cubicBezTo>
                  <a:pt x="335" y="43"/>
                  <a:pt x="329" y="48"/>
                  <a:pt x="326" y="51"/>
                </a:cubicBezTo>
                <a:cubicBezTo>
                  <a:pt x="324" y="53"/>
                  <a:pt x="321" y="55"/>
                  <a:pt x="318" y="58"/>
                </a:cubicBezTo>
                <a:cubicBezTo>
                  <a:pt x="311" y="63"/>
                  <a:pt x="302" y="71"/>
                  <a:pt x="291" y="80"/>
                </a:cubicBezTo>
                <a:cubicBezTo>
                  <a:pt x="284" y="86"/>
                  <a:pt x="275" y="94"/>
                  <a:pt x="265" y="102"/>
                </a:cubicBezTo>
                <a:cubicBezTo>
                  <a:pt x="342" y="56"/>
                  <a:pt x="345" y="57"/>
                  <a:pt x="350" y="58"/>
                </a:cubicBezTo>
                <a:cubicBezTo>
                  <a:pt x="353" y="59"/>
                  <a:pt x="356" y="61"/>
                  <a:pt x="357" y="63"/>
                </a:cubicBezTo>
                <a:cubicBezTo>
                  <a:pt x="361" y="71"/>
                  <a:pt x="361" y="71"/>
                  <a:pt x="317" y="113"/>
                </a:cubicBezTo>
                <a:cubicBezTo>
                  <a:pt x="316" y="113"/>
                  <a:pt x="316" y="113"/>
                  <a:pt x="316" y="114"/>
                </a:cubicBezTo>
                <a:cubicBezTo>
                  <a:pt x="351" y="92"/>
                  <a:pt x="356" y="91"/>
                  <a:pt x="361" y="93"/>
                </a:cubicBezTo>
                <a:cubicBezTo>
                  <a:pt x="364" y="93"/>
                  <a:pt x="366" y="95"/>
                  <a:pt x="368" y="98"/>
                </a:cubicBezTo>
                <a:cubicBezTo>
                  <a:pt x="371" y="104"/>
                  <a:pt x="371" y="105"/>
                  <a:pt x="348" y="143"/>
                </a:cubicBezTo>
                <a:cubicBezTo>
                  <a:pt x="344" y="149"/>
                  <a:pt x="340" y="156"/>
                  <a:pt x="338" y="161"/>
                </a:cubicBezTo>
                <a:cubicBezTo>
                  <a:pt x="338" y="166"/>
                  <a:pt x="336" y="170"/>
                  <a:pt x="331" y="172"/>
                </a:cubicBezTo>
                <a:cubicBezTo>
                  <a:pt x="331" y="172"/>
                  <a:pt x="330" y="173"/>
                  <a:pt x="330" y="1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20"/>
          <p:cNvSpPr>
            <a:spLocks/>
          </p:cNvSpPr>
          <p:nvPr/>
        </p:nvSpPr>
        <p:spPr bwMode="auto">
          <a:xfrm rot="5092449">
            <a:off x="6743636" y="2878383"/>
            <a:ext cx="415925" cy="303212"/>
          </a:xfrm>
          <a:custGeom>
            <a:avLst/>
            <a:gdLst>
              <a:gd name="T0" fmla="*/ 3 w 48"/>
              <a:gd name="T1" fmla="*/ 22 h 35"/>
              <a:gd name="T2" fmla="*/ 32 w 48"/>
              <a:gd name="T3" fmla="*/ 24 h 35"/>
              <a:gd name="T4" fmla="*/ 29 w 48"/>
              <a:gd name="T5" fmla="*/ 25 h 35"/>
              <a:gd name="T6" fmla="*/ 22 w 48"/>
              <a:gd name="T7" fmla="*/ 31 h 35"/>
              <a:gd name="T8" fmla="*/ 23 w 48"/>
              <a:gd name="T9" fmla="*/ 33 h 35"/>
              <a:gd name="T10" fmla="*/ 31 w 48"/>
              <a:gd name="T11" fmla="*/ 28 h 35"/>
              <a:gd name="T12" fmla="*/ 39 w 48"/>
              <a:gd name="T13" fmla="*/ 25 h 35"/>
              <a:gd name="T14" fmla="*/ 44 w 48"/>
              <a:gd name="T15" fmla="*/ 23 h 35"/>
              <a:gd name="T16" fmla="*/ 46 w 48"/>
              <a:gd name="T17" fmla="*/ 22 h 35"/>
              <a:gd name="T18" fmla="*/ 47 w 48"/>
              <a:gd name="T19" fmla="*/ 22 h 35"/>
              <a:gd name="T20" fmla="*/ 47 w 48"/>
              <a:gd name="T21" fmla="*/ 22 h 35"/>
              <a:gd name="T22" fmla="*/ 47 w 48"/>
              <a:gd name="T23" fmla="*/ 18 h 35"/>
              <a:gd name="T24" fmla="*/ 46 w 48"/>
              <a:gd name="T25" fmla="*/ 17 h 35"/>
              <a:gd name="T26" fmla="*/ 20 w 48"/>
              <a:gd name="T27" fmla="*/ 1 h 35"/>
              <a:gd name="T28" fmla="*/ 17 w 48"/>
              <a:gd name="T29" fmla="*/ 4 h 35"/>
              <a:gd name="T30" fmla="*/ 40 w 48"/>
              <a:gd name="T31" fmla="*/ 19 h 35"/>
              <a:gd name="T32" fmla="*/ 38 w 48"/>
              <a:gd name="T33" fmla="*/ 20 h 35"/>
              <a:gd name="T34" fmla="*/ 3 w 48"/>
              <a:gd name="T35" fmla="*/ 17 h 35"/>
              <a:gd name="T36" fmla="*/ 3 w 48"/>
              <a:gd name="T37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" h="35">
                <a:moveTo>
                  <a:pt x="3" y="22"/>
                </a:moveTo>
                <a:cubicBezTo>
                  <a:pt x="5" y="22"/>
                  <a:pt x="21" y="23"/>
                  <a:pt x="32" y="24"/>
                </a:cubicBezTo>
                <a:cubicBezTo>
                  <a:pt x="31" y="24"/>
                  <a:pt x="30" y="25"/>
                  <a:pt x="29" y="25"/>
                </a:cubicBezTo>
                <a:cubicBezTo>
                  <a:pt x="24" y="28"/>
                  <a:pt x="22" y="31"/>
                  <a:pt x="22" y="31"/>
                </a:cubicBezTo>
                <a:cubicBezTo>
                  <a:pt x="21" y="34"/>
                  <a:pt x="21" y="35"/>
                  <a:pt x="23" y="33"/>
                </a:cubicBezTo>
                <a:cubicBezTo>
                  <a:pt x="23" y="33"/>
                  <a:pt x="26" y="31"/>
                  <a:pt x="31" y="28"/>
                </a:cubicBezTo>
                <a:cubicBezTo>
                  <a:pt x="33" y="27"/>
                  <a:pt x="36" y="26"/>
                  <a:pt x="39" y="25"/>
                </a:cubicBezTo>
                <a:cubicBezTo>
                  <a:pt x="40" y="24"/>
                  <a:pt x="42" y="24"/>
                  <a:pt x="44" y="23"/>
                </a:cubicBezTo>
                <a:cubicBezTo>
                  <a:pt x="46" y="22"/>
                  <a:pt x="46" y="22"/>
                  <a:pt x="46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0"/>
                  <a:pt x="48" y="19"/>
                  <a:pt x="47" y="18"/>
                </a:cubicBezTo>
                <a:cubicBezTo>
                  <a:pt x="46" y="17"/>
                  <a:pt x="46" y="17"/>
                  <a:pt x="46" y="17"/>
                </a:cubicBezTo>
                <a:cubicBezTo>
                  <a:pt x="33" y="10"/>
                  <a:pt x="21" y="1"/>
                  <a:pt x="20" y="1"/>
                </a:cubicBezTo>
                <a:cubicBezTo>
                  <a:pt x="18" y="0"/>
                  <a:pt x="13" y="1"/>
                  <a:pt x="17" y="4"/>
                </a:cubicBezTo>
                <a:cubicBezTo>
                  <a:pt x="18" y="6"/>
                  <a:pt x="28" y="14"/>
                  <a:pt x="40" y="19"/>
                </a:cubicBezTo>
                <a:cubicBezTo>
                  <a:pt x="39" y="20"/>
                  <a:pt x="39" y="20"/>
                  <a:pt x="38" y="20"/>
                </a:cubicBezTo>
                <a:cubicBezTo>
                  <a:pt x="28" y="19"/>
                  <a:pt x="4" y="16"/>
                  <a:pt x="3" y="17"/>
                </a:cubicBezTo>
                <a:cubicBezTo>
                  <a:pt x="2" y="18"/>
                  <a:pt x="0" y="21"/>
                  <a:pt x="3" y="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5"/>
          <p:cNvSpPr>
            <a:spLocks/>
          </p:cNvSpPr>
          <p:nvPr/>
        </p:nvSpPr>
        <p:spPr bwMode="auto">
          <a:xfrm>
            <a:off x="5715000" y="2079502"/>
            <a:ext cx="2456801" cy="792088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0" rIns="91440" bIns="14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Full Strength!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2" name="Freeform 49"/>
          <p:cNvSpPr>
            <a:spLocks/>
          </p:cNvSpPr>
          <p:nvPr/>
        </p:nvSpPr>
        <p:spPr bwMode="auto">
          <a:xfrm flipV="1">
            <a:off x="271654" y="5368673"/>
            <a:ext cx="7818480" cy="45719"/>
          </a:xfrm>
          <a:custGeom>
            <a:avLst/>
            <a:gdLst/>
            <a:ahLst/>
            <a:cxnLst>
              <a:cxn ang="0">
                <a:pos x="623" y="16"/>
              </a:cxn>
              <a:cxn ang="0">
                <a:pos x="49" y="2"/>
              </a:cxn>
              <a:cxn ang="0">
                <a:pos x="49" y="14"/>
              </a:cxn>
              <a:cxn ang="0">
                <a:pos x="623" y="22"/>
              </a:cxn>
              <a:cxn ang="0">
                <a:pos x="623" y="16"/>
              </a:cxn>
            </a:cxnLst>
            <a:rect l="0" t="0" r="r" b="b"/>
            <a:pathLst>
              <a:path w="652" h="22">
                <a:moveTo>
                  <a:pt x="623" y="16"/>
                </a:moveTo>
                <a:cubicBezTo>
                  <a:pt x="623" y="13"/>
                  <a:pt x="70" y="0"/>
                  <a:pt x="49" y="2"/>
                </a:cubicBezTo>
                <a:cubicBezTo>
                  <a:pt x="29" y="5"/>
                  <a:pt x="0" y="11"/>
                  <a:pt x="49" y="14"/>
                </a:cubicBezTo>
                <a:cubicBezTo>
                  <a:pt x="98" y="16"/>
                  <a:pt x="607" y="21"/>
                  <a:pt x="623" y="22"/>
                </a:cubicBezTo>
                <a:cubicBezTo>
                  <a:pt x="639" y="20"/>
                  <a:pt x="652" y="18"/>
                  <a:pt x="623" y="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49"/>
          <p:cNvSpPr>
            <a:spLocks/>
          </p:cNvSpPr>
          <p:nvPr/>
        </p:nvSpPr>
        <p:spPr bwMode="auto">
          <a:xfrm flipV="1">
            <a:off x="424054" y="6248400"/>
            <a:ext cx="7818480" cy="45719"/>
          </a:xfrm>
          <a:custGeom>
            <a:avLst/>
            <a:gdLst/>
            <a:ahLst/>
            <a:cxnLst>
              <a:cxn ang="0">
                <a:pos x="623" y="16"/>
              </a:cxn>
              <a:cxn ang="0">
                <a:pos x="49" y="2"/>
              </a:cxn>
              <a:cxn ang="0">
                <a:pos x="49" y="14"/>
              </a:cxn>
              <a:cxn ang="0">
                <a:pos x="623" y="22"/>
              </a:cxn>
              <a:cxn ang="0">
                <a:pos x="623" y="16"/>
              </a:cxn>
            </a:cxnLst>
            <a:rect l="0" t="0" r="r" b="b"/>
            <a:pathLst>
              <a:path w="652" h="22">
                <a:moveTo>
                  <a:pt x="623" y="16"/>
                </a:moveTo>
                <a:cubicBezTo>
                  <a:pt x="623" y="13"/>
                  <a:pt x="70" y="0"/>
                  <a:pt x="49" y="2"/>
                </a:cubicBezTo>
                <a:cubicBezTo>
                  <a:pt x="29" y="5"/>
                  <a:pt x="0" y="11"/>
                  <a:pt x="49" y="14"/>
                </a:cubicBezTo>
                <a:cubicBezTo>
                  <a:pt x="98" y="16"/>
                  <a:pt x="607" y="21"/>
                  <a:pt x="623" y="22"/>
                </a:cubicBezTo>
                <a:cubicBezTo>
                  <a:pt x="639" y="20"/>
                  <a:pt x="652" y="18"/>
                  <a:pt x="623" y="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1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3, 4 &amp; 5: Team Skill and Strength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were the skill-sets required determined</a:t>
            </a:r>
          </a:p>
          <a:p>
            <a:r>
              <a:rPr lang="en-US" dirty="0" smtClean="0"/>
              <a:t>Did skill level factor into team planning</a:t>
            </a:r>
          </a:p>
          <a:p>
            <a:r>
              <a:rPr lang="en-US" dirty="0" smtClean="0"/>
              <a:t>What other duties do the planned staff perform (production support, etc.)</a:t>
            </a:r>
          </a:p>
          <a:p>
            <a:r>
              <a:rPr lang="en-US" dirty="0" smtClean="0"/>
              <a:t>How ramp up time for new members is considered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 what skills are necessary for the project</a:t>
            </a:r>
          </a:p>
          <a:p>
            <a:r>
              <a:rPr lang="en-US" dirty="0" smtClean="0"/>
              <a:t>Perform Capability Matrix to find skill gaps and resolve</a:t>
            </a:r>
          </a:p>
          <a:p>
            <a:r>
              <a:rPr lang="en-US" dirty="0" smtClean="0"/>
              <a:t>Estimate and plan how long it takes from “</a:t>
            </a:r>
            <a:r>
              <a:rPr lang="en-US" b="1" dirty="0" smtClean="0"/>
              <a:t>hire to productive</a:t>
            </a:r>
            <a:r>
              <a:rPr lang="en-US" dirty="0" smtClean="0"/>
              <a:t>” for skills</a:t>
            </a:r>
          </a:p>
          <a:p>
            <a:r>
              <a:rPr lang="en-US" dirty="0" smtClean="0"/>
              <a:t>Only plan using “</a:t>
            </a:r>
            <a:r>
              <a:rPr lang="en-US" b="1" dirty="0" smtClean="0"/>
              <a:t>productive date”</a:t>
            </a:r>
            <a:r>
              <a:rPr lang="en-US" dirty="0" smtClean="0"/>
              <a:t> (not the hire date)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37160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371600"/>
            <a:ext cx="813553" cy="779855"/>
            <a:chOff x="7394576" y="4652963"/>
            <a:chExt cx="1073150" cy="1028700"/>
          </a:xfr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83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Matrix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54</a:t>
            </a:fld>
            <a:endParaRPr lang="en-US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9842588" cy="39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55</a:t>
            </a:fld>
            <a:endParaRPr lang="en-US" dirty="0"/>
          </a:p>
        </p:txBody>
      </p:sp>
      <p:pic>
        <p:nvPicPr>
          <p:cNvPr id="4100" name="Picture 4" descr="http://www.umsl.edu/~siegelj/cs4790/amdah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-14288"/>
            <a:ext cx="11176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371600" y="1828799"/>
            <a:ext cx="7315200" cy="4648201"/>
            <a:chOff x="1371600" y="1828799"/>
            <a:chExt cx="7315200" cy="4648201"/>
          </a:xfrm>
        </p:grpSpPr>
        <p:grpSp>
          <p:nvGrpSpPr>
            <p:cNvPr id="13" name="Grupa 2"/>
            <p:cNvGrpSpPr/>
            <p:nvPr/>
          </p:nvGrpSpPr>
          <p:grpSpPr>
            <a:xfrm flipV="1">
              <a:off x="1371600" y="1828799"/>
              <a:ext cx="7315200" cy="4648201"/>
              <a:chOff x="4687441" y="3043560"/>
              <a:chExt cx="3994150" cy="1311275"/>
            </a:xfrm>
          </p:grpSpPr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4716016" y="3068960"/>
                <a:ext cx="3940175" cy="1265238"/>
              </a:xfrm>
              <a:custGeom>
                <a:avLst/>
                <a:gdLst>
                  <a:gd name="T0" fmla="*/ 2019 w 2019"/>
                  <a:gd name="T1" fmla="*/ 385 h 648"/>
                  <a:gd name="T2" fmla="*/ 1916 w 2019"/>
                  <a:gd name="T3" fmla="*/ 488 h 648"/>
                  <a:gd name="T4" fmla="*/ 276 w 2019"/>
                  <a:gd name="T5" fmla="*/ 488 h 648"/>
                  <a:gd name="T6" fmla="*/ 8 w 2019"/>
                  <a:gd name="T7" fmla="*/ 648 h 648"/>
                  <a:gd name="T8" fmla="*/ 182 w 2019"/>
                  <a:gd name="T9" fmla="*/ 488 h 648"/>
                  <a:gd name="T10" fmla="*/ 103 w 2019"/>
                  <a:gd name="T11" fmla="*/ 488 h 648"/>
                  <a:gd name="T12" fmla="*/ 0 w 2019"/>
                  <a:gd name="T13" fmla="*/ 385 h 648"/>
                  <a:gd name="T14" fmla="*/ 0 w 2019"/>
                  <a:gd name="T15" fmla="*/ 102 h 648"/>
                  <a:gd name="T16" fmla="*/ 103 w 2019"/>
                  <a:gd name="T17" fmla="*/ 0 h 648"/>
                  <a:gd name="T18" fmla="*/ 1916 w 2019"/>
                  <a:gd name="T19" fmla="*/ 0 h 648"/>
                  <a:gd name="T20" fmla="*/ 2019 w 2019"/>
                  <a:gd name="T21" fmla="*/ 102 h 648"/>
                  <a:gd name="T22" fmla="*/ 2019 w 2019"/>
                  <a:gd name="T23" fmla="*/ 385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9" h="648">
                    <a:moveTo>
                      <a:pt x="2019" y="385"/>
                    </a:moveTo>
                    <a:cubicBezTo>
                      <a:pt x="2019" y="441"/>
                      <a:pt x="1972" y="488"/>
                      <a:pt x="1916" y="488"/>
                    </a:cubicBezTo>
                    <a:cubicBezTo>
                      <a:pt x="276" y="488"/>
                      <a:pt x="276" y="488"/>
                      <a:pt x="276" y="488"/>
                    </a:cubicBezTo>
                    <a:cubicBezTo>
                      <a:pt x="276" y="488"/>
                      <a:pt x="200" y="639"/>
                      <a:pt x="8" y="648"/>
                    </a:cubicBezTo>
                    <a:cubicBezTo>
                      <a:pt x="164" y="581"/>
                      <a:pt x="182" y="488"/>
                      <a:pt x="182" y="488"/>
                    </a:cubicBezTo>
                    <a:cubicBezTo>
                      <a:pt x="103" y="488"/>
                      <a:pt x="103" y="488"/>
                      <a:pt x="103" y="488"/>
                    </a:cubicBezTo>
                    <a:cubicBezTo>
                      <a:pt x="47" y="488"/>
                      <a:pt x="0" y="441"/>
                      <a:pt x="0" y="385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46"/>
                      <a:pt x="47" y="0"/>
                      <a:pt x="103" y="0"/>
                    </a:cubicBezTo>
                    <a:cubicBezTo>
                      <a:pt x="1916" y="0"/>
                      <a:pt x="1916" y="0"/>
                      <a:pt x="1916" y="0"/>
                    </a:cubicBezTo>
                    <a:cubicBezTo>
                      <a:pt x="1972" y="0"/>
                      <a:pt x="2019" y="46"/>
                      <a:pt x="2019" y="102"/>
                    </a:cubicBezTo>
                    <a:lnTo>
                      <a:pt x="2019" y="38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000">
                      <a:shade val="51000"/>
                      <a:satMod val="130000"/>
                    </a:srgbClr>
                  </a:gs>
                  <a:gs pos="80000">
                    <a:srgbClr val="FFC000">
                      <a:shade val="93000"/>
                      <a:satMod val="130000"/>
                    </a:srgbClr>
                  </a:gs>
                  <a:gs pos="100000">
                    <a:srgbClr val="FFC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687441" y="3043560"/>
                <a:ext cx="3994150" cy="1311275"/>
              </a:xfrm>
              <a:custGeom>
                <a:avLst/>
                <a:gdLst>
                  <a:gd name="T0" fmla="*/ 1982 w 2046"/>
                  <a:gd name="T1" fmla="*/ 14 h 671"/>
                  <a:gd name="T2" fmla="*/ 1879 w 2046"/>
                  <a:gd name="T3" fmla="*/ 0 h 671"/>
                  <a:gd name="T4" fmla="*/ 503 w 2046"/>
                  <a:gd name="T5" fmla="*/ 1 h 671"/>
                  <a:gd name="T6" fmla="*/ 174 w 2046"/>
                  <a:gd name="T7" fmla="*/ 1 h 671"/>
                  <a:gd name="T8" fmla="*/ 59 w 2046"/>
                  <a:gd name="T9" fmla="*/ 17 h 671"/>
                  <a:gd name="T10" fmla="*/ 3 w 2046"/>
                  <a:gd name="T11" fmla="*/ 234 h 671"/>
                  <a:gd name="T12" fmla="*/ 3 w 2046"/>
                  <a:gd name="T13" fmla="*/ 405 h 671"/>
                  <a:gd name="T14" fmla="*/ 132 w 2046"/>
                  <a:gd name="T15" fmla="*/ 511 h 671"/>
                  <a:gd name="T16" fmla="*/ 178 w 2046"/>
                  <a:gd name="T17" fmla="*/ 517 h 671"/>
                  <a:gd name="T18" fmla="*/ 87 w 2046"/>
                  <a:gd name="T19" fmla="*/ 615 h 671"/>
                  <a:gd name="T20" fmla="*/ 27 w 2046"/>
                  <a:gd name="T21" fmla="*/ 648 h 671"/>
                  <a:gd name="T22" fmla="*/ 23 w 2046"/>
                  <a:gd name="T23" fmla="*/ 671 h 671"/>
                  <a:gd name="T24" fmla="*/ 251 w 2046"/>
                  <a:gd name="T25" fmla="*/ 567 h 671"/>
                  <a:gd name="T26" fmla="*/ 293 w 2046"/>
                  <a:gd name="T27" fmla="*/ 511 h 671"/>
                  <a:gd name="T28" fmla="*/ 295 w 2046"/>
                  <a:gd name="T29" fmla="*/ 509 h 671"/>
                  <a:gd name="T30" fmla="*/ 429 w 2046"/>
                  <a:gd name="T31" fmla="*/ 509 h 671"/>
                  <a:gd name="T32" fmla="*/ 1944 w 2046"/>
                  <a:gd name="T33" fmla="*/ 504 h 671"/>
                  <a:gd name="T34" fmla="*/ 2033 w 2046"/>
                  <a:gd name="T35" fmla="*/ 400 h 671"/>
                  <a:gd name="T36" fmla="*/ 1942 w 2046"/>
                  <a:gd name="T37" fmla="*/ 493 h 671"/>
                  <a:gd name="T38" fmla="*/ 432 w 2046"/>
                  <a:gd name="T39" fmla="*/ 489 h 671"/>
                  <a:gd name="T40" fmla="*/ 304 w 2046"/>
                  <a:gd name="T41" fmla="*/ 489 h 671"/>
                  <a:gd name="T42" fmla="*/ 289 w 2046"/>
                  <a:gd name="T43" fmla="*/ 489 h 671"/>
                  <a:gd name="T44" fmla="*/ 277 w 2046"/>
                  <a:gd name="T45" fmla="*/ 499 h 671"/>
                  <a:gd name="T46" fmla="*/ 244 w 2046"/>
                  <a:gd name="T47" fmla="*/ 544 h 671"/>
                  <a:gd name="T48" fmla="*/ 164 w 2046"/>
                  <a:gd name="T49" fmla="*/ 577 h 671"/>
                  <a:gd name="T50" fmla="*/ 202 w 2046"/>
                  <a:gd name="T51" fmla="*/ 517 h 671"/>
                  <a:gd name="T52" fmla="*/ 206 w 2046"/>
                  <a:gd name="T53" fmla="*/ 506 h 671"/>
                  <a:gd name="T54" fmla="*/ 194 w 2046"/>
                  <a:gd name="T55" fmla="*/ 488 h 671"/>
                  <a:gd name="T56" fmla="*/ 67 w 2046"/>
                  <a:gd name="T57" fmla="*/ 474 h 671"/>
                  <a:gd name="T58" fmla="*/ 26 w 2046"/>
                  <a:gd name="T59" fmla="*/ 173 h 671"/>
                  <a:gd name="T60" fmla="*/ 114 w 2046"/>
                  <a:gd name="T61" fmla="*/ 25 h 671"/>
                  <a:gd name="T62" fmla="*/ 433 w 2046"/>
                  <a:gd name="T63" fmla="*/ 25 h 671"/>
                  <a:gd name="T64" fmla="*/ 1814 w 2046"/>
                  <a:gd name="T65" fmla="*/ 25 h 671"/>
                  <a:gd name="T66" fmla="*/ 1998 w 2046"/>
                  <a:gd name="T67" fmla="*/ 57 h 671"/>
                  <a:gd name="T68" fmla="*/ 2043 w 2046"/>
                  <a:gd name="T69" fmla="*/ 166 h 671"/>
                  <a:gd name="T70" fmla="*/ 2037 w 2046"/>
                  <a:gd name="T71" fmla="*/ 79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46" h="671">
                    <a:moveTo>
                      <a:pt x="2037" y="79"/>
                    </a:moveTo>
                    <a:cubicBezTo>
                      <a:pt x="2030" y="55"/>
                      <a:pt x="2012" y="29"/>
                      <a:pt x="1982" y="14"/>
                    </a:cubicBezTo>
                    <a:cubicBezTo>
                      <a:pt x="1968" y="6"/>
                      <a:pt x="1950" y="1"/>
                      <a:pt x="1932" y="0"/>
                    </a:cubicBezTo>
                    <a:cubicBezTo>
                      <a:pt x="1914" y="0"/>
                      <a:pt x="1897" y="0"/>
                      <a:pt x="1879" y="0"/>
                    </a:cubicBezTo>
                    <a:cubicBezTo>
                      <a:pt x="1732" y="0"/>
                      <a:pt x="1532" y="0"/>
                      <a:pt x="1296" y="0"/>
                    </a:cubicBezTo>
                    <a:cubicBezTo>
                      <a:pt x="1061" y="0"/>
                      <a:pt x="791" y="0"/>
                      <a:pt x="503" y="1"/>
                    </a:cubicBezTo>
                    <a:cubicBezTo>
                      <a:pt x="432" y="1"/>
                      <a:pt x="359" y="1"/>
                      <a:pt x="285" y="1"/>
                    </a:cubicBezTo>
                    <a:cubicBezTo>
                      <a:pt x="248" y="1"/>
                      <a:pt x="211" y="1"/>
                      <a:pt x="174" y="1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98" y="1"/>
                      <a:pt x="77" y="6"/>
                      <a:pt x="59" y="17"/>
                    </a:cubicBezTo>
                    <a:cubicBezTo>
                      <a:pt x="23" y="37"/>
                      <a:pt x="0" y="80"/>
                      <a:pt x="2" y="121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3" y="367"/>
                      <a:pt x="3" y="385"/>
                      <a:pt x="3" y="405"/>
                    </a:cubicBezTo>
                    <a:cubicBezTo>
                      <a:pt x="4" y="426"/>
                      <a:pt x="12" y="446"/>
                      <a:pt x="24" y="463"/>
                    </a:cubicBezTo>
                    <a:cubicBezTo>
                      <a:pt x="47" y="498"/>
                      <a:pt x="94" y="515"/>
                      <a:pt x="132" y="511"/>
                    </a:cubicBezTo>
                    <a:cubicBezTo>
                      <a:pt x="181" y="511"/>
                      <a:pt x="181" y="511"/>
                      <a:pt x="181" y="511"/>
                    </a:cubicBezTo>
                    <a:cubicBezTo>
                      <a:pt x="180" y="513"/>
                      <a:pt x="179" y="515"/>
                      <a:pt x="178" y="517"/>
                    </a:cubicBezTo>
                    <a:cubicBezTo>
                      <a:pt x="174" y="525"/>
                      <a:pt x="170" y="533"/>
                      <a:pt x="165" y="540"/>
                    </a:cubicBezTo>
                    <a:cubicBezTo>
                      <a:pt x="145" y="570"/>
                      <a:pt x="117" y="595"/>
                      <a:pt x="87" y="615"/>
                    </a:cubicBezTo>
                    <a:cubicBezTo>
                      <a:pt x="72" y="625"/>
                      <a:pt x="56" y="634"/>
                      <a:pt x="40" y="642"/>
                    </a:cubicBezTo>
                    <a:cubicBezTo>
                      <a:pt x="27" y="648"/>
                      <a:pt x="27" y="648"/>
                      <a:pt x="27" y="648"/>
                    </a:cubicBezTo>
                    <a:cubicBezTo>
                      <a:pt x="18" y="652"/>
                      <a:pt x="18" y="652"/>
                      <a:pt x="18" y="652"/>
                    </a:cubicBezTo>
                    <a:cubicBezTo>
                      <a:pt x="16" y="657"/>
                      <a:pt x="18" y="669"/>
                      <a:pt x="23" y="671"/>
                    </a:cubicBezTo>
                    <a:cubicBezTo>
                      <a:pt x="53" y="668"/>
                      <a:pt x="53" y="668"/>
                      <a:pt x="53" y="668"/>
                    </a:cubicBezTo>
                    <a:cubicBezTo>
                      <a:pt x="128" y="658"/>
                      <a:pt x="200" y="621"/>
                      <a:pt x="251" y="567"/>
                    </a:cubicBezTo>
                    <a:cubicBezTo>
                      <a:pt x="264" y="553"/>
                      <a:pt x="275" y="539"/>
                      <a:pt x="286" y="523"/>
                    </a:cubicBezTo>
                    <a:cubicBezTo>
                      <a:pt x="288" y="519"/>
                      <a:pt x="291" y="515"/>
                      <a:pt x="293" y="511"/>
                    </a:cubicBezTo>
                    <a:cubicBezTo>
                      <a:pt x="294" y="511"/>
                      <a:pt x="294" y="510"/>
                      <a:pt x="294" y="509"/>
                    </a:cubicBezTo>
                    <a:cubicBezTo>
                      <a:pt x="295" y="509"/>
                      <a:pt x="295" y="509"/>
                      <a:pt x="295" y="509"/>
                    </a:cubicBezTo>
                    <a:cubicBezTo>
                      <a:pt x="322" y="509"/>
                      <a:pt x="322" y="509"/>
                      <a:pt x="322" y="509"/>
                    </a:cubicBezTo>
                    <a:cubicBezTo>
                      <a:pt x="358" y="509"/>
                      <a:pt x="394" y="509"/>
                      <a:pt x="429" y="509"/>
                    </a:cubicBezTo>
                    <a:cubicBezTo>
                      <a:pt x="711" y="508"/>
                      <a:pt x="973" y="508"/>
                      <a:pt x="1197" y="507"/>
                    </a:cubicBezTo>
                    <a:cubicBezTo>
                      <a:pt x="1646" y="506"/>
                      <a:pt x="1943" y="507"/>
                      <a:pt x="1944" y="504"/>
                    </a:cubicBezTo>
                    <a:cubicBezTo>
                      <a:pt x="2010" y="492"/>
                      <a:pt x="2029" y="443"/>
                      <a:pt x="2033" y="422"/>
                    </a:cubicBezTo>
                    <a:cubicBezTo>
                      <a:pt x="2037" y="399"/>
                      <a:pt x="2034" y="394"/>
                      <a:pt x="2033" y="400"/>
                    </a:cubicBezTo>
                    <a:cubicBezTo>
                      <a:pt x="2032" y="407"/>
                      <a:pt x="2030" y="426"/>
                      <a:pt x="2016" y="448"/>
                    </a:cubicBezTo>
                    <a:cubicBezTo>
                      <a:pt x="2003" y="469"/>
                      <a:pt x="1976" y="491"/>
                      <a:pt x="1942" y="493"/>
                    </a:cubicBezTo>
                    <a:cubicBezTo>
                      <a:pt x="1909" y="494"/>
                      <a:pt x="1608" y="491"/>
                      <a:pt x="1173" y="491"/>
                    </a:cubicBezTo>
                    <a:cubicBezTo>
                      <a:pt x="955" y="490"/>
                      <a:pt x="702" y="490"/>
                      <a:pt x="432" y="489"/>
                    </a:cubicBezTo>
                    <a:cubicBezTo>
                      <a:pt x="398" y="489"/>
                      <a:pt x="364" y="489"/>
                      <a:pt x="330" y="489"/>
                    </a:cubicBezTo>
                    <a:cubicBezTo>
                      <a:pt x="304" y="489"/>
                      <a:pt x="304" y="489"/>
                      <a:pt x="304" y="489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289" y="489"/>
                      <a:pt x="289" y="489"/>
                      <a:pt x="289" y="489"/>
                    </a:cubicBezTo>
                    <a:cubicBezTo>
                      <a:pt x="268" y="502"/>
                      <a:pt x="283" y="493"/>
                      <a:pt x="278" y="496"/>
                    </a:cubicBezTo>
                    <a:cubicBezTo>
                      <a:pt x="277" y="499"/>
                      <a:pt x="277" y="499"/>
                      <a:pt x="277" y="499"/>
                    </a:cubicBezTo>
                    <a:cubicBezTo>
                      <a:pt x="274" y="504"/>
                      <a:pt x="274" y="504"/>
                      <a:pt x="274" y="504"/>
                    </a:cubicBezTo>
                    <a:cubicBezTo>
                      <a:pt x="265" y="518"/>
                      <a:pt x="255" y="531"/>
                      <a:pt x="244" y="544"/>
                    </a:cubicBezTo>
                    <a:cubicBezTo>
                      <a:pt x="204" y="589"/>
                      <a:pt x="150" y="623"/>
                      <a:pt x="90" y="639"/>
                    </a:cubicBezTo>
                    <a:cubicBezTo>
                      <a:pt x="117" y="622"/>
                      <a:pt x="142" y="602"/>
                      <a:pt x="164" y="577"/>
                    </a:cubicBezTo>
                    <a:cubicBezTo>
                      <a:pt x="176" y="563"/>
                      <a:pt x="187" y="548"/>
                      <a:pt x="196" y="530"/>
                    </a:cubicBezTo>
                    <a:cubicBezTo>
                      <a:pt x="198" y="526"/>
                      <a:pt x="200" y="522"/>
                      <a:pt x="202" y="517"/>
                    </a:cubicBezTo>
                    <a:cubicBezTo>
                      <a:pt x="205" y="510"/>
                      <a:pt x="205" y="510"/>
                      <a:pt x="205" y="51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6" y="505"/>
                      <a:pt x="206" y="505"/>
                      <a:pt x="206" y="504"/>
                    </a:cubicBezTo>
                    <a:cubicBezTo>
                      <a:pt x="207" y="498"/>
                      <a:pt x="202" y="490"/>
                      <a:pt x="194" y="488"/>
                    </a:cubicBezTo>
                    <a:cubicBezTo>
                      <a:pt x="167" y="488"/>
                      <a:pt x="167" y="488"/>
                      <a:pt x="167" y="488"/>
                    </a:cubicBezTo>
                    <a:cubicBezTo>
                      <a:pt x="130" y="487"/>
                      <a:pt x="94" y="493"/>
                      <a:pt x="67" y="474"/>
                    </a:cubicBezTo>
                    <a:cubicBezTo>
                      <a:pt x="6" y="438"/>
                      <a:pt x="31" y="353"/>
                      <a:pt x="26" y="282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7" y="137"/>
                      <a:pt x="21" y="100"/>
                      <a:pt x="37" y="73"/>
                    </a:cubicBezTo>
                    <a:cubicBezTo>
                      <a:pt x="52" y="45"/>
                      <a:pt x="82" y="26"/>
                      <a:pt x="114" y="25"/>
                    </a:cubicBezTo>
                    <a:cubicBezTo>
                      <a:pt x="149" y="25"/>
                      <a:pt x="186" y="25"/>
                      <a:pt x="221" y="25"/>
                    </a:cubicBezTo>
                    <a:cubicBezTo>
                      <a:pt x="292" y="25"/>
                      <a:pt x="363" y="25"/>
                      <a:pt x="433" y="25"/>
                    </a:cubicBezTo>
                    <a:cubicBezTo>
                      <a:pt x="712" y="26"/>
                      <a:pt x="977" y="26"/>
                      <a:pt x="1213" y="26"/>
                    </a:cubicBezTo>
                    <a:cubicBezTo>
                      <a:pt x="1448" y="26"/>
                      <a:pt x="1654" y="26"/>
                      <a:pt x="1814" y="25"/>
                    </a:cubicBezTo>
                    <a:cubicBezTo>
                      <a:pt x="1854" y="25"/>
                      <a:pt x="1891" y="25"/>
                      <a:pt x="1925" y="25"/>
                    </a:cubicBezTo>
                    <a:cubicBezTo>
                      <a:pt x="1956" y="24"/>
                      <a:pt x="1982" y="39"/>
                      <a:pt x="1998" y="57"/>
                    </a:cubicBezTo>
                    <a:cubicBezTo>
                      <a:pt x="2030" y="94"/>
                      <a:pt x="2016" y="140"/>
                      <a:pt x="2020" y="166"/>
                    </a:cubicBezTo>
                    <a:cubicBezTo>
                      <a:pt x="2022" y="586"/>
                      <a:pt x="2036" y="341"/>
                      <a:pt x="2043" y="166"/>
                    </a:cubicBezTo>
                    <a:cubicBezTo>
                      <a:pt x="2043" y="161"/>
                      <a:pt x="2043" y="151"/>
                      <a:pt x="2043" y="137"/>
                    </a:cubicBezTo>
                    <a:cubicBezTo>
                      <a:pt x="2043" y="123"/>
                      <a:pt x="2046" y="103"/>
                      <a:pt x="2037" y="79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524000" y="3233678"/>
              <a:ext cx="6991474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latin typeface="Helvetica Neue"/>
                </a:rPr>
                <a:t>Amdahl's Law </a:t>
              </a:r>
              <a:r>
                <a:rPr lang="en-US" sz="3600" dirty="0">
                  <a:latin typeface="Helvetica Neue"/>
                </a:rPr>
                <a:t>indicates that the speedup from parallelizing any </a:t>
              </a:r>
              <a:r>
                <a:rPr lang="en-US" sz="3600" strike="sngStrike" dirty="0">
                  <a:latin typeface="Helvetica Neue"/>
                </a:rPr>
                <a:t>computing</a:t>
              </a:r>
              <a:r>
                <a:rPr lang="en-US" sz="3600" dirty="0">
                  <a:latin typeface="Helvetica Neue"/>
                </a:rPr>
                <a:t> problem is inherently limited by the presence of serial (non-parallelizable) portions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0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6: Overstating Parallel </a:t>
            </a:r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6" name="Grupa 50"/>
          <p:cNvGrpSpPr/>
          <p:nvPr/>
        </p:nvGrpSpPr>
        <p:grpSpPr>
          <a:xfrm>
            <a:off x="1426542" y="2868351"/>
            <a:ext cx="1791859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Planning / Pre “Go” Decision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" name="Grupa 51"/>
          <p:cNvGrpSpPr/>
          <p:nvPr/>
        </p:nvGrpSpPr>
        <p:grpSpPr>
          <a:xfrm>
            <a:off x="304800" y="2897762"/>
            <a:ext cx="912181" cy="446578"/>
            <a:chOff x="2411761" y="790104"/>
            <a:chExt cx="2111375" cy="733424"/>
          </a:xfrm>
          <a:solidFill>
            <a:srgbClr val="6D6E71"/>
          </a:solidFill>
        </p:grpSpPr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467745" y="828204"/>
              <a:ext cx="2044700" cy="688975"/>
            </a:xfrm>
            <a:custGeom>
              <a:avLst/>
              <a:gdLst/>
              <a:ahLst/>
              <a:cxnLst>
                <a:cxn ang="0">
                  <a:pos x="615" y="486"/>
                </a:cxn>
                <a:cxn ang="0">
                  <a:pos x="1004" y="203"/>
                </a:cxn>
                <a:cxn ang="0">
                  <a:pos x="544" y="475"/>
                </a:cxn>
                <a:cxn ang="0">
                  <a:pos x="543" y="433"/>
                </a:cxn>
                <a:cxn ang="0">
                  <a:pos x="1001" y="150"/>
                </a:cxn>
                <a:cxn ang="0">
                  <a:pos x="416" y="464"/>
                </a:cxn>
                <a:cxn ang="0">
                  <a:pos x="697" y="263"/>
                </a:cxn>
                <a:cxn ang="0">
                  <a:pos x="335" y="457"/>
                </a:cxn>
                <a:cxn ang="0">
                  <a:pos x="395" y="377"/>
                </a:cxn>
                <a:cxn ang="0">
                  <a:pos x="271" y="380"/>
                </a:cxn>
                <a:cxn ang="0">
                  <a:pos x="784" y="64"/>
                </a:cxn>
                <a:cxn ang="0">
                  <a:pos x="188" y="408"/>
                </a:cxn>
                <a:cxn ang="0">
                  <a:pos x="236" y="330"/>
                </a:cxn>
                <a:cxn ang="0">
                  <a:pos x="134" y="343"/>
                </a:cxn>
                <a:cxn ang="0">
                  <a:pos x="344" y="196"/>
                </a:cxn>
                <a:cxn ang="0">
                  <a:pos x="77" y="297"/>
                </a:cxn>
                <a:cxn ang="0">
                  <a:pos x="34" y="298"/>
                </a:cxn>
                <a:cxn ang="0">
                  <a:pos x="74" y="230"/>
                </a:cxn>
                <a:cxn ang="0">
                  <a:pos x="6" y="235"/>
                </a:cxn>
                <a:cxn ang="0">
                  <a:pos x="62" y="162"/>
                </a:cxn>
                <a:cxn ang="0">
                  <a:pos x="149" y="83"/>
                </a:cxn>
                <a:cxn ang="0">
                  <a:pos x="115" y="156"/>
                </a:cxn>
                <a:cxn ang="0">
                  <a:pos x="358" y="40"/>
                </a:cxn>
                <a:cxn ang="0">
                  <a:pos x="486" y="16"/>
                </a:cxn>
                <a:cxn ang="0">
                  <a:pos x="490" y="60"/>
                </a:cxn>
                <a:cxn ang="0">
                  <a:pos x="633" y="4"/>
                </a:cxn>
                <a:cxn ang="0">
                  <a:pos x="625" y="43"/>
                </a:cxn>
                <a:cxn ang="0">
                  <a:pos x="358" y="226"/>
                </a:cxn>
                <a:cxn ang="0">
                  <a:pos x="755" y="6"/>
                </a:cxn>
                <a:cxn ang="0">
                  <a:pos x="861" y="3"/>
                </a:cxn>
                <a:cxn ang="0">
                  <a:pos x="785" y="101"/>
                </a:cxn>
                <a:cxn ang="0">
                  <a:pos x="640" y="192"/>
                </a:cxn>
                <a:cxn ang="0">
                  <a:pos x="840" y="143"/>
                </a:cxn>
                <a:cxn ang="0">
                  <a:pos x="1002" y="113"/>
                </a:cxn>
                <a:cxn ang="0">
                  <a:pos x="1135" y="96"/>
                </a:cxn>
                <a:cxn ang="0">
                  <a:pos x="1211" y="110"/>
                </a:cxn>
                <a:cxn ang="0">
                  <a:pos x="1286" y="96"/>
                </a:cxn>
                <a:cxn ang="0">
                  <a:pos x="1250" y="158"/>
                </a:cxn>
                <a:cxn ang="0">
                  <a:pos x="1376" y="132"/>
                </a:cxn>
                <a:cxn ang="0">
                  <a:pos x="1225" y="268"/>
                </a:cxn>
                <a:cxn ang="0">
                  <a:pos x="1427" y="168"/>
                </a:cxn>
                <a:cxn ang="0">
                  <a:pos x="1453" y="203"/>
                </a:cxn>
                <a:cxn ang="0">
                  <a:pos x="1363" y="304"/>
                </a:cxn>
                <a:cxn ang="0">
                  <a:pos x="1464" y="291"/>
                </a:cxn>
                <a:cxn ang="0">
                  <a:pos x="1150" y="461"/>
                </a:cxn>
                <a:cxn ang="0">
                  <a:pos x="1203" y="378"/>
                </a:cxn>
                <a:cxn ang="0">
                  <a:pos x="1012" y="436"/>
                </a:cxn>
                <a:cxn ang="0">
                  <a:pos x="869" y="491"/>
                </a:cxn>
                <a:cxn ang="0">
                  <a:pos x="892" y="443"/>
                </a:cxn>
                <a:cxn ang="0">
                  <a:pos x="1040" y="316"/>
                </a:cxn>
                <a:cxn ang="0">
                  <a:pos x="744" y="483"/>
                </a:cxn>
                <a:cxn ang="0">
                  <a:pos x="1119" y="206"/>
                </a:cxn>
              </a:cxnLst>
              <a:rect l="0" t="0" r="r" b="b"/>
              <a:pathLst>
                <a:path w="1474" h="497">
                  <a:moveTo>
                    <a:pt x="631" y="495"/>
                  </a:moveTo>
                  <a:cubicBezTo>
                    <a:pt x="629" y="495"/>
                    <a:pt x="627" y="494"/>
                    <a:pt x="626" y="494"/>
                  </a:cubicBezTo>
                  <a:cubicBezTo>
                    <a:pt x="621" y="493"/>
                    <a:pt x="617" y="490"/>
                    <a:pt x="615" y="486"/>
                  </a:cubicBezTo>
                  <a:cubicBezTo>
                    <a:pt x="605" y="468"/>
                    <a:pt x="624" y="451"/>
                    <a:pt x="650" y="431"/>
                  </a:cubicBezTo>
                  <a:cubicBezTo>
                    <a:pt x="671" y="415"/>
                    <a:pt x="701" y="394"/>
                    <a:pt x="743" y="367"/>
                  </a:cubicBezTo>
                  <a:cubicBezTo>
                    <a:pt x="818" y="317"/>
                    <a:pt x="917" y="257"/>
                    <a:pt x="1004" y="203"/>
                  </a:cubicBezTo>
                  <a:cubicBezTo>
                    <a:pt x="1007" y="201"/>
                    <a:pt x="1010" y="199"/>
                    <a:pt x="1013" y="198"/>
                  </a:cubicBezTo>
                  <a:cubicBezTo>
                    <a:pt x="971" y="221"/>
                    <a:pt x="920" y="250"/>
                    <a:pt x="859" y="286"/>
                  </a:cubicBezTo>
                  <a:cubicBezTo>
                    <a:pt x="699" y="380"/>
                    <a:pt x="545" y="474"/>
                    <a:pt x="544" y="475"/>
                  </a:cubicBezTo>
                  <a:cubicBezTo>
                    <a:pt x="540" y="478"/>
                    <a:pt x="535" y="478"/>
                    <a:pt x="531" y="477"/>
                  </a:cubicBezTo>
                  <a:cubicBezTo>
                    <a:pt x="527" y="476"/>
                    <a:pt x="523" y="473"/>
                    <a:pt x="521" y="469"/>
                  </a:cubicBezTo>
                  <a:cubicBezTo>
                    <a:pt x="513" y="454"/>
                    <a:pt x="529" y="443"/>
                    <a:pt x="543" y="433"/>
                  </a:cubicBezTo>
                  <a:cubicBezTo>
                    <a:pt x="554" y="424"/>
                    <a:pt x="571" y="413"/>
                    <a:pt x="594" y="398"/>
                  </a:cubicBezTo>
                  <a:cubicBezTo>
                    <a:pt x="638" y="371"/>
                    <a:pt x="698" y="335"/>
                    <a:pt x="762" y="297"/>
                  </a:cubicBezTo>
                  <a:cubicBezTo>
                    <a:pt x="835" y="253"/>
                    <a:pt x="927" y="197"/>
                    <a:pt x="1001" y="150"/>
                  </a:cubicBezTo>
                  <a:cubicBezTo>
                    <a:pt x="942" y="184"/>
                    <a:pt x="874" y="226"/>
                    <a:pt x="812" y="263"/>
                  </a:cubicBezTo>
                  <a:cubicBezTo>
                    <a:pt x="518" y="441"/>
                    <a:pt x="449" y="478"/>
                    <a:pt x="427" y="472"/>
                  </a:cubicBezTo>
                  <a:cubicBezTo>
                    <a:pt x="422" y="471"/>
                    <a:pt x="418" y="468"/>
                    <a:pt x="416" y="464"/>
                  </a:cubicBezTo>
                  <a:cubicBezTo>
                    <a:pt x="407" y="447"/>
                    <a:pt x="425" y="433"/>
                    <a:pt x="440" y="422"/>
                  </a:cubicBezTo>
                  <a:cubicBezTo>
                    <a:pt x="454" y="412"/>
                    <a:pt x="474" y="399"/>
                    <a:pt x="502" y="381"/>
                  </a:cubicBezTo>
                  <a:cubicBezTo>
                    <a:pt x="553" y="348"/>
                    <a:pt x="623" y="307"/>
                    <a:pt x="697" y="263"/>
                  </a:cubicBezTo>
                  <a:cubicBezTo>
                    <a:pt x="715" y="252"/>
                    <a:pt x="734" y="241"/>
                    <a:pt x="754" y="229"/>
                  </a:cubicBezTo>
                  <a:cubicBezTo>
                    <a:pt x="743" y="235"/>
                    <a:pt x="732" y="242"/>
                    <a:pt x="721" y="248"/>
                  </a:cubicBezTo>
                  <a:cubicBezTo>
                    <a:pt x="348" y="461"/>
                    <a:pt x="346" y="460"/>
                    <a:pt x="335" y="457"/>
                  </a:cubicBezTo>
                  <a:cubicBezTo>
                    <a:pt x="330" y="456"/>
                    <a:pt x="327" y="453"/>
                    <a:pt x="325" y="449"/>
                  </a:cubicBezTo>
                  <a:cubicBezTo>
                    <a:pt x="316" y="433"/>
                    <a:pt x="334" y="419"/>
                    <a:pt x="349" y="408"/>
                  </a:cubicBezTo>
                  <a:cubicBezTo>
                    <a:pt x="360" y="400"/>
                    <a:pt x="375" y="390"/>
                    <a:pt x="395" y="377"/>
                  </a:cubicBezTo>
                  <a:cubicBezTo>
                    <a:pt x="288" y="438"/>
                    <a:pt x="269" y="440"/>
                    <a:pt x="257" y="437"/>
                  </a:cubicBezTo>
                  <a:cubicBezTo>
                    <a:pt x="251" y="436"/>
                    <a:pt x="247" y="432"/>
                    <a:pt x="245" y="428"/>
                  </a:cubicBezTo>
                  <a:cubicBezTo>
                    <a:pt x="234" y="409"/>
                    <a:pt x="257" y="392"/>
                    <a:pt x="271" y="380"/>
                  </a:cubicBezTo>
                  <a:cubicBezTo>
                    <a:pt x="288" y="367"/>
                    <a:pt x="312" y="351"/>
                    <a:pt x="345" y="330"/>
                  </a:cubicBezTo>
                  <a:cubicBezTo>
                    <a:pt x="405" y="291"/>
                    <a:pt x="488" y="242"/>
                    <a:pt x="567" y="195"/>
                  </a:cubicBezTo>
                  <a:cubicBezTo>
                    <a:pt x="641" y="151"/>
                    <a:pt x="727" y="100"/>
                    <a:pt x="784" y="64"/>
                  </a:cubicBezTo>
                  <a:cubicBezTo>
                    <a:pt x="763" y="75"/>
                    <a:pt x="735" y="90"/>
                    <a:pt x="700" y="110"/>
                  </a:cubicBezTo>
                  <a:cubicBezTo>
                    <a:pt x="620" y="156"/>
                    <a:pt x="522" y="217"/>
                    <a:pt x="435" y="270"/>
                  </a:cubicBezTo>
                  <a:cubicBezTo>
                    <a:pt x="223" y="401"/>
                    <a:pt x="202" y="411"/>
                    <a:pt x="188" y="408"/>
                  </a:cubicBezTo>
                  <a:cubicBezTo>
                    <a:pt x="183" y="407"/>
                    <a:pt x="180" y="404"/>
                    <a:pt x="177" y="400"/>
                  </a:cubicBezTo>
                  <a:cubicBezTo>
                    <a:pt x="168" y="382"/>
                    <a:pt x="189" y="366"/>
                    <a:pt x="202" y="355"/>
                  </a:cubicBezTo>
                  <a:cubicBezTo>
                    <a:pt x="211" y="348"/>
                    <a:pt x="222" y="340"/>
                    <a:pt x="236" y="330"/>
                  </a:cubicBezTo>
                  <a:cubicBezTo>
                    <a:pt x="144" y="381"/>
                    <a:pt x="139" y="379"/>
                    <a:pt x="132" y="378"/>
                  </a:cubicBezTo>
                  <a:cubicBezTo>
                    <a:pt x="128" y="376"/>
                    <a:pt x="124" y="373"/>
                    <a:pt x="122" y="370"/>
                  </a:cubicBezTo>
                  <a:cubicBezTo>
                    <a:pt x="115" y="357"/>
                    <a:pt x="126" y="348"/>
                    <a:pt x="134" y="343"/>
                  </a:cubicBezTo>
                  <a:cubicBezTo>
                    <a:pt x="139" y="339"/>
                    <a:pt x="146" y="333"/>
                    <a:pt x="156" y="326"/>
                  </a:cubicBezTo>
                  <a:cubicBezTo>
                    <a:pt x="174" y="314"/>
                    <a:pt x="199" y="296"/>
                    <a:pt x="234" y="272"/>
                  </a:cubicBezTo>
                  <a:cubicBezTo>
                    <a:pt x="267" y="249"/>
                    <a:pt x="305" y="223"/>
                    <a:pt x="344" y="196"/>
                  </a:cubicBezTo>
                  <a:cubicBezTo>
                    <a:pt x="108" y="336"/>
                    <a:pt x="83" y="349"/>
                    <a:pt x="69" y="345"/>
                  </a:cubicBezTo>
                  <a:cubicBezTo>
                    <a:pt x="64" y="344"/>
                    <a:pt x="60" y="341"/>
                    <a:pt x="58" y="337"/>
                  </a:cubicBezTo>
                  <a:cubicBezTo>
                    <a:pt x="49" y="321"/>
                    <a:pt x="67" y="305"/>
                    <a:pt x="77" y="297"/>
                  </a:cubicBezTo>
                  <a:cubicBezTo>
                    <a:pt x="88" y="288"/>
                    <a:pt x="104" y="276"/>
                    <a:pt x="126" y="261"/>
                  </a:cubicBezTo>
                  <a:cubicBezTo>
                    <a:pt x="129" y="259"/>
                    <a:pt x="133" y="256"/>
                    <a:pt x="136" y="254"/>
                  </a:cubicBezTo>
                  <a:cubicBezTo>
                    <a:pt x="48" y="302"/>
                    <a:pt x="41" y="300"/>
                    <a:pt x="34" y="298"/>
                  </a:cubicBezTo>
                  <a:cubicBezTo>
                    <a:pt x="30" y="297"/>
                    <a:pt x="26" y="294"/>
                    <a:pt x="24" y="290"/>
                  </a:cubicBezTo>
                  <a:cubicBezTo>
                    <a:pt x="16" y="277"/>
                    <a:pt x="27" y="268"/>
                    <a:pt x="39" y="258"/>
                  </a:cubicBezTo>
                  <a:cubicBezTo>
                    <a:pt x="47" y="251"/>
                    <a:pt x="59" y="242"/>
                    <a:pt x="74" y="230"/>
                  </a:cubicBezTo>
                  <a:cubicBezTo>
                    <a:pt x="94" y="214"/>
                    <a:pt x="121" y="193"/>
                    <a:pt x="154" y="169"/>
                  </a:cubicBezTo>
                  <a:cubicBezTo>
                    <a:pt x="48" y="238"/>
                    <a:pt x="31" y="247"/>
                    <a:pt x="18" y="243"/>
                  </a:cubicBezTo>
                  <a:cubicBezTo>
                    <a:pt x="13" y="242"/>
                    <a:pt x="9" y="239"/>
                    <a:pt x="6" y="235"/>
                  </a:cubicBezTo>
                  <a:cubicBezTo>
                    <a:pt x="0" y="223"/>
                    <a:pt x="7" y="216"/>
                    <a:pt x="23" y="201"/>
                  </a:cubicBezTo>
                  <a:cubicBezTo>
                    <a:pt x="31" y="192"/>
                    <a:pt x="44" y="180"/>
                    <a:pt x="56" y="168"/>
                  </a:cubicBezTo>
                  <a:cubicBezTo>
                    <a:pt x="58" y="166"/>
                    <a:pt x="60" y="164"/>
                    <a:pt x="62" y="162"/>
                  </a:cubicBezTo>
                  <a:cubicBezTo>
                    <a:pt x="55" y="165"/>
                    <a:pt x="47" y="162"/>
                    <a:pt x="43" y="155"/>
                  </a:cubicBezTo>
                  <a:cubicBezTo>
                    <a:pt x="38" y="148"/>
                    <a:pt x="41" y="138"/>
                    <a:pt x="48" y="133"/>
                  </a:cubicBezTo>
                  <a:cubicBezTo>
                    <a:pt x="140" y="80"/>
                    <a:pt x="142" y="80"/>
                    <a:pt x="149" y="83"/>
                  </a:cubicBezTo>
                  <a:cubicBezTo>
                    <a:pt x="154" y="84"/>
                    <a:pt x="157" y="87"/>
                    <a:pt x="159" y="90"/>
                  </a:cubicBezTo>
                  <a:cubicBezTo>
                    <a:pt x="167" y="103"/>
                    <a:pt x="156" y="114"/>
                    <a:pt x="132" y="138"/>
                  </a:cubicBezTo>
                  <a:cubicBezTo>
                    <a:pt x="127" y="144"/>
                    <a:pt x="121" y="150"/>
                    <a:pt x="115" y="156"/>
                  </a:cubicBezTo>
                  <a:cubicBezTo>
                    <a:pt x="123" y="151"/>
                    <a:pt x="130" y="146"/>
                    <a:pt x="138" y="141"/>
                  </a:cubicBezTo>
                  <a:cubicBezTo>
                    <a:pt x="274" y="53"/>
                    <a:pt x="323" y="25"/>
                    <a:pt x="345" y="30"/>
                  </a:cubicBezTo>
                  <a:cubicBezTo>
                    <a:pt x="351" y="31"/>
                    <a:pt x="355" y="35"/>
                    <a:pt x="358" y="40"/>
                  </a:cubicBezTo>
                  <a:cubicBezTo>
                    <a:pt x="362" y="47"/>
                    <a:pt x="360" y="56"/>
                    <a:pt x="354" y="61"/>
                  </a:cubicBezTo>
                  <a:cubicBezTo>
                    <a:pt x="296" y="102"/>
                    <a:pt x="220" y="158"/>
                    <a:pt x="159" y="205"/>
                  </a:cubicBezTo>
                  <a:cubicBezTo>
                    <a:pt x="256" y="151"/>
                    <a:pt x="390" y="73"/>
                    <a:pt x="486" y="16"/>
                  </a:cubicBezTo>
                  <a:cubicBezTo>
                    <a:pt x="490" y="13"/>
                    <a:pt x="494" y="13"/>
                    <a:pt x="499" y="14"/>
                  </a:cubicBezTo>
                  <a:cubicBezTo>
                    <a:pt x="503" y="15"/>
                    <a:pt x="506" y="18"/>
                    <a:pt x="508" y="22"/>
                  </a:cubicBezTo>
                  <a:cubicBezTo>
                    <a:pt x="517" y="37"/>
                    <a:pt x="500" y="52"/>
                    <a:pt x="490" y="60"/>
                  </a:cubicBezTo>
                  <a:cubicBezTo>
                    <a:pt x="480" y="69"/>
                    <a:pt x="464" y="81"/>
                    <a:pt x="442" y="96"/>
                  </a:cubicBezTo>
                  <a:cubicBezTo>
                    <a:pt x="415" y="114"/>
                    <a:pt x="381" y="136"/>
                    <a:pt x="345" y="159"/>
                  </a:cubicBezTo>
                  <a:cubicBezTo>
                    <a:pt x="589" y="14"/>
                    <a:pt x="618" y="0"/>
                    <a:pt x="633" y="4"/>
                  </a:cubicBezTo>
                  <a:cubicBezTo>
                    <a:pt x="637" y="5"/>
                    <a:pt x="641" y="8"/>
                    <a:pt x="643" y="12"/>
                  </a:cubicBezTo>
                  <a:cubicBezTo>
                    <a:pt x="648" y="21"/>
                    <a:pt x="645" y="29"/>
                    <a:pt x="635" y="36"/>
                  </a:cubicBezTo>
                  <a:cubicBezTo>
                    <a:pt x="633" y="37"/>
                    <a:pt x="630" y="40"/>
                    <a:pt x="625" y="43"/>
                  </a:cubicBezTo>
                  <a:cubicBezTo>
                    <a:pt x="616" y="49"/>
                    <a:pt x="604" y="58"/>
                    <a:pt x="588" y="69"/>
                  </a:cubicBezTo>
                  <a:cubicBezTo>
                    <a:pt x="557" y="90"/>
                    <a:pt x="514" y="119"/>
                    <a:pt x="467" y="151"/>
                  </a:cubicBezTo>
                  <a:cubicBezTo>
                    <a:pt x="434" y="174"/>
                    <a:pt x="396" y="200"/>
                    <a:pt x="358" y="226"/>
                  </a:cubicBezTo>
                  <a:cubicBezTo>
                    <a:pt x="433" y="184"/>
                    <a:pt x="512" y="138"/>
                    <a:pt x="575" y="102"/>
                  </a:cubicBezTo>
                  <a:cubicBezTo>
                    <a:pt x="622" y="75"/>
                    <a:pt x="663" y="51"/>
                    <a:pt x="693" y="34"/>
                  </a:cubicBezTo>
                  <a:cubicBezTo>
                    <a:pt x="747" y="4"/>
                    <a:pt x="747" y="4"/>
                    <a:pt x="755" y="6"/>
                  </a:cubicBezTo>
                  <a:cubicBezTo>
                    <a:pt x="759" y="7"/>
                    <a:pt x="762" y="10"/>
                    <a:pt x="764" y="14"/>
                  </a:cubicBezTo>
                  <a:cubicBezTo>
                    <a:pt x="770" y="24"/>
                    <a:pt x="765" y="33"/>
                    <a:pt x="758" y="41"/>
                  </a:cubicBezTo>
                  <a:cubicBezTo>
                    <a:pt x="832" y="2"/>
                    <a:pt x="851" y="0"/>
                    <a:pt x="861" y="3"/>
                  </a:cubicBezTo>
                  <a:cubicBezTo>
                    <a:pt x="867" y="5"/>
                    <a:pt x="872" y="8"/>
                    <a:pt x="874" y="13"/>
                  </a:cubicBezTo>
                  <a:cubicBezTo>
                    <a:pt x="884" y="30"/>
                    <a:pt x="863" y="46"/>
                    <a:pt x="850" y="57"/>
                  </a:cubicBezTo>
                  <a:cubicBezTo>
                    <a:pt x="836" y="68"/>
                    <a:pt x="815" y="82"/>
                    <a:pt x="785" y="101"/>
                  </a:cubicBezTo>
                  <a:cubicBezTo>
                    <a:pt x="731" y="135"/>
                    <a:pt x="660" y="177"/>
                    <a:pt x="584" y="222"/>
                  </a:cubicBezTo>
                  <a:cubicBezTo>
                    <a:pt x="503" y="270"/>
                    <a:pt x="403" y="329"/>
                    <a:pt x="339" y="371"/>
                  </a:cubicBezTo>
                  <a:cubicBezTo>
                    <a:pt x="418" y="328"/>
                    <a:pt x="541" y="253"/>
                    <a:pt x="640" y="192"/>
                  </a:cubicBezTo>
                  <a:cubicBezTo>
                    <a:pt x="891" y="38"/>
                    <a:pt x="942" y="10"/>
                    <a:pt x="961" y="15"/>
                  </a:cubicBezTo>
                  <a:cubicBezTo>
                    <a:pt x="966" y="17"/>
                    <a:pt x="970" y="20"/>
                    <a:pt x="972" y="24"/>
                  </a:cubicBezTo>
                  <a:cubicBezTo>
                    <a:pt x="983" y="42"/>
                    <a:pt x="970" y="61"/>
                    <a:pt x="840" y="143"/>
                  </a:cubicBezTo>
                  <a:cubicBezTo>
                    <a:pt x="1043" y="28"/>
                    <a:pt x="1046" y="29"/>
                    <a:pt x="1055" y="31"/>
                  </a:cubicBezTo>
                  <a:cubicBezTo>
                    <a:pt x="1059" y="32"/>
                    <a:pt x="1062" y="35"/>
                    <a:pt x="1065" y="39"/>
                  </a:cubicBezTo>
                  <a:cubicBezTo>
                    <a:pt x="1073" y="53"/>
                    <a:pt x="1067" y="68"/>
                    <a:pt x="1002" y="113"/>
                  </a:cubicBezTo>
                  <a:cubicBezTo>
                    <a:pt x="1102" y="54"/>
                    <a:pt x="1131" y="42"/>
                    <a:pt x="1144" y="45"/>
                  </a:cubicBezTo>
                  <a:cubicBezTo>
                    <a:pt x="1149" y="47"/>
                    <a:pt x="1153" y="50"/>
                    <a:pt x="1155" y="54"/>
                  </a:cubicBezTo>
                  <a:cubicBezTo>
                    <a:pt x="1161" y="64"/>
                    <a:pt x="1159" y="75"/>
                    <a:pt x="1135" y="96"/>
                  </a:cubicBezTo>
                  <a:cubicBezTo>
                    <a:pt x="1202" y="63"/>
                    <a:pt x="1212" y="65"/>
                    <a:pt x="1219" y="67"/>
                  </a:cubicBezTo>
                  <a:cubicBezTo>
                    <a:pt x="1224" y="68"/>
                    <a:pt x="1228" y="71"/>
                    <a:pt x="1231" y="76"/>
                  </a:cubicBezTo>
                  <a:cubicBezTo>
                    <a:pt x="1239" y="90"/>
                    <a:pt x="1225" y="100"/>
                    <a:pt x="1211" y="110"/>
                  </a:cubicBezTo>
                  <a:cubicBezTo>
                    <a:pt x="1202" y="117"/>
                    <a:pt x="1187" y="127"/>
                    <a:pt x="1167" y="140"/>
                  </a:cubicBezTo>
                  <a:cubicBezTo>
                    <a:pt x="1156" y="146"/>
                    <a:pt x="1144" y="154"/>
                    <a:pt x="1131" y="162"/>
                  </a:cubicBezTo>
                  <a:cubicBezTo>
                    <a:pt x="1219" y="111"/>
                    <a:pt x="1266" y="91"/>
                    <a:pt x="1286" y="96"/>
                  </a:cubicBezTo>
                  <a:cubicBezTo>
                    <a:pt x="1292" y="97"/>
                    <a:pt x="1297" y="101"/>
                    <a:pt x="1300" y="106"/>
                  </a:cubicBezTo>
                  <a:cubicBezTo>
                    <a:pt x="1307" y="119"/>
                    <a:pt x="1296" y="127"/>
                    <a:pt x="1283" y="136"/>
                  </a:cubicBezTo>
                  <a:cubicBezTo>
                    <a:pt x="1276" y="141"/>
                    <a:pt x="1265" y="148"/>
                    <a:pt x="1250" y="158"/>
                  </a:cubicBezTo>
                  <a:cubicBezTo>
                    <a:pt x="1247" y="160"/>
                    <a:pt x="1244" y="162"/>
                    <a:pt x="1241" y="165"/>
                  </a:cubicBezTo>
                  <a:cubicBezTo>
                    <a:pt x="1336" y="115"/>
                    <a:pt x="1352" y="119"/>
                    <a:pt x="1361" y="122"/>
                  </a:cubicBezTo>
                  <a:cubicBezTo>
                    <a:pt x="1367" y="123"/>
                    <a:pt x="1373" y="127"/>
                    <a:pt x="1376" y="132"/>
                  </a:cubicBezTo>
                  <a:cubicBezTo>
                    <a:pt x="1385" y="148"/>
                    <a:pt x="1370" y="163"/>
                    <a:pt x="1336" y="190"/>
                  </a:cubicBezTo>
                  <a:cubicBezTo>
                    <a:pt x="1313" y="208"/>
                    <a:pt x="1279" y="232"/>
                    <a:pt x="1235" y="261"/>
                  </a:cubicBezTo>
                  <a:cubicBezTo>
                    <a:pt x="1231" y="264"/>
                    <a:pt x="1228" y="266"/>
                    <a:pt x="1225" y="268"/>
                  </a:cubicBezTo>
                  <a:cubicBezTo>
                    <a:pt x="1288" y="231"/>
                    <a:pt x="1351" y="194"/>
                    <a:pt x="1405" y="162"/>
                  </a:cubicBezTo>
                  <a:cubicBezTo>
                    <a:pt x="1409" y="160"/>
                    <a:pt x="1413" y="160"/>
                    <a:pt x="1417" y="161"/>
                  </a:cubicBezTo>
                  <a:cubicBezTo>
                    <a:pt x="1421" y="162"/>
                    <a:pt x="1425" y="165"/>
                    <a:pt x="1427" y="168"/>
                  </a:cubicBezTo>
                  <a:cubicBezTo>
                    <a:pt x="1436" y="185"/>
                    <a:pt x="1423" y="200"/>
                    <a:pt x="1354" y="247"/>
                  </a:cubicBezTo>
                  <a:cubicBezTo>
                    <a:pt x="1341" y="256"/>
                    <a:pt x="1327" y="266"/>
                    <a:pt x="1312" y="276"/>
                  </a:cubicBezTo>
                  <a:cubicBezTo>
                    <a:pt x="1436" y="202"/>
                    <a:pt x="1443" y="201"/>
                    <a:pt x="1453" y="203"/>
                  </a:cubicBezTo>
                  <a:cubicBezTo>
                    <a:pt x="1458" y="204"/>
                    <a:pt x="1461" y="207"/>
                    <a:pt x="1463" y="211"/>
                  </a:cubicBezTo>
                  <a:cubicBezTo>
                    <a:pt x="1472" y="227"/>
                    <a:pt x="1456" y="239"/>
                    <a:pt x="1425" y="262"/>
                  </a:cubicBezTo>
                  <a:cubicBezTo>
                    <a:pt x="1408" y="274"/>
                    <a:pt x="1387" y="288"/>
                    <a:pt x="1363" y="304"/>
                  </a:cubicBezTo>
                  <a:cubicBezTo>
                    <a:pt x="1429" y="266"/>
                    <a:pt x="1447" y="258"/>
                    <a:pt x="1459" y="261"/>
                  </a:cubicBezTo>
                  <a:cubicBezTo>
                    <a:pt x="1464" y="262"/>
                    <a:pt x="1468" y="265"/>
                    <a:pt x="1470" y="270"/>
                  </a:cubicBezTo>
                  <a:cubicBezTo>
                    <a:pt x="1474" y="277"/>
                    <a:pt x="1472" y="287"/>
                    <a:pt x="1464" y="291"/>
                  </a:cubicBezTo>
                  <a:cubicBezTo>
                    <a:pt x="1460" y="294"/>
                    <a:pt x="1456" y="294"/>
                    <a:pt x="1452" y="293"/>
                  </a:cubicBezTo>
                  <a:cubicBezTo>
                    <a:pt x="1432" y="299"/>
                    <a:pt x="1348" y="351"/>
                    <a:pt x="1292" y="386"/>
                  </a:cubicBezTo>
                  <a:cubicBezTo>
                    <a:pt x="1173" y="459"/>
                    <a:pt x="1162" y="464"/>
                    <a:pt x="1150" y="461"/>
                  </a:cubicBezTo>
                  <a:cubicBezTo>
                    <a:pt x="1146" y="460"/>
                    <a:pt x="1142" y="457"/>
                    <a:pt x="1140" y="453"/>
                  </a:cubicBezTo>
                  <a:cubicBezTo>
                    <a:pt x="1131" y="437"/>
                    <a:pt x="1143" y="422"/>
                    <a:pt x="1198" y="381"/>
                  </a:cubicBezTo>
                  <a:cubicBezTo>
                    <a:pt x="1200" y="380"/>
                    <a:pt x="1201" y="379"/>
                    <a:pt x="1203" y="378"/>
                  </a:cubicBezTo>
                  <a:cubicBezTo>
                    <a:pt x="1043" y="472"/>
                    <a:pt x="1019" y="482"/>
                    <a:pt x="1006" y="479"/>
                  </a:cubicBezTo>
                  <a:cubicBezTo>
                    <a:pt x="1002" y="478"/>
                    <a:pt x="998" y="475"/>
                    <a:pt x="996" y="471"/>
                  </a:cubicBezTo>
                  <a:cubicBezTo>
                    <a:pt x="987" y="456"/>
                    <a:pt x="1002" y="444"/>
                    <a:pt x="1012" y="436"/>
                  </a:cubicBezTo>
                  <a:cubicBezTo>
                    <a:pt x="1021" y="429"/>
                    <a:pt x="1035" y="419"/>
                    <a:pt x="1053" y="407"/>
                  </a:cubicBezTo>
                  <a:cubicBezTo>
                    <a:pt x="1063" y="400"/>
                    <a:pt x="1074" y="393"/>
                    <a:pt x="1085" y="385"/>
                  </a:cubicBezTo>
                  <a:cubicBezTo>
                    <a:pt x="888" y="497"/>
                    <a:pt x="878" y="494"/>
                    <a:pt x="869" y="491"/>
                  </a:cubicBezTo>
                  <a:cubicBezTo>
                    <a:pt x="865" y="490"/>
                    <a:pt x="861" y="487"/>
                    <a:pt x="859" y="483"/>
                  </a:cubicBezTo>
                  <a:cubicBezTo>
                    <a:pt x="852" y="470"/>
                    <a:pt x="864" y="462"/>
                    <a:pt x="871" y="457"/>
                  </a:cubicBezTo>
                  <a:cubicBezTo>
                    <a:pt x="875" y="454"/>
                    <a:pt x="882" y="449"/>
                    <a:pt x="892" y="443"/>
                  </a:cubicBezTo>
                  <a:cubicBezTo>
                    <a:pt x="909" y="432"/>
                    <a:pt x="935" y="416"/>
                    <a:pt x="964" y="398"/>
                  </a:cubicBezTo>
                  <a:cubicBezTo>
                    <a:pt x="1055" y="340"/>
                    <a:pt x="1248" y="218"/>
                    <a:pt x="1320" y="162"/>
                  </a:cubicBezTo>
                  <a:cubicBezTo>
                    <a:pt x="1282" y="178"/>
                    <a:pt x="1203" y="217"/>
                    <a:pt x="1040" y="316"/>
                  </a:cubicBezTo>
                  <a:cubicBezTo>
                    <a:pt x="901" y="401"/>
                    <a:pt x="768" y="487"/>
                    <a:pt x="766" y="488"/>
                  </a:cubicBezTo>
                  <a:cubicBezTo>
                    <a:pt x="763" y="491"/>
                    <a:pt x="758" y="492"/>
                    <a:pt x="754" y="490"/>
                  </a:cubicBezTo>
                  <a:cubicBezTo>
                    <a:pt x="750" y="489"/>
                    <a:pt x="746" y="487"/>
                    <a:pt x="744" y="483"/>
                  </a:cubicBezTo>
                  <a:cubicBezTo>
                    <a:pt x="735" y="468"/>
                    <a:pt x="749" y="456"/>
                    <a:pt x="782" y="432"/>
                  </a:cubicBezTo>
                  <a:cubicBezTo>
                    <a:pt x="803" y="417"/>
                    <a:pt x="833" y="396"/>
                    <a:pt x="874" y="368"/>
                  </a:cubicBezTo>
                  <a:cubicBezTo>
                    <a:pt x="947" y="319"/>
                    <a:pt x="1042" y="256"/>
                    <a:pt x="1119" y="206"/>
                  </a:cubicBezTo>
                  <a:cubicBezTo>
                    <a:pt x="1049" y="247"/>
                    <a:pt x="969" y="297"/>
                    <a:pt x="891" y="346"/>
                  </a:cubicBezTo>
                  <a:cubicBezTo>
                    <a:pt x="697" y="468"/>
                    <a:pt x="651" y="495"/>
                    <a:pt x="631" y="49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Idea</a:t>
              </a: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2411761" y="790104"/>
              <a:ext cx="2111375" cy="733424"/>
            </a:xfrm>
            <a:custGeom>
              <a:avLst/>
              <a:gdLst/>
              <a:ahLst/>
              <a:cxnLst>
                <a:cxn ang="0">
                  <a:pos x="1520" y="268"/>
                </a:cxn>
                <a:cxn ang="0">
                  <a:pos x="1473" y="342"/>
                </a:cxn>
                <a:cxn ang="0">
                  <a:pos x="1348" y="415"/>
                </a:cxn>
                <a:cxn ang="0">
                  <a:pos x="1022" y="490"/>
                </a:cxn>
                <a:cxn ang="0">
                  <a:pos x="558" y="494"/>
                </a:cxn>
                <a:cxn ang="0">
                  <a:pos x="301" y="450"/>
                </a:cxn>
                <a:cxn ang="0">
                  <a:pos x="61" y="338"/>
                </a:cxn>
                <a:cxn ang="0">
                  <a:pos x="34" y="229"/>
                </a:cxn>
                <a:cxn ang="0">
                  <a:pos x="132" y="146"/>
                </a:cxn>
                <a:cxn ang="0">
                  <a:pos x="384" y="65"/>
                </a:cxn>
                <a:cxn ang="0">
                  <a:pos x="870" y="33"/>
                </a:cxn>
                <a:cxn ang="0">
                  <a:pos x="1242" y="87"/>
                </a:cxn>
                <a:cxn ang="0">
                  <a:pos x="1429" y="163"/>
                </a:cxn>
                <a:cxn ang="0">
                  <a:pos x="1507" y="249"/>
                </a:cxn>
                <a:cxn ang="0">
                  <a:pos x="1515" y="261"/>
                </a:cxn>
                <a:cxn ang="0">
                  <a:pos x="1501" y="206"/>
                </a:cxn>
                <a:cxn ang="0">
                  <a:pos x="1441" y="144"/>
                </a:cxn>
                <a:cxn ang="0">
                  <a:pos x="1288" y="74"/>
                </a:cxn>
                <a:cxn ang="0">
                  <a:pos x="925" y="10"/>
                </a:cxn>
                <a:cxn ang="0">
                  <a:pos x="423" y="32"/>
                </a:cxn>
                <a:cxn ang="0">
                  <a:pos x="153" y="109"/>
                </a:cxn>
                <a:cxn ang="0">
                  <a:pos x="32" y="192"/>
                </a:cxn>
                <a:cxn ang="0">
                  <a:pos x="2" y="262"/>
                </a:cxn>
                <a:cxn ang="0">
                  <a:pos x="28" y="335"/>
                </a:cxn>
                <a:cxn ang="0">
                  <a:pos x="282" y="467"/>
                </a:cxn>
                <a:cxn ang="0">
                  <a:pos x="554" y="514"/>
                </a:cxn>
                <a:cxn ang="0">
                  <a:pos x="1040" y="505"/>
                </a:cxn>
                <a:cxn ang="0">
                  <a:pos x="1371" y="420"/>
                </a:cxn>
                <a:cxn ang="0">
                  <a:pos x="1481" y="350"/>
                </a:cxn>
                <a:cxn ang="0">
                  <a:pos x="1521" y="282"/>
                </a:cxn>
                <a:cxn ang="0">
                  <a:pos x="1520" y="268"/>
                </a:cxn>
              </a:cxnLst>
              <a:rect l="0" t="0" r="r" b="b"/>
              <a:pathLst>
                <a:path w="1522" h="530">
                  <a:moveTo>
                    <a:pt x="1520" y="268"/>
                  </a:moveTo>
                  <a:cubicBezTo>
                    <a:pt x="1519" y="277"/>
                    <a:pt x="1508" y="316"/>
                    <a:pt x="1473" y="342"/>
                  </a:cubicBezTo>
                  <a:cubicBezTo>
                    <a:pt x="1466" y="349"/>
                    <a:pt x="1426" y="384"/>
                    <a:pt x="1348" y="415"/>
                  </a:cubicBezTo>
                  <a:cubicBezTo>
                    <a:pt x="1271" y="446"/>
                    <a:pt x="1158" y="475"/>
                    <a:pt x="1022" y="490"/>
                  </a:cubicBezTo>
                  <a:cubicBezTo>
                    <a:pt x="886" y="506"/>
                    <a:pt x="727" y="511"/>
                    <a:pt x="558" y="494"/>
                  </a:cubicBezTo>
                  <a:cubicBezTo>
                    <a:pt x="474" y="486"/>
                    <a:pt x="387" y="473"/>
                    <a:pt x="301" y="450"/>
                  </a:cubicBezTo>
                  <a:cubicBezTo>
                    <a:pt x="216" y="427"/>
                    <a:pt x="126" y="397"/>
                    <a:pt x="61" y="338"/>
                  </a:cubicBezTo>
                  <a:cubicBezTo>
                    <a:pt x="29" y="309"/>
                    <a:pt x="13" y="266"/>
                    <a:pt x="34" y="229"/>
                  </a:cubicBezTo>
                  <a:cubicBezTo>
                    <a:pt x="54" y="193"/>
                    <a:pt x="93" y="167"/>
                    <a:pt x="132" y="146"/>
                  </a:cubicBezTo>
                  <a:cubicBezTo>
                    <a:pt x="211" y="105"/>
                    <a:pt x="298" y="82"/>
                    <a:pt x="384" y="65"/>
                  </a:cubicBezTo>
                  <a:cubicBezTo>
                    <a:pt x="555" y="32"/>
                    <a:pt x="723" y="26"/>
                    <a:pt x="870" y="33"/>
                  </a:cubicBezTo>
                  <a:cubicBezTo>
                    <a:pt x="1018" y="40"/>
                    <a:pt x="1146" y="61"/>
                    <a:pt x="1242" y="87"/>
                  </a:cubicBezTo>
                  <a:cubicBezTo>
                    <a:pt x="1339" y="113"/>
                    <a:pt x="1402" y="145"/>
                    <a:pt x="1429" y="163"/>
                  </a:cubicBezTo>
                  <a:cubicBezTo>
                    <a:pt x="1484" y="197"/>
                    <a:pt x="1503" y="232"/>
                    <a:pt x="1507" y="249"/>
                  </a:cubicBezTo>
                  <a:cubicBezTo>
                    <a:pt x="1512" y="268"/>
                    <a:pt x="1513" y="271"/>
                    <a:pt x="1515" y="261"/>
                  </a:cubicBezTo>
                  <a:cubicBezTo>
                    <a:pt x="1517" y="252"/>
                    <a:pt x="1515" y="229"/>
                    <a:pt x="1501" y="206"/>
                  </a:cubicBezTo>
                  <a:cubicBezTo>
                    <a:pt x="1488" y="182"/>
                    <a:pt x="1464" y="161"/>
                    <a:pt x="1441" y="144"/>
                  </a:cubicBezTo>
                  <a:cubicBezTo>
                    <a:pt x="1430" y="135"/>
                    <a:pt x="1378" y="102"/>
                    <a:pt x="1288" y="74"/>
                  </a:cubicBezTo>
                  <a:cubicBezTo>
                    <a:pt x="1199" y="45"/>
                    <a:pt x="1074" y="20"/>
                    <a:pt x="925" y="10"/>
                  </a:cubicBezTo>
                  <a:cubicBezTo>
                    <a:pt x="776" y="0"/>
                    <a:pt x="603" y="2"/>
                    <a:pt x="423" y="32"/>
                  </a:cubicBezTo>
                  <a:cubicBezTo>
                    <a:pt x="333" y="48"/>
                    <a:pt x="241" y="70"/>
                    <a:pt x="153" y="109"/>
                  </a:cubicBezTo>
                  <a:cubicBezTo>
                    <a:pt x="110" y="129"/>
                    <a:pt x="66" y="153"/>
                    <a:pt x="32" y="192"/>
                  </a:cubicBezTo>
                  <a:cubicBezTo>
                    <a:pt x="16" y="210"/>
                    <a:pt x="3" y="235"/>
                    <a:pt x="2" y="262"/>
                  </a:cubicBezTo>
                  <a:cubicBezTo>
                    <a:pt x="0" y="290"/>
                    <a:pt x="12" y="315"/>
                    <a:pt x="28" y="335"/>
                  </a:cubicBezTo>
                  <a:cubicBezTo>
                    <a:pt x="96" y="412"/>
                    <a:pt x="193" y="441"/>
                    <a:pt x="282" y="467"/>
                  </a:cubicBezTo>
                  <a:cubicBezTo>
                    <a:pt x="374" y="492"/>
                    <a:pt x="465" y="506"/>
                    <a:pt x="554" y="514"/>
                  </a:cubicBezTo>
                  <a:cubicBezTo>
                    <a:pt x="732" y="530"/>
                    <a:pt x="899" y="524"/>
                    <a:pt x="1040" y="505"/>
                  </a:cubicBezTo>
                  <a:cubicBezTo>
                    <a:pt x="1180" y="486"/>
                    <a:pt x="1295" y="454"/>
                    <a:pt x="1371" y="420"/>
                  </a:cubicBezTo>
                  <a:cubicBezTo>
                    <a:pt x="1447" y="386"/>
                    <a:pt x="1481" y="350"/>
                    <a:pt x="1481" y="350"/>
                  </a:cubicBezTo>
                  <a:cubicBezTo>
                    <a:pt x="1510" y="323"/>
                    <a:pt x="1519" y="296"/>
                    <a:pt x="1521" y="282"/>
                  </a:cubicBezTo>
                  <a:cubicBezTo>
                    <a:pt x="1522" y="267"/>
                    <a:pt x="1521" y="264"/>
                    <a:pt x="1520" y="2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" name="Grupa 50"/>
          <p:cNvGrpSpPr/>
          <p:nvPr/>
        </p:nvGrpSpPr>
        <p:grpSpPr>
          <a:xfrm>
            <a:off x="3790942" y="1905000"/>
            <a:ext cx="1447380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Team 1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Grupa 50"/>
          <p:cNvGrpSpPr/>
          <p:nvPr/>
        </p:nvGrpSpPr>
        <p:grpSpPr>
          <a:xfrm>
            <a:off x="3790942" y="2578716"/>
            <a:ext cx="1447380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Team 2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" name="Grupa 50"/>
          <p:cNvGrpSpPr/>
          <p:nvPr/>
        </p:nvGrpSpPr>
        <p:grpSpPr>
          <a:xfrm>
            <a:off x="3803216" y="3260909"/>
            <a:ext cx="1447380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Team 3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upa 50"/>
          <p:cNvGrpSpPr/>
          <p:nvPr/>
        </p:nvGrpSpPr>
        <p:grpSpPr>
          <a:xfrm>
            <a:off x="3810420" y="3910880"/>
            <a:ext cx="1447380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Team n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Grupa 50"/>
          <p:cNvGrpSpPr/>
          <p:nvPr/>
        </p:nvGrpSpPr>
        <p:grpSpPr>
          <a:xfrm>
            <a:off x="5917430" y="2856992"/>
            <a:ext cx="1891368" cy="649971"/>
            <a:chOff x="-36512" y="836712"/>
            <a:chExt cx="1976485" cy="792088"/>
          </a:xfrm>
          <a:solidFill>
            <a:srgbClr val="6D6E71"/>
          </a:solidFill>
        </p:grpSpPr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18604" y="874812"/>
              <a:ext cx="1879601" cy="587374"/>
            </a:xfrm>
            <a:custGeom>
              <a:avLst/>
              <a:gdLst/>
              <a:ahLst/>
              <a:cxnLst>
                <a:cxn ang="0">
                  <a:pos x="1429" y="301"/>
                </a:cxn>
                <a:cxn ang="0">
                  <a:pos x="1425" y="276"/>
                </a:cxn>
                <a:cxn ang="0">
                  <a:pos x="1375" y="255"/>
                </a:cxn>
                <a:cxn ang="0">
                  <a:pos x="1426" y="175"/>
                </a:cxn>
                <a:cxn ang="0">
                  <a:pos x="1426" y="124"/>
                </a:cxn>
                <a:cxn ang="0">
                  <a:pos x="1425" y="60"/>
                </a:cxn>
                <a:cxn ang="0">
                  <a:pos x="1380" y="39"/>
                </a:cxn>
                <a:cxn ang="0">
                  <a:pos x="1250" y="66"/>
                </a:cxn>
                <a:cxn ang="0">
                  <a:pos x="1258" y="9"/>
                </a:cxn>
                <a:cxn ang="0">
                  <a:pos x="1152" y="5"/>
                </a:cxn>
                <a:cxn ang="0">
                  <a:pos x="1046" y="34"/>
                </a:cxn>
                <a:cxn ang="0">
                  <a:pos x="1029" y="7"/>
                </a:cxn>
                <a:cxn ang="0">
                  <a:pos x="924" y="15"/>
                </a:cxn>
                <a:cxn ang="0">
                  <a:pos x="389" y="311"/>
                </a:cxn>
                <a:cxn ang="0">
                  <a:pos x="768" y="69"/>
                </a:cxn>
                <a:cxn ang="0">
                  <a:pos x="736" y="37"/>
                </a:cxn>
                <a:cxn ang="0">
                  <a:pos x="519" y="145"/>
                </a:cxn>
                <a:cxn ang="0">
                  <a:pos x="690" y="17"/>
                </a:cxn>
                <a:cxn ang="0">
                  <a:pos x="582" y="14"/>
                </a:cxn>
                <a:cxn ang="0">
                  <a:pos x="441" y="58"/>
                </a:cxn>
                <a:cxn ang="0">
                  <a:pos x="287" y="90"/>
                </a:cxn>
                <a:cxn ang="0">
                  <a:pos x="252" y="56"/>
                </a:cxn>
                <a:cxn ang="0">
                  <a:pos x="175" y="81"/>
                </a:cxn>
                <a:cxn ang="0">
                  <a:pos x="217" y="9"/>
                </a:cxn>
                <a:cxn ang="0">
                  <a:pos x="90" y="69"/>
                </a:cxn>
                <a:cxn ang="0">
                  <a:pos x="107" y="6"/>
                </a:cxn>
                <a:cxn ang="0">
                  <a:pos x="12" y="55"/>
                </a:cxn>
                <a:cxn ang="0">
                  <a:pos x="48" y="73"/>
                </a:cxn>
                <a:cxn ang="0">
                  <a:pos x="87" y="114"/>
                </a:cxn>
                <a:cxn ang="0">
                  <a:pos x="26" y="212"/>
                </a:cxn>
                <a:cxn ang="0">
                  <a:pos x="10" y="269"/>
                </a:cxn>
                <a:cxn ang="0">
                  <a:pos x="331" y="100"/>
                </a:cxn>
                <a:cxn ang="0">
                  <a:pos x="36" y="335"/>
                </a:cxn>
                <a:cxn ang="0">
                  <a:pos x="9" y="376"/>
                </a:cxn>
                <a:cxn ang="0">
                  <a:pos x="57" y="384"/>
                </a:cxn>
                <a:cxn ang="0">
                  <a:pos x="505" y="116"/>
                </a:cxn>
                <a:cxn ang="0">
                  <a:pos x="125" y="361"/>
                </a:cxn>
                <a:cxn ang="0">
                  <a:pos x="294" y="333"/>
                </a:cxn>
                <a:cxn ang="0">
                  <a:pos x="202" y="416"/>
                </a:cxn>
                <a:cxn ang="0">
                  <a:pos x="344" y="374"/>
                </a:cxn>
                <a:cxn ang="0">
                  <a:pos x="458" y="362"/>
                </a:cxn>
                <a:cxn ang="0">
                  <a:pos x="471" y="373"/>
                </a:cxn>
                <a:cxn ang="0">
                  <a:pos x="594" y="359"/>
                </a:cxn>
                <a:cxn ang="0">
                  <a:pos x="998" y="120"/>
                </a:cxn>
                <a:cxn ang="0">
                  <a:pos x="583" y="380"/>
                </a:cxn>
                <a:cxn ang="0">
                  <a:pos x="754" y="319"/>
                </a:cxn>
                <a:cxn ang="0">
                  <a:pos x="954" y="226"/>
                </a:cxn>
                <a:cxn ang="0">
                  <a:pos x="683" y="420"/>
                </a:cxn>
                <a:cxn ang="0">
                  <a:pos x="876" y="332"/>
                </a:cxn>
                <a:cxn ang="0">
                  <a:pos x="782" y="416"/>
                </a:cxn>
                <a:cxn ang="0">
                  <a:pos x="1256" y="150"/>
                </a:cxn>
                <a:cxn ang="0">
                  <a:pos x="910" y="410"/>
                </a:cxn>
                <a:cxn ang="0">
                  <a:pos x="1228" y="255"/>
                </a:cxn>
                <a:cxn ang="0">
                  <a:pos x="1038" y="386"/>
                </a:cxn>
                <a:cxn ang="0">
                  <a:pos x="1162" y="352"/>
                </a:cxn>
                <a:cxn ang="0">
                  <a:pos x="1189" y="350"/>
                </a:cxn>
                <a:cxn ang="0">
                  <a:pos x="1165" y="417"/>
                </a:cxn>
                <a:cxn ang="0">
                  <a:pos x="1246" y="417"/>
                </a:cxn>
                <a:cxn ang="0">
                  <a:pos x="1395" y="347"/>
                </a:cxn>
                <a:cxn ang="0">
                  <a:pos x="1379" y="424"/>
                </a:cxn>
                <a:cxn ang="0">
                  <a:pos x="1419" y="405"/>
                </a:cxn>
              </a:cxnLst>
              <a:rect l="0" t="0" r="r" b="b"/>
              <a:pathLst>
                <a:path w="1446" h="432">
                  <a:moveTo>
                    <a:pt x="1416" y="375"/>
                  </a:moveTo>
                  <a:cubicBezTo>
                    <a:pt x="1445" y="320"/>
                    <a:pt x="1444" y="317"/>
                    <a:pt x="1440" y="310"/>
                  </a:cubicBezTo>
                  <a:cubicBezTo>
                    <a:pt x="1438" y="305"/>
                    <a:pt x="1434" y="302"/>
                    <a:pt x="1429" y="301"/>
                  </a:cubicBezTo>
                  <a:cubicBezTo>
                    <a:pt x="1422" y="299"/>
                    <a:pt x="1413" y="301"/>
                    <a:pt x="1382" y="317"/>
                  </a:cubicBezTo>
                  <a:cubicBezTo>
                    <a:pt x="1392" y="308"/>
                    <a:pt x="1400" y="300"/>
                    <a:pt x="1407" y="294"/>
                  </a:cubicBezTo>
                  <a:cubicBezTo>
                    <a:pt x="1415" y="286"/>
                    <a:pt x="1421" y="280"/>
                    <a:pt x="1425" y="276"/>
                  </a:cubicBezTo>
                  <a:cubicBezTo>
                    <a:pt x="1433" y="268"/>
                    <a:pt x="1441" y="261"/>
                    <a:pt x="1435" y="250"/>
                  </a:cubicBezTo>
                  <a:cubicBezTo>
                    <a:pt x="1432" y="245"/>
                    <a:pt x="1428" y="242"/>
                    <a:pt x="1423" y="241"/>
                  </a:cubicBezTo>
                  <a:cubicBezTo>
                    <a:pt x="1417" y="239"/>
                    <a:pt x="1410" y="237"/>
                    <a:pt x="1375" y="255"/>
                  </a:cubicBezTo>
                  <a:cubicBezTo>
                    <a:pt x="1383" y="249"/>
                    <a:pt x="1390" y="243"/>
                    <a:pt x="1397" y="238"/>
                  </a:cubicBezTo>
                  <a:cubicBezTo>
                    <a:pt x="1432" y="211"/>
                    <a:pt x="1446" y="199"/>
                    <a:pt x="1438" y="184"/>
                  </a:cubicBezTo>
                  <a:cubicBezTo>
                    <a:pt x="1435" y="179"/>
                    <a:pt x="1431" y="176"/>
                    <a:pt x="1426" y="175"/>
                  </a:cubicBezTo>
                  <a:cubicBezTo>
                    <a:pt x="1417" y="173"/>
                    <a:pt x="1401" y="177"/>
                    <a:pt x="1366" y="195"/>
                  </a:cubicBezTo>
                  <a:cubicBezTo>
                    <a:pt x="1376" y="187"/>
                    <a:pt x="1385" y="181"/>
                    <a:pt x="1393" y="175"/>
                  </a:cubicBezTo>
                  <a:cubicBezTo>
                    <a:pt x="1422" y="151"/>
                    <a:pt x="1434" y="138"/>
                    <a:pt x="1426" y="124"/>
                  </a:cubicBezTo>
                  <a:cubicBezTo>
                    <a:pt x="1424" y="119"/>
                    <a:pt x="1420" y="116"/>
                    <a:pt x="1415" y="115"/>
                  </a:cubicBezTo>
                  <a:cubicBezTo>
                    <a:pt x="1409" y="114"/>
                    <a:pt x="1401" y="115"/>
                    <a:pt x="1386" y="122"/>
                  </a:cubicBezTo>
                  <a:cubicBezTo>
                    <a:pt x="1423" y="91"/>
                    <a:pt x="1433" y="74"/>
                    <a:pt x="1425" y="60"/>
                  </a:cubicBezTo>
                  <a:cubicBezTo>
                    <a:pt x="1422" y="54"/>
                    <a:pt x="1416" y="50"/>
                    <a:pt x="1410" y="49"/>
                  </a:cubicBezTo>
                  <a:cubicBezTo>
                    <a:pt x="1395" y="45"/>
                    <a:pt x="1366" y="55"/>
                    <a:pt x="1319" y="78"/>
                  </a:cubicBezTo>
                  <a:cubicBezTo>
                    <a:pt x="1340" y="65"/>
                    <a:pt x="1361" y="51"/>
                    <a:pt x="1380" y="39"/>
                  </a:cubicBezTo>
                  <a:cubicBezTo>
                    <a:pt x="1387" y="34"/>
                    <a:pt x="1390" y="25"/>
                    <a:pt x="1386" y="17"/>
                  </a:cubicBezTo>
                  <a:cubicBezTo>
                    <a:pt x="1383" y="13"/>
                    <a:pt x="1380" y="10"/>
                    <a:pt x="1375" y="9"/>
                  </a:cubicBezTo>
                  <a:cubicBezTo>
                    <a:pt x="1367" y="7"/>
                    <a:pt x="1360" y="5"/>
                    <a:pt x="1250" y="66"/>
                  </a:cubicBezTo>
                  <a:cubicBezTo>
                    <a:pt x="1250" y="66"/>
                    <a:pt x="1249" y="67"/>
                    <a:pt x="1248" y="67"/>
                  </a:cubicBezTo>
                  <a:cubicBezTo>
                    <a:pt x="1276" y="43"/>
                    <a:pt x="1279" y="31"/>
                    <a:pt x="1273" y="20"/>
                  </a:cubicBezTo>
                  <a:cubicBezTo>
                    <a:pt x="1270" y="14"/>
                    <a:pt x="1265" y="11"/>
                    <a:pt x="1258" y="9"/>
                  </a:cubicBezTo>
                  <a:cubicBezTo>
                    <a:pt x="1246" y="6"/>
                    <a:pt x="1224" y="9"/>
                    <a:pt x="1156" y="44"/>
                  </a:cubicBezTo>
                  <a:cubicBezTo>
                    <a:pt x="1166" y="33"/>
                    <a:pt x="1169" y="23"/>
                    <a:pt x="1163" y="14"/>
                  </a:cubicBezTo>
                  <a:cubicBezTo>
                    <a:pt x="1161" y="10"/>
                    <a:pt x="1157" y="7"/>
                    <a:pt x="1152" y="5"/>
                  </a:cubicBezTo>
                  <a:cubicBezTo>
                    <a:pt x="1133" y="0"/>
                    <a:pt x="1079" y="29"/>
                    <a:pt x="816" y="189"/>
                  </a:cubicBezTo>
                  <a:cubicBezTo>
                    <a:pt x="770" y="217"/>
                    <a:pt x="719" y="248"/>
                    <a:pt x="670" y="277"/>
                  </a:cubicBezTo>
                  <a:cubicBezTo>
                    <a:pt x="786" y="201"/>
                    <a:pt x="932" y="107"/>
                    <a:pt x="1046" y="34"/>
                  </a:cubicBezTo>
                  <a:cubicBezTo>
                    <a:pt x="1053" y="30"/>
                    <a:pt x="1055" y="20"/>
                    <a:pt x="1051" y="13"/>
                  </a:cubicBezTo>
                  <a:cubicBezTo>
                    <a:pt x="1047" y="5"/>
                    <a:pt x="1037" y="3"/>
                    <a:pt x="1029" y="7"/>
                  </a:cubicBezTo>
                  <a:cubicBezTo>
                    <a:pt x="1029" y="7"/>
                    <a:pt x="1029" y="7"/>
                    <a:pt x="1029" y="7"/>
                  </a:cubicBezTo>
                  <a:cubicBezTo>
                    <a:pt x="854" y="105"/>
                    <a:pt x="620" y="237"/>
                    <a:pt x="473" y="318"/>
                  </a:cubicBezTo>
                  <a:cubicBezTo>
                    <a:pt x="584" y="242"/>
                    <a:pt x="756" y="134"/>
                    <a:pt x="918" y="37"/>
                  </a:cubicBezTo>
                  <a:cubicBezTo>
                    <a:pt x="925" y="32"/>
                    <a:pt x="928" y="23"/>
                    <a:pt x="924" y="15"/>
                  </a:cubicBezTo>
                  <a:cubicBezTo>
                    <a:pt x="921" y="11"/>
                    <a:pt x="917" y="8"/>
                    <a:pt x="912" y="7"/>
                  </a:cubicBezTo>
                  <a:cubicBezTo>
                    <a:pt x="894" y="2"/>
                    <a:pt x="851" y="26"/>
                    <a:pt x="624" y="167"/>
                  </a:cubicBezTo>
                  <a:cubicBezTo>
                    <a:pt x="544" y="217"/>
                    <a:pt x="461" y="269"/>
                    <a:pt x="389" y="311"/>
                  </a:cubicBezTo>
                  <a:cubicBezTo>
                    <a:pt x="410" y="298"/>
                    <a:pt x="431" y="285"/>
                    <a:pt x="452" y="272"/>
                  </a:cubicBezTo>
                  <a:cubicBezTo>
                    <a:pt x="535" y="221"/>
                    <a:pt x="620" y="168"/>
                    <a:pt x="687" y="125"/>
                  </a:cubicBezTo>
                  <a:cubicBezTo>
                    <a:pt x="723" y="101"/>
                    <a:pt x="749" y="83"/>
                    <a:pt x="768" y="69"/>
                  </a:cubicBezTo>
                  <a:cubicBezTo>
                    <a:pt x="792" y="51"/>
                    <a:pt x="808" y="36"/>
                    <a:pt x="799" y="21"/>
                  </a:cubicBezTo>
                  <a:cubicBezTo>
                    <a:pt x="797" y="17"/>
                    <a:pt x="794" y="14"/>
                    <a:pt x="790" y="13"/>
                  </a:cubicBezTo>
                  <a:cubicBezTo>
                    <a:pt x="782" y="11"/>
                    <a:pt x="782" y="11"/>
                    <a:pt x="736" y="37"/>
                  </a:cubicBezTo>
                  <a:cubicBezTo>
                    <a:pt x="711" y="52"/>
                    <a:pt x="675" y="73"/>
                    <a:pt x="634" y="98"/>
                  </a:cubicBezTo>
                  <a:cubicBezTo>
                    <a:pt x="520" y="165"/>
                    <a:pt x="318" y="285"/>
                    <a:pt x="197" y="350"/>
                  </a:cubicBezTo>
                  <a:cubicBezTo>
                    <a:pt x="288" y="289"/>
                    <a:pt x="429" y="201"/>
                    <a:pt x="519" y="145"/>
                  </a:cubicBezTo>
                  <a:cubicBezTo>
                    <a:pt x="567" y="115"/>
                    <a:pt x="608" y="90"/>
                    <a:pt x="638" y="71"/>
                  </a:cubicBezTo>
                  <a:cubicBezTo>
                    <a:pt x="654" y="60"/>
                    <a:pt x="666" y="53"/>
                    <a:pt x="673" y="48"/>
                  </a:cubicBezTo>
                  <a:cubicBezTo>
                    <a:pt x="686" y="39"/>
                    <a:pt x="698" y="31"/>
                    <a:pt x="690" y="17"/>
                  </a:cubicBezTo>
                  <a:cubicBezTo>
                    <a:pt x="688" y="12"/>
                    <a:pt x="683" y="9"/>
                    <a:pt x="677" y="7"/>
                  </a:cubicBezTo>
                  <a:cubicBezTo>
                    <a:pt x="669" y="5"/>
                    <a:pt x="656" y="2"/>
                    <a:pt x="570" y="45"/>
                  </a:cubicBezTo>
                  <a:cubicBezTo>
                    <a:pt x="581" y="35"/>
                    <a:pt x="589" y="25"/>
                    <a:pt x="582" y="14"/>
                  </a:cubicBezTo>
                  <a:cubicBezTo>
                    <a:pt x="580" y="10"/>
                    <a:pt x="576" y="7"/>
                    <a:pt x="572" y="6"/>
                  </a:cubicBezTo>
                  <a:cubicBezTo>
                    <a:pt x="564" y="4"/>
                    <a:pt x="554" y="1"/>
                    <a:pt x="415" y="78"/>
                  </a:cubicBezTo>
                  <a:cubicBezTo>
                    <a:pt x="426" y="70"/>
                    <a:pt x="434" y="63"/>
                    <a:pt x="441" y="58"/>
                  </a:cubicBezTo>
                  <a:cubicBezTo>
                    <a:pt x="453" y="47"/>
                    <a:pt x="468" y="35"/>
                    <a:pt x="460" y="20"/>
                  </a:cubicBezTo>
                  <a:cubicBezTo>
                    <a:pt x="457" y="15"/>
                    <a:pt x="452" y="12"/>
                    <a:pt x="446" y="10"/>
                  </a:cubicBezTo>
                  <a:cubicBezTo>
                    <a:pt x="427" y="5"/>
                    <a:pt x="388" y="25"/>
                    <a:pt x="287" y="90"/>
                  </a:cubicBezTo>
                  <a:cubicBezTo>
                    <a:pt x="347" y="45"/>
                    <a:pt x="358" y="32"/>
                    <a:pt x="349" y="17"/>
                  </a:cubicBezTo>
                  <a:cubicBezTo>
                    <a:pt x="347" y="13"/>
                    <a:pt x="343" y="10"/>
                    <a:pt x="339" y="9"/>
                  </a:cubicBezTo>
                  <a:cubicBezTo>
                    <a:pt x="330" y="7"/>
                    <a:pt x="330" y="7"/>
                    <a:pt x="252" y="56"/>
                  </a:cubicBezTo>
                  <a:cubicBezTo>
                    <a:pt x="210" y="83"/>
                    <a:pt x="137" y="128"/>
                    <a:pt x="87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115" y="131"/>
                    <a:pt x="152" y="100"/>
                    <a:pt x="175" y="81"/>
                  </a:cubicBezTo>
                  <a:cubicBezTo>
                    <a:pt x="189" y="69"/>
                    <a:pt x="202" y="58"/>
                    <a:pt x="211" y="50"/>
                  </a:cubicBezTo>
                  <a:cubicBezTo>
                    <a:pt x="227" y="36"/>
                    <a:pt x="234" y="29"/>
                    <a:pt x="228" y="18"/>
                  </a:cubicBezTo>
                  <a:cubicBezTo>
                    <a:pt x="226" y="14"/>
                    <a:pt x="222" y="11"/>
                    <a:pt x="217" y="9"/>
                  </a:cubicBezTo>
                  <a:cubicBezTo>
                    <a:pt x="207" y="7"/>
                    <a:pt x="200" y="9"/>
                    <a:pt x="88" y="76"/>
                  </a:cubicBezTo>
                  <a:cubicBezTo>
                    <a:pt x="86" y="77"/>
                    <a:pt x="85" y="78"/>
                    <a:pt x="83" y="79"/>
                  </a:cubicBezTo>
                  <a:cubicBezTo>
                    <a:pt x="86" y="75"/>
                    <a:pt x="88" y="72"/>
                    <a:pt x="90" y="69"/>
                  </a:cubicBezTo>
                  <a:cubicBezTo>
                    <a:pt x="98" y="59"/>
                    <a:pt x="104" y="50"/>
                    <a:pt x="109" y="43"/>
                  </a:cubicBezTo>
                  <a:cubicBezTo>
                    <a:pt x="118" y="31"/>
                    <a:pt x="123" y="24"/>
                    <a:pt x="118" y="15"/>
                  </a:cubicBezTo>
                  <a:cubicBezTo>
                    <a:pt x="115" y="10"/>
                    <a:pt x="111" y="7"/>
                    <a:pt x="107" y="6"/>
                  </a:cubicBezTo>
                  <a:cubicBezTo>
                    <a:pt x="96" y="4"/>
                    <a:pt x="86" y="9"/>
                    <a:pt x="48" y="35"/>
                  </a:cubicBezTo>
                  <a:cubicBezTo>
                    <a:pt x="38" y="41"/>
                    <a:pt x="25" y="50"/>
                    <a:pt x="19" y="53"/>
                  </a:cubicBezTo>
                  <a:cubicBezTo>
                    <a:pt x="17" y="53"/>
                    <a:pt x="14" y="54"/>
                    <a:pt x="12" y="55"/>
                  </a:cubicBezTo>
                  <a:cubicBezTo>
                    <a:pt x="4" y="59"/>
                    <a:pt x="2" y="69"/>
                    <a:pt x="6" y="77"/>
                  </a:cubicBezTo>
                  <a:cubicBezTo>
                    <a:pt x="8" y="81"/>
                    <a:pt x="12" y="84"/>
                    <a:pt x="17" y="85"/>
                  </a:cubicBezTo>
                  <a:cubicBezTo>
                    <a:pt x="24" y="86"/>
                    <a:pt x="30" y="84"/>
                    <a:pt x="48" y="73"/>
                  </a:cubicBezTo>
                  <a:cubicBezTo>
                    <a:pt x="15" y="118"/>
                    <a:pt x="13" y="123"/>
                    <a:pt x="19" y="133"/>
                  </a:cubicBezTo>
                  <a:cubicBezTo>
                    <a:pt x="21" y="137"/>
                    <a:pt x="24" y="140"/>
                    <a:pt x="29" y="141"/>
                  </a:cubicBezTo>
                  <a:cubicBezTo>
                    <a:pt x="36" y="143"/>
                    <a:pt x="37" y="143"/>
                    <a:pt x="87" y="114"/>
                  </a:cubicBezTo>
                  <a:cubicBezTo>
                    <a:pt x="78" y="121"/>
                    <a:pt x="70" y="128"/>
                    <a:pt x="63" y="135"/>
                  </a:cubicBezTo>
                  <a:cubicBezTo>
                    <a:pt x="13" y="179"/>
                    <a:pt x="6" y="189"/>
                    <a:pt x="13" y="203"/>
                  </a:cubicBezTo>
                  <a:cubicBezTo>
                    <a:pt x="16" y="208"/>
                    <a:pt x="20" y="211"/>
                    <a:pt x="26" y="212"/>
                  </a:cubicBezTo>
                  <a:cubicBezTo>
                    <a:pt x="36" y="215"/>
                    <a:pt x="53" y="210"/>
                    <a:pt x="85" y="194"/>
                  </a:cubicBezTo>
                  <a:cubicBezTo>
                    <a:pt x="72" y="203"/>
                    <a:pt x="59" y="212"/>
                    <a:pt x="49" y="219"/>
                  </a:cubicBezTo>
                  <a:cubicBezTo>
                    <a:pt x="14" y="245"/>
                    <a:pt x="1" y="254"/>
                    <a:pt x="10" y="269"/>
                  </a:cubicBezTo>
                  <a:cubicBezTo>
                    <a:pt x="12" y="274"/>
                    <a:pt x="17" y="277"/>
                    <a:pt x="22" y="279"/>
                  </a:cubicBezTo>
                  <a:cubicBezTo>
                    <a:pt x="43" y="284"/>
                    <a:pt x="85" y="259"/>
                    <a:pt x="232" y="163"/>
                  </a:cubicBezTo>
                  <a:cubicBezTo>
                    <a:pt x="262" y="144"/>
                    <a:pt x="298" y="121"/>
                    <a:pt x="331" y="100"/>
                  </a:cubicBezTo>
                  <a:cubicBezTo>
                    <a:pt x="250" y="157"/>
                    <a:pt x="131" y="236"/>
                    <a:pt x="19" y="308"/>
                  </a:cubicBezTo>
                  <a:cubicBezTo>
                    <a:pt x="12" y="313"/>
                    <a:pt x="10" y="323"/>
                    <a:pt x="14" y="330"/>
                  </a:cubicBezTo>
                  <a:cubicBezTo>
                    <a:pt x="19" y="337"/>
                    <a:pt x="29" y="340"/>
                    <a:pt x="36" y="335"/>
                  </a:cubicBezTo>
                  <a:cubicBezTo>
                    <a:pt x="149" y="268"/>
                    <a:pt x="307" y="175"/>
                    <a:pt x="421" y="111"/>
                  </a:cubicBezTo>
                  <a:cubicBezTo>
                    <a:pt x="316" y="182"/>
                    <a:pt x="168" y="277"/>
                    <a:pt x="49" y="351"/>
                  </a:cubicBezTo>
                  <a:cubicBezTo>
                    <a:pt x="25" y="367"/>
                    <a:pt x="10" y="376"/>
                    <a:pt x="9" y="376"/>
                  </a:cubicBezTo>
                  <a:cubicBezTo>
                    <a:pt x="2" y="381"/>
                    <a:pt x="0" y="391"/>
                    <a:pt x="4" y="398"/>
                  </a:cubicBezTo>
                  <a:cubicBezTo>
                    <a:pt x="9" y="406"/>
                    <a:pt x="19" y="408"/>
                    <a:pt x="27" y="403"/>
                  </a:cubicBezTo>
                  <a:cubicBezTo>
                    <a:pt x="27" y="403"/>
                    <a:pt x="38" y="396"/>
                    <a:pt x="57" y="384"/>
                  </a:cubicBezTo>
                  <a:cubicBezTo>
                    <a:pt x="108" y="352"/>
                    <a:pt x="217" y="285"/>
                    <a:pt x="328" y="218"/>
                  </a:cubicBezTo>
                  <a:cubicBezTo>
                    <a:pt x="401" y="175"/>
                    <a:pt x="459" y="142"/>
                    <a:pt x="504" y="117"/>
                  </a:cubicBezTo>
                  <a:cubicBezTo>
                    <a:pt x="504" y="117"/>
                    <a:pt x="504" y="116"/>
                    <a:pt x="505" y="116"/>
                  </a:cubicBezTo>
                  <a:cubicBezTo>
                    <a:pt x="504" y="117"/>
                    <a:pt x="503" y="117"/>
                    <a:pt x="502" y="118"/>
                  </a:cubicBezTo>
                  <a:cubicBezTo>
                    <a:pt x="417" y="171"/>
                    <a:pt x="310" y="237"/>
                    <a:pt x="227" y="291"/>
                  </a:cubicBezTo>
                  <a:cubicBezTo>
                    <a:pt x="182" y="321"/>
                    <a:pt x="148" y="344"/>
                    <a:pt x="125" y="361"/>
                  </a:cubicBezTo>
                  <a:cubicBezTo>
                    <a:pt x="89" y="388"/>
                    <a:pt x="76" y="401"/>
                    <a:pt x="84" y="417"/>
                  </a:cubicBezTo>
                  <a:cubicBezTo>
                    <a:pt x="87" y="421"/>
                    <a:pt x="91" y="424"/>
                    <a:pt x="96" y="425"/>
                  </a:cubicBezTo>
                  <a:cubicBezTo>
                    <a:pt x="106" y="428"/>
                    <a:pt x="118" y="432"/>
                    <a:pt x="294" y="333"/>
                  </a:cubicBezTo>
                  <a:cubicBezTo>
                    <a:pt x="287" y="337"/>
                    <a:pt x="280" y="342"/>
                    <a:pt x="273" y="346"/>
                  </a:cubicBezTo>
                  <a:cubicBezTo>
                    <a:pt x="251" y="361"/>
                    <a:pt x="234" y="372"/>
                    <a:pt x="223" y="380"/>
                  </a:cubicBezTo>
                  <a:cubicBezTo>
                    <a:pt x="208" y="391"/>
                    <a:pt x="193" y="401"/>
                    <a:pt x="202" y="416"/>
                  </a:cubicBezTo>
                  <a:cubicBezTo>
                    <a:pt x="204" y="421"/>
                    <a:pt x="209" y="424"/>
                    <a:pt x="215" y="426"/>
                  </a:cubicBezTo>
                  <a:cubicBezTo>
                    <a:pt x="232" y="430"/>
                    <a:pt x="268" y="416"/>
                    <a:pt x="339" y="377"/>
                  </a:cubicBezTo>
                  <a:cubicBezTo>
                    <a:pt x="340" y="376"/>
                    <a:pt x="342" y="375"/>
                    <a:pt x="344" y="374"/>
                  </a:cubicBezTo>
                  <a:cubicBezTo>
                    <a:pt x="329" y="387"/>
                    <a:pt x="317" y="402"/>
                    <a:pt x="325" y="416"/>
                  </a:cubicBezTo>
                  <a:cubicBezTo>
                    <a:pt x="327" y="420"/>
                    <a:pt x="330" y="422"/>
                    <a:pt x="334" y="424"/>
                  </a:cubicBezTo>
                  <a:cubicBezTo>
                    <a:pt x="343" y="426"/>
                    <a:pt x="343" y="426"/>
                    <a:pt x="458" y="362"/>
                  </a:cubicBezTo>
                  <a:cubicBezTo>
                    <a:pt x="499" y="340"/>
                    <a:pt x="550" y="312"/>
                    <a:pt x="611" y="278"/>
                  </a:cubicBezTo>
                  <a:cubicBezTo>
                    <a:pt x="582" y="297"/>
                    <a:pt x="557" y="313"/>
                    <a:pt x="536" y="328"/>
                  </a:cubicBezTo>
                  <a:cubicBezTo>
                    <a:pt x="508" y="347"/>
                    <a:pt x="485" y="362"/>
                    <a:pt x="471" y="373"/>
                  </a:cubicBezTo>
                  <a:cubicBezTo>
                    <a:pt x="447" y="390"/>
                    <a:pt x="435" y="399"/>
                    <a:pt x="443" y="413"/>
                  </a:cubicBezTo>
                  <a:cubicBezTo>
                    <a:pt x="445" y="418"/>
                    <a:pt x="449" y="421"/>
                    <a:pt x="454" y="422"/>
                  </a:cubicBezTo>
                  <a:cubicBezTo>
                    <a:pt x="466" y="425"/>
                    <a:pt x="483" y="422"/>
                    <a:pt x="594" y="359"/>
                  </a:cubicBezTo>
                  <a:cubicBezTo>
                    <a:pt x="661" y="320"/>
                    <a:pt x="748" y="268"/>
                    <a:pt x="832" y="217"/>
                  </a:cubicBezTo>
                  <a:cubicBezTo>
                    <a:pt x="900" y="176"/>
                    <a:pt x="976" y="130"/>
                    <a:pt x="1037" y="94"/>
                  </a:cubicBezTo>
                  <a:cubicBezTo>
                    <a:pt x="1025" y="102"/>
                    <a:pt x="1012" y="110"/>
                    <a:pt x="998" y="120"/>
                  </a:cubicBezTo>
                  <a:cubicBezTo>
                    <a:pt x="922" y="169"/>
                    <a:pt x="830" y="226"/>
                    <a:pt x="749" y="276"/>
                  </a:cubicBezTo>
                  <a:cubicBezTo>
                    <a:pt x="698" y="307"/>
                    <a:pt x="653" y="334"/>
                    <a:pt x="621" y="355"/>
                  </a:cubicBezTo>
                  <a:cubicBezTo>
                    <a:pt x="604" y="366"/>
                    <a:pt x="592" y="374"/>
                    <a:pt x="583" y="380"/>
                  </a:cubicBezTo>
                  <a:cubicBezTo>
                    <a:pt x="571" y="388"/>
                    <a:pt x="558" y="398"/>
                    <a:pt x="566" y="412"/>
                  </a:cubicBezTo>
                  <a:cubicBezTo>
                    <a:pt x="568" y="415"/>
                    <a:pt x="572" y="418"/>
                    <a:pt x="576" y="419"/>
                  </a:cubicBezTo>
                  <a:cubicBezTo>
                    <a:pt x="586" y="422"/>
                    <a:pt x="587" y="422"/>
                    <a:pt x="754" y="319"/>
                  </a:cubicBezTo>
                  <a:cubicBezTo>
                    <a:pt x="846" y="262"/>
                    <a:pt x="961" y="190"/>
                    <a:pt x="1059" y="134"/>
                  </a:cubicBezTo>
                  <a:cubicBezTo>
                    <a:pt x="1145" y="84"/>
                    <a:pt x="1193" y="60"/>
                    <a:pt x="1219" y="49"/>
                  </a:cubicBezTo>
                  <a:cubicBezTo>
                    <a:pt x="1188" y="75"/>
                    <a:pt x="1116" y="126"/>
                    <a:pt x="954" y="226"/>
                  </a:cubicBezTo>
                  <a:cubicBezTo>
                    <a:pt x="816" y="311"/>
                    <a:pt x="680" y="390"/>
                    <a:pt x="679" y="391"/>
                  </a:cubicBezTo>
                  <a:cubicBezTo>
                    <a:pt x="671" y="395"/>
                    <a:pt x="668" y="405"/>
                    <a:pt x="673" y="413"/>
                  </a:cubicBezTo>
                  <a:cubicBezTo>
                    <a:pt x="675" y="416"/>
                    <a:pt x="679" y="419"/>
                    <a:pt x="683" y="420"/>
                  </a:cubicBezTo>
                  <a:cubicBezTo>
                    <a:pt x="694" y="423"/>
                    <a:pt x="695" y="424"/>
                    <a:pt x="961" y="269"/>
                  </a:cubicBezTo>
                  <a:cubicBezTo>
                    <a:pt x="987" y="254"/>
                    <a:pt x="1014" y="238"/>
                    <a:pt x="1042" y="222"/>
                  </a:cubicBezTo>
                  <a:cubicBezTo>
                    <a:pt x="973" y="267"/>
                    <a:pt x="917" y="304"/>
                    <a:pt x="876" y="332"/>
                  </a:cubicBezTo>
                  <a:cubicBezTo>
                    <a:pt x="848" y="351"/>
                    <a:pt x="826" y="366"/>
                    <a:pt x="811" y="377"/>
                  </a:cubicBezTo>
                  <a:cubicBezTo>
                    <a:pt x="803" y="382"/>
                    <a:pt x="797" y="387"/>
                    <a:pt x="793" y="390"/>
                  </a:cubicBezTo>
                  <a:cubicBezTo>
                    <a:pt x="787" y="394"/>
                    <a:pt x="775" y="403"/>
                    <a:pt x="782" y="416"/>
                  </a:cubicBezTo>
                  <a:cubicBezTo>
                    <a:pt x="785" y="420"/>
                    <a:pt x="789" y="423"/>
                    <a:pt x="793" y="424"/>
                  </a:cubicBezTo>
                  <a:cubicBezTo>
                    <a:pt x="807" y="427"/>
                    <a:pt x="826" y="418"/>
                    <a:pt x="1010" y="302"/>
                  </a:cubicBezTo>
                  <a:cubicBezTo>
                    <a:pt x="1090" y="251"/>
                    <a:pt x="1181" y="194"/>
                    <a:pt x="1256" y="150"/>
                  </a:cubicBezTo>
                  <a:cubicBezTo>
                    <a:pt x="1322" y="111"/>
                    <a:pt x="1359" y="94"/>
                    <a:pt x="1379" y="86"/>
                  </a:cubicBezTo>
                  <a:cubicBezTo>
                    <a:pt x="1320" y="139"/>
                    <a:pt x="1112" y="272"/>
                    <a:pt x="916" y="388"/>
                  </a:cubicBezTo>
                  <a:cubicBezTo>
                    <a:pt x="909" y="393"/>
                    <a:pt x="906" y="402"/>
                    <a:pt x="910" y="410"/>
                  </a:cubicBezTo>
                  <a:cubicBezTo>
                    <a:pt x="913" y="415"/>
                    <a:pt x="918" y="419"/>
                    <a:pt x="924" y="420"/>
                  </a:cubicBezTo>
                  <a:cubicBezTo>
                    <a:pt x="953" y="427"/>
                    <a:pt x="1028" y="383"/>
                    <a:pt x="1226" y="256"/>
                  </a:cubicBezTo>
                  <a:cubicBezTo>
                    <a:pt x="1227" y="256"/>
                    <a:pt x="1227" y="256"/>
                    <a:pt x="1228" y="255"/>
                  </a:cubicBezTo>
                  <a:cubicBezTo>
                    <a:pt x="1177" y="291"/>
                    <a:pt x="1127" y="325"/>
                    <a:pt x="1097" y="346"/>
                  </a:cubicBezTo>
                  <a:cubicBezTo>
                    <a:pt x="1078" y="358"/>
                    <a:pt x="1062" y="369"/>
                    <a:pt x="1051" y="377"/>
                  </a:cubicBezTo>
                  <a:cubicBezTo>
                    <a:pt x="1046" y="381"/>
                    <a:pt x="1041" y="384"/>
                    <a:pt x="1038" y="386"/>
                  </a:cubicBezTo>
                  <a:cubicBezTo>
                    <a:pt x="1034" y="389"/>
                    <a:pt x="1022" y="398"/>
                    <a:pt x="1029" y="410"/>
                  </a:cubicBezTo>
                  <a:cubicBezTo>
                    <a:pt x="1031" y="414"/>
                    <a:pt x="1035" y="417"/>
                    <a:pt x="1039" y="418"/>
                  </a:cubicBezTo>
                  <a:cubicBezTo>
                    <a:pt x="1049" y="421"/>
                    <a:pt x="1049" y="421"/>
                    <a:pt x="1162" y="352"/>
                  </a:cubicBezTo>
                  <a:cubicBezTo>
                    <a:pt x="1200" y="329"/>
                    <a:pt x="1254" y="296"/>
                    <a:pt x="1302" y="268"/>
                  </a:cubicBezTo>
                  <a:cubicBezTo>
                    <a:pt x="1298" y="271"/>
                    <a:pt x="1294" y="273"/>
                    <a:pt x="1290" y="276"/>
                  </a:cubicBezTo>
                  <a:cubicBezTo>
                    <a:pt x="1254" y="302"/>
                    <a:pt x="1217" y="329"/>
                    <a:pt x="1189" y="350"/>
                  </a:cubicBezTo>
                  <a:cubicBezTo>
                    <a:pt x="1145" y="384"/>
                    <a:pt x="1134" y="397"/>
                    <a:pt x="1142" y="412"/>
                  </a:cubicBezTo>
                  <a:cubicBezTo>
                    <a:pt x="1144" y="416"/>
                    <a:pt x="1148" y="418"/>
                    <a:pt x="1152" y="420"/>
                  </a:cubicBezTo>
                  <a:cubicBezTo>
                    <a:pt x="1157" y="421"/>
                    <a:pt x="1161" y="420"/>
                    <a:pt x="1165" y="417"/>
                  </a:cubicBezTo>
                  <a:cubicBezTo>
                    <a:pt x="1229" y="376"/>
                    <a:pt x="1299" y="333"/>
                    <a:pt x="1349" y="304"/>
                  </a:cubicBezTo>
                  <a:cubicBezTo>
                    <a:pt x="1317" y="334"/>
                    <a:pt x="1278" y="371"/>
                    <a:pt x="1249" y="398"/>
                  </a:cubicBezTo>
                  <a:cubicBezTo>
                    <a:pt x="1244" y="403"/>
                    <a:pt x="1242" y="411"/>
                    <a:pt x="1246" y="417"/>
                  </a:cubicBezTo>
                  <a:cubicBezTo>
                    <a:pt x="1248" y="421"/>
                    <a:pt x="1252" y="424"/>
                    <a:pt x="1256" y="425"/>
                  </a:cubicBezTo>
                  <a:cubicBezTo>
                    <a:pt x="1263" y="427"/>
                    <a:pt x="1263" y="427"/>
                    <a:pt x="1298" y="405"/>
                  </a:cubicBezTo>
                  <a:cubicBezTo>
                    <a:pt x="1319" y="392"/>
                    <a:pt x="1364" y="364"/>
                    <a:pt x="1395" y="347"/>
                  </a:cubicBezTo>
                  <a:cubicBezTo>
                    <a:pt x="1387" y="362"/>
                    <a:pt x="1377" y="382"/>
                    <a:pt x="1367" y="400"/>
                  </a:cubicBezTo>
                  <a:cubicBezTo>
                    <a:pt x="1365" y="405"/>
                    <a:pt x="1365" y="411"/>
                    <a:pt x="1367" y="415"/>
                  </a:cubicBezTo>
                  <a:cubicBezTo>
                    <a:pt x="1370" y="420"/>
                    <a:pt x="1374" y="423"/>
                    <a:pt x="1379" y="424"/>
                  </a:cubicBezTo>
                  <a:cubicBezTo>
                    <a:pt x="1385" y="425"/>
                    <a:pt x="1391" y="424"/>
                    <a:pt x="1397" y="420"/>
                  </a:cubicBezTo>
                  <a:cubicBezTo>
                    <a:pt x="1403" y="417"/>
                    <a:pt x="1409" y="413"/>
                    <a:pt x="1416" y="407"/>
                  </a:cubicBezTo>
                  <a:cubicBezTo>
                    <a:pt x="1417" y="406"/>
                    <a:pt x="1418" y="406"/>
                    <a:pt x="1419" y="405"/>
                  </a:cubicBezTo>
                  <a:cubicBezTo>
                    <a:pt x="1427" y="401"/>
                    <a:pt x="1430" y="391"/>
                    <a:pt x="1426" y="383"/>
                  </a:cubicBezTo>
                  <a:cubicBezTo>
                    <a:pt x="1424" y="379"/>
                    <a:pt x="1420" y="377"/>
                    <a:pt x="1416" y="37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Integration /</a:t>
              </a:r>
              <a:r>
                <a:rPr kumimoji="0" lang="en-US" sz="16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Distribution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-36512" y="836712"/>
              <a:ext cx="1976485" cy="792088"/>
            </a:xfrm>
            <a:custGeom>
              <a:avLst/>
              <a:gdLst/>
              <a:ahLst/>
              <a:cxnLst>
                <a:cxn ang="0">
                  <a:pos x="1477" y="3"/>
                </a:cxn>
                <a:cxn ang="0">
                  <a:pos x="1475" y="3"/>
                </a:cxn>
                <a:cxn ang="0">
                  <a:pos x="1473" y="3"/>
                </a:cxn>
                <a:cxn ang="0">
                  <a:pos x="1450" y="3"/>
                </a:cxn>
                <a:cxn ang="0">
                  <a:pos x="1354" y="3"/>
                </a:cxn>
                <a:cxn ang="0">
                  <a:pos x="1127" y="3"/>
                </a:cxn>
                <a:cxn ang="0">
                  <a:pos x="571" y="4"/>
                </a:cxn>
                <a:cxn ang="0">
                  <a:pos x="262" y="5"/>
                </a:cxn>
                <a:cxn ang="0">
                  <a:pos x="104" y="5"/>
                </a:cxn>
                <a:cxn ang="0">
                  <a:pos x="25" y="5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10" y="17"/>
                </a:cxn>
                <a:cxn ang="0">
                  <a:pos x="10" y="22"/>
                </a:cxn>
                <a:cxn ang="0">
                  <a:pos x="10" y="32"/>
                </a:cxn>
                <a:cxn ang="0">
                  <a:pos x="10" y="52"/>
                </a:cxn>
                <a:cxn ang="0">
                  <a:pos x="11" y="92"/>
                </a:cxn>
                <a:cxn ang="0">
                  <a:pos x="11" y="407"/>
                </a:cxn>
                <a:cxn ang="0">
                  <a:pos x="12" y="427"/>
                </a:cxn>
                <a:cxn ang="0">
                  <a:pos x="12" y="432"/>
                </a:cxn>
                <a:cxn ang="0">
                  <a:pos x="22" y="441"/>
                </a:cxn>
                <a:cxn ang="0">
                  <a:pos x="23" y="441"/>
                </a:cxn>
                <a:cxn ang="0">
                  <a:pos x="25" y="441"/>
                </a:cxn>
                <a:cxn ang="0">
                  <a:pos x="35" y="441"/>
                </a:cxn>
                <a:cxn ang="0">
                  <a:pos x="74" y="441"/>
                </a:cxn>
                <a:cxn ang="0">
                  <a:pos x="151" y="441"/>
                </a:cxn>
                <a:cxn ang="0">
                  <a:pos x="301" y="441"/>
                </a:cxn>
                <a:cxn ang="0">
                  <a:pos x="839" y="439"/>
                </a:cxn>
                <a:cxn ang="0">
                  <a:pos x="1361" y="437"/>
                </a:cxn>
                <a:cxn ang="0">
                  <a:pos x="1361" y="426"/>
                </a:cxn>
                <a:cxn ang="0">
                  <a:pos x="822" y="422"/>
                </a:cxn>
                <a:cxn ang="0">
                  <a:pos x="303" y="421"/>
                </a:cxn>
                <a:cxn ang="0">
                  <a:pos x="159" y="421"/>
                </a:cxn>
                <a:cxn ang="0">
                  <a:pos x="85" y="420"/>
                </a:cxn>
                <a:cxn ang="0">
                  <a:pos x="48" y="420"/>
                </a:cxn>
                <a:cxn ang="0">
                  <a:pos x="33" y="420"/>
                </a:cxn>
                <a:cxn ang="0">
                  <a:pos x="33" y="119"/>
                </a:cxn>
                <a:cxn ang="0">
                  <a:pos x="33" y="43"/>
                </a:cxn>
                <a:cxn ang="0">
                  <a:pos x="33" y="28"/>
                </a:cxn>
                <a:cxn ang="0">
                  <a:pos x="71" y="28"/>
                </a:cxn>
                <a:cxn ang="0">
                  <a:pos x="223" y="28"/>
                </a:cxn>
                <a:cxn ang="0">
                  <a:pos x="522" y="29"/>
                </a:cxn>
                <a:cxn ang="0">
                  <a:pos x="1068" y="29"/>
                </a:cxn>
                <a:cxn ang="0">
                  <a:pos x="1298" y="29"/>
                </a:cxn>
                <a:cxn ang="0">
                  <a:pos x="1399" y="29"/>
                </a:cxn>
                <a:cxn ang="0">
                  <a:pos x="1446" y="29"/>
                </a:cxn>
                <a:cxn ang="0">
                  <a:pos x="1464" y="29"/>
                </a:cxn>
                <a:cxn ang="0">
                  <a:pos x="1465" y="257"/>
                </a:cxn>
                <a:cxn ang="0">
                  <a:pos x="1488" y="257"/>
                </a:cxn>
                <a:cxn ang="0">
                  <a:pos x="1490" y="73"/>
                </a:cxn>
                <a:cxn ang="0">
                  <a:pos x="1490" y="33"/>
                </a:cxn>
                <a:cxn ang="0">
                  <a:pos x="1490" y="22"/>
                </a:cxn>
                <a:cxn ang="0">
                  <a:pos x="1490" y="17"/>
                </a:cxn>
                <a:cxn ang="0">
                  <a:pos x="1490" y="16"/>
                </a:cxn>
                <a:cxn ang="0">
                  <a:pos x="1477" y="3"/>
                </a:cxn>
              </a:cxnLst>
              <a:rect l="0" t="0" r="r" b="b"/>
              <a:pathLst>
                <a:path w="1533" h="551">
                  <a:moveTo>
                    <a:pt x="1477" y="3"/>
                  </a:moveTo>
                  <a:cubicBezTo>
                    <a:pt x="1475" y="3"/>
                    <a:pt x="1475" y="3"/>
                    <a:pt x="1475" y="3"/>
                  </a:cubicBezTo>
                  <a:cubicBezTo>
                    <a:pt x="1473" y="3"/>
                    <a:pt x="1473" y="3"/>
                    <a:pt x="1473" y="3"/>
                  </a:cubicBezTo>
                  <a:cubicBezTo>
                    <a:pt x="1450" y="3"/>
                    <a:pt x="1450" y="3"/>
                    <a:pt x="1450" y="3"/>
                  </a:cubicBezTo>
                  <a:cubicBezTo>
                    <a:pt x="1420" y="3"/>
                    <a:pt x="1388" y="3"/>
                    <a:pt x="1354" y="3"/>
                  </a:cubicBezTo>
                  <a:cubicBezTo>
                    <a:pt x="1285" y="3"/>
                    <a:pt x="1209" y="3"/>
                    <a:pt x="1127" y="3"/>
                  </a:cubicBezTo>
                  <a:cubicBezTo>
                    <a:pt x="962" y="3"/>
                    <a:pt x="773" y="4"/>
                    <a:pt x="571" y="4"/>
                  </a:cubicBezTo>
                  <a:cubicBezTo>
                    <a:pt x="471" y="4"/>
                    <a:pt x="367" y="4"/>
                    <a:pt x="262" y="5"/>
                  </a:cubicBezTo>
                  <a:cubicBezTo>
                    <a:pt x="210" y="5"/>
                    <a:pt x="157" y="5"/>
                    <a:pt x="10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0" y="27"/>
                    <a:pt x="15" y="12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1" y="198"/>
                    <a:pt x="11" y="303"/>
                    <a:pt x="11" y="40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32"/>
                    <a:pt x="12" y="432"/>
                    <a:pt x="12" y="432"/>
                  </a:cubicBezTo>
                  <a:cubicBezTo>
                    <a:pt x="9" y="430"/>
                    <a:pt x="30" y="450"/>
                    <a:pt x="22" y="441"/>
                  </a:cubicBezTo>
                  <a:cubicBezTo>
                    <a:pt x="23" y="441"/>
                    <a:pt x="23" y="441"/>
                    <a:pt x="23" y="441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35" y="441"/>
                    <a:pt x="35" y="441"/>
                    <a:pt x="35" y="441"/>
                  </a:cubicBezTo>
                  <a:cubicBezTo>
                    <a:pt x="74" y="441"/>
                    <a:pt x="74" y="441"/>
                    <a:pt x="74" y="441"/>
                  </a:cubicBezTo>
                  <a:cubicBezTo>
                    <a:pt x="100" y="441"/>
                    <a:pt x="125" y="441"/>
                    <a:pt x="151" y="441"/>
                  </a:cubicBezTo>
                  <a:cubicBezTo>
                    <a:pt x="201" y="441"/>
                    <a:pt x="252" y="441"/>
                    <a:pt x="301" y="441"/>
                  </a:cubicBezTo>
                  <a:cubicBezTo>
                    <a:pt x="498" y="440"/>
                    <a:pt x="682" y="439"/>
                    <a:pt x="839" y="439"/>
                  </a:cubicBezTo>
                  <a:cubicBezTo>
                    <a:pt x="1153" y="438"/>
                    <a:pt x="1361" y="437"/>
                    <a:pt x="1361" y="437"/>
                  </a:cubicBezTo>
                  <a:cubicBezTo>
                    <a:pt x="1533" y="437"/>
                    <a:pt x="1459" y="432"/>
                    <a:pt x="1361" y="426"/>
                  </a:cubicBezTo>
                  <a:cubicBezTo>
                    <a:pt x="1337" y="424"/>
                    <a:pt x="1127" y="423"/>
                    <a:pt x="822" y="422"/>
                  </a:cubicBezTo>
                  <a:cubicBezTo>
                    <a:pt x="669" y="422"/>
                    <a:pt x="492" y="421"/>
                    <a:pt x="303" y="421"/>
                  </a:cubicBezTo>
                  <a:cubicBezTo>
                    <a:pt x="256" y="421"/>
                    <a:pt x="208" y="421"/>
                    <a:pt x="159" y="421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48" y="420"/>
                    <a:pt x="48" y="420"/>
                    <a:pt x="48" y="420"/>
                  </a:cubicBezTo>
                  <a:cubicBezTo>
                    <a:pt x="33" y="420"/>
                    <a:pt x="33" y="420"/>
                    <a:pt x="33" y="420"/>
                  </a:cubicBezTo>
                  <a:cubicBezTo>
                    <a:pt x="33" y="321"/>
                    <a:pt x="33" y="220"/>
                    <a:pt x="33" y="11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122" y="28"/>
                    <a:pt x="172" y="28"/>
                    <a:pt x="223" y="28"/>
                  </a:cubicBezTo>
                  <a:cubicBezTo>
                    <a:pt x="324" y="29"/>
                    <a:pt x="424" y="29"/>
                    <a:pt x="522" y="29"/>
                  </a:cubicBezTo>
                  <a:cubicBezTo>
                    <a:pt x="717" y="29"/>
                    <a:pt x="903" y="29"/>
                    <a:pt x="1068" y="29"/>
                  </a:cubicBezTo>
                  <a:cubicBezTo>
                    <a:pt x="1151" y="29"/>
                    <a:pt x="1228" y="29"/>
                    <a:pt x="1298" y="29"/>
                  </a:cubicBezTo>
                  <a:cubicBezTo>
                    <a:pt x="1334" y="29"/>
                    <a:pt x="1367" y="29"/>
                    <a:pt x="1399" y="29"/>
                  </a:cubicBezTo>
                  <a:cubicBezTo>
                    <a:pt x="1415" y="29"/>
                    <a:pt x="1431" y="29"/>
                    <a:pt x="1446" y="29"/>
                  </a:cubicBezTo>
                  <a:cubicBezTo>
                    <a:pt x="1464" y="29"/>
                    <a:pt x="1464" y="29"/>
                    <a:pt x="1464" y="29"/>
                  </a:cubicBezTo>
                  <a:cubicBezTo>
                    <a:pt x="1464" y="140"/>
                    <a:pt x="1465" y="220"/>
                    <a:pt x="1465" y="257"/>
                  </a:cubicBezTo>
                  <a:cubicBezTo>
                    <a:pt x="1467" y="551"/>
                    <a:pt x="1481" y="379"/>
                    <a:pt x="1488" y="257"/>
                  </a:cubicBezTo>
                  <a:cubicBezTo>
                    <a:pt x="1489" y="242"/>
                    <a:pt x="1489" y="176"/>
                    <a:pt x="1490" y="73"/>
                  </a:cubicBezTo>
                  <a:cubicBezTo>
                    <a:pt x="1490" y="60"/>
                    <a:pt x="1490" y="47"/>
                    <a:pt x="1490" y="33"/>
                  </a:cubicBezTo>
                  <a:cubicBezTo>
                    <a:pt x="1490" y="22"/>
                    <a:pt x="1490" y="22"/>
                    <a:pt x="1490" y="22"/>
                  </a:cubicBezTo>
                  <a:cubicBezTo>
                    <a:pt x="1490" y="17"/>
                    <a:pt x="1490" y="17"/>
                    <a:pt x="1490" y="17"/>
                  </a:cubicBezTo>
                  <a:cubicBezTo>
                    <a:pt x="1490" y="16"/>
                    <a:pt x="1490" y="16"/>
                    <a:pt x="1490" y="16"/>
                  </a:cubicBezTo>
                  <a:cubicBezTo>
                    <a:pt x="1501" y="28"/>
                    <a:pt x="1474" y="0"/>
                    <a:pt x="147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8" name="Grupa 51"/>
          <p:cNvGrpSpPr/>
          <p:nvPr/>
        </p:nvGrpSpPr>
        <p:grpSpPr>
          <a:xfrm>
            <a:off x="7984397" y="2839826"/>
            <a:ext cx="1051022" cy="446578"/>
            <a:chOff x="2411761" y="790104"/>
            <a:chExt cx="2111375" cy="733424"/>
          </a:xfrm>
          <a:solidFill>
            <a:srgbClr val="6D6E71"/>
          </a:solidFill>
        </p:grpSpPr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2467745" y="828204"/>
              <a:ext cx="2044700" cy="688975"/>
            </a:xfrm>
            <a:custGeom>
              <a:avLst/>
              <a:gdLst/>
              <a:ahLst/>
              <a:cxnLst>
                <a:cxn ang="0">
                  <a:pos x="615" y="486"/>
                </a:cxn>
                <a:cxn ang="0">
                  <a:pos x="1004" y="203"/>
                </a:cxn>
                <a:cxn ang="0">
                  <a:pos x="544" y="475"/>
                </a:cxn>
                <a:cxn ang="0">
                  <a:pos x="543" y="433"/>
                </a:cxn>
                <a:cxn ang="0">
                  <a:pos x="1001" y="150"/>
                </a:cxn>
                <a:cxn ang="0">
                  <a:pos x="416" y="464"/>
                </a:cxn>
                <a:cxn ang="0">
                  <a:pos x="697" y="263"/>
                </a:cxn>
                <a:cxn ang="0">
                  <a:pos x="335" y="457"/>
                </a:cxn>
                <a:cxn ang="0">
                  <a:pos x="395" y="377"/>
                </a:cxn>
                <a:cxn ang="0">
                  <a:pos x="271" y="380"/>
                </a:cxn>
                <a:cxn ang="0">
                  <a:pos x="784" y="64"/>
                </a:cxn>
                <a:cxn ang="0">
                  <a:pos x="188" y="408"/>
                </a:cxn>
                <a:cxn ang="0">
                  <a:pos x="236" y="330"/>
                </a:cxn>
                <a:cxn ang="0">
                  <a:pos x="134" y="343"/>
                </a:cxn>
                <a:cxn ang="0">
                  <a:pos x="344" y="196"/>
                </a:cxn>
                <a:cxn ang="0">
                  <a:pos x="77" y="297"/>
                </a:cxn>
                <a:cxn ang="0">
                  <a:pos x="34" y="298"/>
                </a:cxn>
                <a:cxn ang="0">
                  <a:pos x="74" y="230"/>
                </a:cxn>
                <a:cxn ang="0">
                  <a:pos x="6" y="235"/>
                </a:cxn>
                <a:cxn ang="0">
                  <a:pos x="62" y="162"/>
                </a:cxn>
                <a:cxn ang="0">
                  <a:pos x="149" y="83"/>
                </a:cxn>
                <a:cxn ang="0">
                  <a:pos x="115" y="156"/>
                </a:cxn>
                <a:cxn ang="0">
                  <a:pos x="358" y="40"/>
                </a:cxn>
                <a:cxn ang="0">
                  <a:pos x="486" y="16"/>
                </a:cxn>
                <a:cxn ang="0">
                  <a:pos x="490" y="60"/>
                </a:cxn>
                <a:cxn ang="0">
                  <a:pos x="633" y="4"/>
                </a:cxn>
                <a:cxn ang="0">
                  <a:pos x="625" y="43"/>
                </a:cxn>
                <a:cxn ang="0">
                  <a:pos x="358" y="226"/>
                </a:cxn>
                <a:cxn ang="0">
                  <a:pos x="755" y="6"/>
                </a:cxn>
                <a:cxn ang="0">
                  <a:pos x="861" y="3"/>
                </a:cxn>
                <a:cxn ang="0">
                  <a:pos x="785" y="101"/>
                </a:cxn>
                <a:cxn ang="0">
                  <a:pos x="640" y="192"/>
                </a:cxn>
                <a:cxn ang="0">
                  <a:pos x="840" y="143"/>
                </a:cxn>
                <a:cxn ang="0">
                  <a:pos x="1002" y="113"/>
                </a:cxn>
                <a:cxn ang="0">
                  <a:pos x="1135" y="96"/>
                </a:cxn>
                <a:cxn ang="0">
                  <a:pos x="1211" y="110"/>
                </a:cxn>
                <a:cxn ang="0">
                  <a:pos x="1286" y="96"/>
                </a:cxn>
                <a:cxn ang="0">
                  <a:pos x="1250" y="158"/>
                </a:cxn>
                <a:cxn ang="0">
                  <a:pos x="1376" y="132"/>
                </a:cxn>
                <a:cxn ang="0">
                  <a:pos x="1225" y="268"/>
                </a:cxn>
                <a:cxn ang="0">
                  <a:pos x="1427" y="168"/>
                </a:cxn>
                <a:cxn ang="0">
                  <a:pos x="1453" y="203"/>
                </a:cxn>
                <a:cxn ang="0">
                  <a:pos x="1363" y="304"/>
                </a:cxn>
                <a:cxn ang="0">
                  <a:pos x="1464" y="291"/>
                </a:cxn>
                <a:cxn ang="0">
                  <a:pos x="1150" y="461"/>
                </a:cxn>
                <a:cxn ang="0">
                  <a:pos x="1203" y="378"/>
                </a:cxn>
                <a:cxn ang="0">
                  <a:pos x="1012" y="436"/>
                </a:cxn>
                <a:cxn ang="0">
                  <a:pos x="869" y="491"/>
                </a:cxn>
                <a:cxn ang="0">
                  <a:pos x="892" y="443"/>
                </a:cxn>
                <a:cxn ang="0">
                  <a:pos x="1040" y="316"/>
                </a:cxn>
                <a:cxn ang="0">
                  <a:pos x="744" y="483"/>
                </a:cxn>
                <a:cxn ang="0">
                  <a:pos x="1119" y="206"/>
                </a:cxn>
              </a:cxnLst>
              <a:rect l="0" t="0" r="r" b="b"/>
              <a:pathLst>
                <a:path w="1474" h="497">
                  <a:moveTo>
                    <a:pt x="631" y="495"/>
                  </a:moveTo>
                  <a:cubicBezTo>
                    <a:pt x="629" y="495"/>
                    <a:pt x="627" y="494"/>
                    <a:pt x="626" y="494"/>
                  </a:cubicBezTo>
                  <a:cubicBezTo>
                    <a:pt x="621" y="493"/>
                    <a:pt x="617" y="490"/>
                    <a:pt x="615" y="486"/>
                  </a:cubicBezTo>
                  <a:cubicBezTo>
                    <a:pt x="605" y="468"/>
                    <a:pt x="624" y="451"/>
                    <a:pt x="650" y="431"/>
                  </a:cubicBezTo>
                  <a:cubicBezTo>
                    <a:pt x="671" y="415"/>
                    <a:pt x="701" y="394"/>
                    <a:pt x="743" y="367"/>
                  </a:cubicBezTo>
                  <a:cubicBezTo>
                    <a:pt x="818" y="317"/>
                    <a:pt x="917" y="257"/>
                    <a:pt x="1004" y="203"/>
                  </a:cubicBezTo>
                  <a:cubicBezTo>
                    <a:pt x="1007" y="201"/>
                    <a:pt x="1010" y="199"/>
                    <a:pt x="1013" y="198"/>
                  </a:cubicBezTo>
                  <a:cubicBezTo>
                    <a:pt x="971" y="221"/>
                    <a:pt x="920" y="250"/>
                    <a:pt x="859" y="286"/>
                  </a:cubicBezTo>
                  <a:cubicBezTo>
                    <a:pt x="699" y="380"/>
                    <a:pt x="545" y="474"/>
                    <a:pt x="544" y="475"/>
                  </a:cubicBezTo>
                  <a:cubicBezTo>
                    <a:pt x="540" y="478"/>
                    <a:pt x="535" y="478"/>
                    <a:pt x="531" y="477"/>
                  </a:cubicBezTo>
                  <a:cubicBezTo>
                    <a:pt x="527" y="476"/>
                    <a:pt x="523" y="473"/>
                    <a:pt x="521" y="469"/>
                  </a:cubicBezTo>
                  <a:cubicBezTo>
                    <a:pt x="513" y="454"/>
                    <a:pt x="529" y="443"/>
                    <a:pt x="543" y="433"/>
                  </a:cubicBezTo>
                  <a:cubicBezTo>
                    <a:pt x="554" y="424"/>
                    <a:pt x="571" y="413"/>
                    <a:pt x="594" y="398"/>
                  </a:cubicBezTo>
                  <a:cubicBezTo>
                    <a:pt x="638" y="371"/>
                    <a:pt x="698" y="335"/>
                    <a:pt x="762" y="297"/>
                  </a:cubicBezTo>
                  <a:cubicBezTo>
                    <a:pt x="835" y="253"/>
                    <a:pt x="927" y="197"/>
                    <a:pt x="1001" y="150"/>
                  </a:cubicBezTo>
                  <a:cubicBezTo>
                    <a:pt x="942" y="184"/>
                    <a:pt x="874" y="226"/>
                    <a:pt x="812" y="263"/>
                  </a:cubicBezTo>
                  <a:cubicBezTo>
                    <a:pt x="518" y="441"/>
                    <a:pt x="449" y="478"/>
                    <a:pt x="427" y="472"/>
                  </a:cubicBezTo>
                  <a:cubicBezTo>
                    <a:pt x="422" y="471"/>
                    <a:pt x="418" y="468"/>
                    <a:pt x="416" y="464"/>
                  </a:cubicBezTo>
                  <a:cubicBezTo>
                    <a:pt x="407" y="447"/>
                    <a:pt x="425" y="433"/>
                    <a:pt x="440" y="422"/>
                  </a:cubicBezTo>
                  <a:cubicBezTo>
                    <a:pt x="454" y="412"/>
                    <a:pt x="474" y="399"/>
                    <a:pt x="502" y="381"/>
                  </a:cubicBezTo>
                  <a:cubicBezTo>
                    <a:pt x="553" y="348"/>
                    <a:pt x="623" y="307"/>
                    <a:pt x="697" y="263"/>
                  </a:cubicBezTo>
                  <a:cubicBezTo>
                    <a:pt x="715" y="252"/>
                    <a:pt x="734" y="241"/>
                    <a:pt x="754" y="229"/>
                  </a:cubicBezTo>
                  <a:cubicBezTo>
                    <a:pt x="743" y="235"/>
                    <a:pt x="732" y="242"/>
                    <a:pt x="721" y="248"/>
                  </a:cubicBezTo>
                  <a:cubicBezTo>
                    <a:pt x="348" y="461"/>
                    <a:pt x="346" y="460"/>
                    <a:pt x="335" y="457"/>
                  </a:cubicBezTo>
                  <a:cubicBezTo>
                    <a:pt x="330" y="456"/>
                    <a:pt x="327" y="453"/>
                    <a:pt x="325" y="449"/>
                  </a:cubicBezTo>
                  <a:cubicBezTo>
                    <a:pt x="316" y="433"/>
                    <a:pt x="334" y="419"/>
                    <a:pt x="349" y="408"/>
                  </a:cubicBezTo>
                  <a:cubicBezTo>
                    <a:pt x="360" y="400"/>
                    <a:pt x="375" y="390"/>
                    <a:pt x="395" y="377"/>
                  </a:cubicBezTo>
                  <a:cubicBezTo>
                    <a:pt x="288" y="438"/>
                    <a:pt x="269" y="440"/>
                    <a:pt x="257" y="437"/>
                  </a:cubicBezTo>
                  <a:cubicBezTo>
                    <a:pt x="251" y="436"/>
                    <a:pt x="247" y="432"/>
                    <a:pt x="245" y="428"/>
                  </a:cubicBezTo>
                  <a:cubicBezTo>
                    <a:pt x="234" y="409"/>
                    <a:pt x="257" y="392"/>
                    <a:pt x="271" y="380"/>
                  </a:cubicBezTo>
                  <a:cubicBezTo>
                    <a:pt x="288" y="367"/>
                    <a:pt x="312" y="351"/>
                    <a:pt x="345" y="330"/>
                  </a:cubicBezTo>
                  <a:cubicBezTo>
                    <a:pt x="405" y="291"/>
                    <a:pt x="488" y="242"/>
                    <a:pt x="567" y="195"/>
                  </a:cubicBezTo>
                  <a:cubicBezTo>
                    <a:pt x="641" y="151"/>
                    <a:pt x="727" y="100"/>
                    <a:pt x="784" y="64"/>
                  </a:cubicBezTo>
                  <a:cubicBezTo>
                    <a:pt x="763" y="75"/>
                    <a:pt x="735" y="90"/>
                    <a:pt x="700" y="110"/>
                  </a:cubicBezTo>
                  <a:cubicBezTo>
                    <a:pt x="620" y="156"/>
                    <a:pt x="522" y="217"/>
                    <a:pt x="435" y="270"/>
                  </a:cubicBezTo>
                  <a:cubicBezTo>
                    <a:pt x="223" y="401"/>
                    <a:pt x="202" y="411"/>
                    <a:pt x="188" y="408"/>
                  </a:cubicBezTo>
                  <a:cubicBezTo>
                    <a:pt x="183" y="407"/>
                    <a:pt x="180" y="404"/>
                    <a:pt x="177" y="400"/>
                  </a:cubicBezTo>
                  <a:cubicBezTo>
                    <a:pt x="168" y="382"/>
                    <a:pt x="189" y="366"/>
                    <a:pt x="202" y="355"/>
                  </a:cubicBezTo>
                  <a:cubicBezTo>
                    <a:pt x="211" y="348"/>
                    <a:pt x="222" y="340"/>
                    <a:pt x="236" y="330"/>
                  </a:cubicBezTo>
                  <a:cubicBezTo>
                    <a:pt x="144" y="381"/>
                    <a:pt x="139" y="379"/>
                    <a:pt x="132" y="378"/>
                  </a:cubicBezTo>
                  <a:cubicBezTo>
                    <a:pt x="128" y="376"/>
                    <a:pt x="124" y="373"/>
                    <a:pt x="122" y="370"/>
                  </a:cubicBezTo>
                  <a:cubicBezTo>
                    <a:pt x="115" y="357"/>
                    <a:pt x="126" y="348"/>
                    <a:pt x="134" y="343"/>
                  </a:cubicBezTo>
                  <a:cubicBezTo>
                    <a:pt x="139" y="339"/>
                    <a:pt x="146" y="333"/>
                    <a:pt x="156" y="326"/>
                  </a:cubicBezTo>
                  <a:cubicBezTo>
                    <a:pt x="174" y="314"/>
                    <a:pt x="199" y="296"/>
                    <a:pt x="234" y="272"/>
                  </a:cubicBezTo>
                  <a:cubicBezTo>
                    <a:pt x="267" y="249"/>
                    <a:pt x="305" y="223"/>
                    <a:pt x="344" y="196"/>
                  </a:cubicBezTo>
                  <a:cubicBezTo>
                    <a:pt x="108" y="336"/>
                    <a:pt x="83" y="349"/>
                    <a:pt x="69" y="345"/>
                  </a:cubicBezTo>
                  <a:cubicBezTo>
                    <a:pt x="64" y="344"/>
                    <a:pt x="60" y="341"/>
                    <a:pt x="58" y="337"/>
                  </a:cubicBezTo>
                  <a:cubicBezTo>
                    <a:pt x="49" y="321"/>
                    <a:pt x="67" y="305"/>
                    <a:pt x="77" y="297"/>
                  </a:cubicBezTo>
                  <a:cubicBezTo>
                    <a:pt x="88" y="288"/>
                    <a:pt x="104" y="276"/>
                    <a:pt x="126" y="261"/>
                  </a:cubicBezTo>
                  <a:cubicBezTo>
                    <a:pt x="129" y="259"/>
                    <a:pt x="133" y="256"/>
                    <a:pt x="136" y="254"/>
                  </a:cubicBezTo>
                  <a:cubicBezTo>
                    <a:pt x="48" y="302"/>
                    <a:pt x="41" y="300"/>
                    <a:pt x="34" y="298"/>
                  </a:cubicBezTo>
                  <a:cubicBezTo>
                    <a:pt x="30" y="297"/>
                    <a:pt x="26" y="294"/>
                    <a:pt x="24" y="290"/>
                  </a:cubicBezTo>
                  <a:cubicBezTo>
                    <a:pt x="16" y="277"/>
                    <a:pt x="27" y="268"/>
                    <a:pt x="39" y="258"/>
                  </a:cubicBezTo>
                  <a:cubicBezTo>
                    <a:pt x="47" y="251"/>
                    <a:pt x="59" y="242"/>
                    <a:pt x="74" y="230"/>
                  </a:cubicBezTo>
                  <a:cubicBezTo>
                    <a:pt x="94" y="214"/>
                    <a:pt x="121" y="193"/>
                    <a:pt x="154" y="169"/>
                  </a:cubicBezTo>
                  <a:cubicBezTo>
                    <a:pt x="48" y="238"/>
                    <a:pt x="31" y="247"/>
                    <a:pt x="18" y="243"/>
                  </a:cubicBezTo>
                  <a:cubicBezTo>
                    <a:pt x="13" y="242"/>
                    <a:pt x="9" y="239"/>
                    <a:pt x="6" y="235"/>
                  </a:cubicBezTo>
                  <a:cubicBezTo>
                    <a:pt x="0" y="223"/>
                    <a:pt x="7" y="216"/>
                    <a:pt x="23" y="201"/>
                  </a:cubicBezTo>
                  <a:cubicBezTo>
                    <a:pt x="31" y="192"/>
                    <a:pt x="44" y="180"/>
                    <a:pt x="56" y="168"/>
                  </a:cubicBezTo>
                  <a:cubicBezTo>
                    <a:pt x="58" y="166"/>
                    <a:pt x="60" y="164"/>
                    <a:pt x="62" y="162"/>
                  </a:cubicBezTo>
                  <a:cubicBezTo>
                    <a:pt x="55" y="165"/>
                    <a:pt x="47" y="162"/>
                    <a:pt x="43" y="155"/>
                  </a:cubicBezTo>
                  <a:cubicBezTo>
                    <a:pt x="38" y="148"/>
                    <a:pt x="41" y="138"/>
                    <a:pt x="48" y="133"/>
                  </a:cubicBezTo>
                  <a:cubicBezTo>
                    <a:pt x="140" y="80"/>
                    <a:pt x="142" y="80"/>
                    <a:pt x="149" y="83"/>
                  </a:cubicBezTo>
                  <a:cubicBezTo>
                    <a:pt x="154" y="84"/>
                    <a:pt x="157" y="87"/>
                    <a:pt x="159" y="90"/>
                  </a:cubicBezTo>
                  <a:cubicBezTo>
                    <a:pt x="167" y="103"/>
                    <a:pt x="156" y="114"/>
                    <a:pt x="132" y="138"/>
                  </a:cubicBezTo>
                  <a:cubicBezTo>
                    <a:pt x="127" y="144"/>
                    <a:pt x="121" y="150"/>
                    <a:pt x="115" y="156"/>
                  </a:cubicBezTo>
                  <a:cubicBezTo>
                    <a:pt x="123" y="151"/>
                    <a:pt x="130" y="146"/>
                    <a:pt x="138" y="141"/>
                  </a:cubicBezTo>
                  <a:cubicBezTo>
                    <a:pt x="274" y="53"/>
                    <a:pt x="323" y="25"/>
                    <a:pt x="345" y="30"/>
                  </a:cubicBezTo>
                  <a:cubicBezTo>
                    <a:pt x="351" y="31"/>
                    <a:pt x="355" y="35"/>
                    <a:pt x="358" y="40"/>
                  </a:cubicBezTo>
                  <a:cubicBezTo>
                    <a:pt x="362" y="47"/>
                    <a:pt x="360" y="56"/>
                    <a:pt x="354" y="61"/>
                  </a:cubicBezTo>
                  <a:cubicBezTo>
                    <a:pt x="296" y="102"/>
                    <a:pt x="220" y="158"/>
                    <a:pt x="159" y="205"/>
                  </a:cubicBezTo>
                  <a:cubicBezTo>
                    <a:pt x="256" y="151"/>
                    <a:pt x="390" y="73"/>
                    <a:pt x="486" y="16"/>
                  </a:cubicBezTo>
                  <a:cubicBezTo>
                    <a:pt x="490" y="13"/>
                    <a:pt x="494" y="13"/>
                    <a:pt x="499" y="14"/>
                  </a:cubicBezTo>
                  <a:cubicBezTo>
                    <a:pt x="503" y="15"/>
                    <a:pt x="506" y="18"/>
                    <a:pt x="508" y="22"/>
                  </a:cubicBezTo>
                  <a:cubicBezTo>
                    <a:pt x="517" y="37"/>
                    <a:pt x="500" y="52"/>
                    <a:pt x="490" y="60"/>
                  </a:cubicBezTo>
                  <a:cubicBezTo>
                    <a:pt x="480" y="69"/>
                    <a:pt x="464" y="81"/>
                    <a:pt x="442" y="96"/>
                  </a:cubicBezTo>
                  <a:cubicBezTo>
                    <a:pt x="415" y="114"/>
                    <a:pt x="381" y="136"/>
                    <a:pt x="345" y="159"/>
                  </a:cubicBezTo>
                  <a:cubicBezTo>
                    <a:pt x="589" y="14"/>
                    <a:pt x="618" y="0"/>
                    <a:pt x="633" y="4"/>
                  </a:cubicBezTo>
                  <a:cubicBezTo>
                    <a:pt x="637" y="5"/>
                    <a:pt x="641" y="8"/>
                    <a:pt x="643" y="12"/>
                  </a:cubicBezTo>
                  <a:cubicBezTo>
                    <a:pt x="648" y="21"/>
                    <a:pt x="645" y="29"/>
                    <a:pt x="635" y="36"/>
                  </a:cubicBezTo>
                  <a:cubicBezTo>
                    <a:pt x="633" y="37"/>
                    <a:pt x="630" y="40"/>
                    <a:pt x="625" y="43"/>
                  </a:cubicBezTo>
                  <a:cubicBezTo>
                    <a:pt x="616" y="49"/>
                    <a:pt x="604" y="58"/>
                    <a:pt x="588" y="69"/>
                  </a:cubicBezTo>
                  <a:cubicBezTo>
                    <a:pt x="557" y="90"/>
                    <a:pt x="514" y="119"/>
                    <a:pt x="467" y="151"/>
                  </a:cubicBezTo>
                  <a:cubicBezTo>
                    <a:pt x="434" y="174"/>
                    <a:pt x="396" y="200"/>
                    <a:pt x="358" y="226"/>
                  </a:cubicBezTo>
                  <a:cubicBezTo>
                    <a:pt x="433" y="184"/>
                    <a:pt x="512" y="138"/>
                    <a:pt x="575" y="102"/>
                  </a:cubicBezTo>
                  <a:cubicBezTo>
                    <a:pt x="622" y="75"/>
                    <a:pt x="663" y="51"/>
                    <a:pt x="693" y="34"/>
                  </a:cubicBezTo>
                  <a:cubicBezTo>
                    <a:pt x="747" y="4"/>
                    <a:pt x="747" y="4"/>
                    <a:pt x="755" y="6"/>
                  </a:cubicBezTo>
                  <a:cubicBezTo>
                    <a:pt x="759" y="7"/>
                    <a:pt x="762" y="10"/>
                    <a:pt x="764" y="14"/>
                  </a:cubicBezTo>
                  <a:cubicBezTo>
                    <a:pt x="770" y="24"/>
                    <a:pt x="765" y="33"/>
                    <a:pt x="758" y="41"/>
                  </a:cubicBezTo>
                  <a:cubicBezTo>
                    <a:pt x="832" y="2"/>
                    <a:pt x="851" y="0"/>
                    <a:pt x="861" y="3"/>
                  </a:cubicBezTo>
                  <a:cubicBezTo>
                    <a:pt x="867" y="5"/>
                    <a:pt x="872" y="8"/>
                    <a:pt x="874" y="13"/>
                  </a:cubicBezTo>
                  <a:cubicBezTo>
                    <a:pt x="884" y="30"/>
                    <a:pt x="863" y="46"/>
                    <a:pt x="850" y="57"/>
                  </a:cubicBezTo>
                  <a:cubicBezTo>
                    <a:pt x="836" y="68"/>
                    <a:pt x="815" y="82"/>
                    <a:pt x="785" y="101"/>
                  </a:cubicBezTo>
                  <a:cubicBezTo>
                    <a:pt x="731" y="135"/>
                    <a:pt x="660" y="177"/>
                    <a:pt x="584" y="222"/>
                  </a:cubicBezTo>
                  <a:cubicBezTo>
                    <a:pt x="503" y="270"/>
                    <a:pt x="403" y="329"/>
                    <a:pt x="339" y="371"/>
                  </a:cubicBezTo>
                  <a:cubicBezTo>
                    <a:pt x="418" y="328"/>
                    <a:pt x="541" y="253"/>
                    <a:pt x="640" y="192"/>
                  </a:cubicBezTo>
                  <a:cubicBezTo>
                    <a:pt x="891" y="38"/>
                    <a:pt x="942" y="10"/>
                    <a:pt x="961" y="15"/>
                  </a:cubicBezTo>
                  <a:cubicBezTo>
                    <a:pt x="966" y="17"/>
                    <a:pt x="970" y="20"/>
                    <a:pt x="972" y="24"/>
                  </a:cubicBezTo>
                  <a:cubicBezTo>
                    <a:pt x="983" y="42"/>
                    <a:pt x="970" y="61"/>
                    <a:pt x="840" y="143"/>
                  </a:cubicBezTo>
                  <a:cubicBezTo>
                    <a:pt x="1043" y="28"/>
                    <a:pt x="1046" y="29"/>
                    <a:pt x="1055" y="31"/>
                  </a:cubicBezTo>
                  <a:cubicBezTo>
                    <a:pt x="1059" y="32"/>
                    <a:pt x="1062" y="35"/>
                    <a:pt x="1065" y="39"/>
                  </a:cubicBezTo>
                  <a:cubicBezTo>
                    <a:pt x="1073" y="53"/>
                    <a:pt x="1067" y="68"/>
                    <a:pt x="1002" y="113"/>
                  </a:cubicBezTo>
                  <a:cubicBezTo>
                    <a:pt x="1102" y="54"/>
                    <a:pt x="1131" y="42"/>
                    <a:pt x="1144" y="45"/>
                  </a:cubicBezTo>
                  <a:cubicBezTo>
                    <a:pt x="1149" y="47"/>
                    <a:pt x="1153" y="50"/>
                    <a:pt x="1155" y="54"/>
                  </a:cubicBezTo>
                  <a:cubicBezTo>
                    <a:pt x="1161" y="64"/>
                    <a:pt x="1159" y="75"/>
                    <a:pt x="1135" y="96"/>
                  </a:cubicBezTo>
                  <a:cubicBezTo>
                    <a:pt x="1202" y="63"/>
                    <a:pt x="1212" y="65"/>
                    <a:pt x="1219" y="67"/>
                  </a:cubicBezTo>
                  <a:cubicBezTo>
                    <a:pt x="1224" y="68"/>
                    <a:pt x="1228" y="71"/>
                    <a:pt x="1231" y="76"/>
                  </a:cubicBezTo>
                  <a:cubicBezTo>
                    <a:pt x="1239" y="90"/>
                    <a:pt x="1225" y="100"/>
                    <a:pt x="1211" y="110"/>
                  </a:cubicBezTo>
                  <a:cubicBezTo>
                    <a:pt x="1202" y="117"/>
                    <a:pt x="1187" y="127"/>
                    <a:pt x="1167" y="140"/>
                  </a:cubicBezTo>
                  <a:cubicBezTo>
                    <a:pt x="1156" y="146"/>
                    <a:pt x="1144" y="154"/>
                    <a:pt x="1131" y="162"/>
                  </a:cubicBezTo>
                  <a:cubicBezTo>
                    <a:pt x="1219" y="111"/>
                    <a:pt x="1266" y="91"/>
                    <a:pt x="1286" y="96"/>
                  </a:cubicBezTo>
                  <a:cubicBezTo>
                    <a:pt x="1292" y="97"/>
                    <a:pt x="1297" y="101"/>
                    <a:pt x="1300" y="106"/>
                  </a:cubicBezTo>
                  <a:cubicBezTo>
                    <a:pt x="1307" y="119"/>
                    <a:pt x="1296" y="127"/>
                    <a:pt x="1283" y="136"/>
                  </a:cubicBezTo>
                  <a:cubicBezTo>
                    <a:pt x="1276" y="141"/>
                    <a:pt x="1265" y="148"/>
                    <a:pt x="1250" y="158"/>
                  </a:cubicBezTo>
                  <a:cubicBezTo>
                    <a:pt x="1247" y="160"/>
                    <a:pt x="1244" y="162"/>
                    <a:pt x="1241" y="165"/>
                  </a:cubicBezTo>
                  <a:cubicBezTo>
                    <a:pt x="1336" y="115"/>
                    <a:pt x="1352" y="119"/>
                    <a:pt x="1361" y="122"/>
                  </a:cubicBezTo>
                  <a:cubicBezTo>
                    <a:pt x="1367" y="123"/>
                    <a:pt x="1373" y="127"/>
                    <a:pt x="1376" y="132"/>
                  </a:cubicBezTo>
                  <a:cubicBezTo>
                    <a:pt x="1385" y="148"/>
                    <a:pt x="1370" y="163"/>
                    <a:pt x="1336" y="190"/>
                  </a:cubicBezTo>
                  <a:cubicBezTo>
                    <a:pt x="1313" y="208"/>
                    <a:pt x="1279" y="232"/>
                    <a:pt x="1235" y="261"/>
                  </a:cubicBezTo>
                  <a:cubicBezTo>
                    <a:pt x="1231" y="264"/>
                    <a:pt x="1228" y="266"/>
                    <a:pt x="1225" y="268"/>
                  </a:cubicBezTo>
                  <a:cubicBezTo>
                    <a:pt x="1288" y="231"/>
                    <a:pt x="1351" y="194"/>
                    <a:pt x="1405" y="162"/>
                  </a:cubicBezTo>
                  <a:cubicBezTo>
                    <a:pt x="1409" y="160"/>
                    <a:pt x="1413" y="160"/>
                    <a:pt x="1417" y="161"/>
                  </a:cubicBezTo>
                  <a:cubicBezTo>
                    <a:pt x="1421" y="162"/>
                    <a:pt x="1425" y="165"/>
                    <a:pt x="1427" y="168"/>
                  </a:cubicBezTo>
                  <a:cubicBezTo>
                    <a:pt x="1436" y="185"/>
                    <a:pt x="1423" y="200"/>
                    <a:pt x="1354" y="247"/>
                  </a:cubicBezTo>
                  <a:cubicBezTo>
                    <a:pt x="1341" y="256"/>
                    <a:pt x="1327" y="266"/>
                    <a:pt x="1312" y="276"/>
                  </a:cubicBezTo>
                  <a:cubicBezTo>
                    <a:pt x="1436" y="202"/>
                    <a:pt x="1443" y="201"/>
                    <a:pt x="1453" y="203"/>
                  </a:cubicBezTo>
                  <a:cubicBezTo>
                    <a:pt x="1458" y="204"/>
                    <a:pt x="1461" y="207"/>
                    <a:pt x="1463" y="211"/>
                  </a:cubicBezTo>
                  <a:cubicBezTo>
                    <a:pt x="1472" y="227"/>
                    <a:pt x="1456" y="239"/>
                    <a:pt x="1425" y="262"/>
                  </a:cubicBezTo>
                  <a:cubicBezTo>
                    <a:pt x="1408" y="274"/>
                    <a:pt x="1387" y="288"/>
                    <a:pt x="1363" y="304"/>
                  </a:cubicBezTo>
                  <a:cubicBezTo>
                    <a:pt x="1429" y="266"/>
                    <a:pt x="1447" y="258"/>
                    <a:pt x="1459" y="261"/>
                  </a:cubicBezTo>
                  <a:cubicBezTo>
                    <a:pt x="1464" y="262"/>
                    <a:pt x="1468" y="265"/>
                    <a:pt x="1470" y="270"/>
                  </a:cubicBezTo>
                  <a:cubicBezTo>
                    <a:pt x="1474" y="277"/>
                    <a:pt x="1472" y="287"/>
                    <a:pt x="1464" y="291"/>
                  </a:cubicBezTo>
                  <a:cubicBezTo>
                    <a:pt x="1460" y="294"/>
                    <a:pt x="1456" y="294"/>
                    <a:pt x="1452" y="293"/>
                  </a:cubicBezTo>
                  <a:cubicBezTo>
                    <a:pt x="1432" y="299"/>
                    <a:pt x="1348" y="351"/>
                    <a:pt x="1292" y="386"/>
                  </a:cubicBezTo>
                  <a:cubicBezTo>
                    <a:pt x="1173" y="459"/>
                    <a:pt x="1162" y="464"/>
                    <a:pt x="1150" y="461"/>
                  </a:cubicBezTo>
                  <a:cubicBezTo>
                    <a:pt x="1146" y="460"/>
                    <a:pt x="1142" y="457"/>
                    <a:pt x="1140" y="453"/>
                  </a:cubicBezTo>
                  <a:cubicBezTo>
                    <a:pt x="1131" y="437"/>
                    <a:pt x="1143" y="422"/>
                    <a:pt x="1198" y="381"/>
                  </a:cubicBezTo>
                  <a:cubicBezTo>
                    <a:pt x="1200" y="380"/>
                    <a:pt x="1201" y="379"/>
                    <a:pt x="1203" y="378"/>
                  </a:cubicBezTo>
                  <a:cubicBezTo>
                    <a:pt x="1043" y="472"/>
                    <a:pt x="1019" y="482"/>
                    <a:pt x="1006" y="479"/>
                  </a:cubicBezTo>
                  <a:cubicBezTo>
                    <a:pt x="1002" y="478"/>
                    <a:pt x="998" y="475"/>
                    <a:pt x="996" y="471"/>
                  </a:cubicBezTo>
                  <a:cubicBezTo>
                    <a:pt x="987" y="456"/>
                    <a:pt x="1002" y="444"/>
                    <a:pt x="1012" y="436"/>
                  </a:cubicBezTo>
                  <a:cubicBezTo>
                    <a:pt x="1021" y="429"/>
                    <a:pt x="1035" y="419"/>
                    <a:pt x="1053" y="407"/>
                  </a:cubicBezTo>
                  <a:cubicBezTo>
                    <a:pt x="1063" y="400"/>
                    <a:pt x="1074" y="393"/>
                    <a:pt x="1085" y="385"/>
                  </a:cubicBezTo>
                  <a:cubicBezTo>
                    <a:pt x="888" y="497"/>
                    <a:pt x="878" y="494"/>
                    <a:pt x="869" y="491"/>
                  </a:cubicBezTo>
                  <a:cubicBezTo>
                    <a:pt x="865" y="490"/>
                    <a:pt x="861" y="487"/>
                    <a:pt x="859" y="483"/>
                  </a:cubicBezTo>
                  <a:cubicBezTo>
                    <a:pt x="852" y="470"/>
                    <a:pt x="864" y="462"/>
                    <a:pt x="871" y="457"/>
                  </a:cubicBezTo>
                  <a:cubicBezTo>
                    <a:pt x="875" y="454"/>
                    <a:pt x="882" y="449"/>
                    <a:pt x="892" y="443"/>
                  </a:cubicBezTo>
                  <a:cubicBezTo>
                    <a:pt x="909" y="432"/>
                    <a:pt x="935" y="416"/>
                    <a:pt x="964" y="398"/>
                  </a:cubicBezTo>
                  <a:cubicBezTo>
                    <a:pt x="1055" y="340"/>
                    <a:pt x="1248" y="218"/>
                    <a:pt x="1320" y="162"/>
                  </a:cubicBezTo>
                  <a:cubicBezTo>
                    <a:pt x="1282" y="178"/>
                    <a:pt x="1203" y="217"/>
                    <a:pt x="1040" y="316"/>
                  </a:cubicBezTo>
                  <a:cubicBezTo>
                    <a:pt x="901" y="401"/>
                    <a:pt x="768" y="487"/>
                    <a:pt x="766" y="488"/>
                  </a:cubicBezTo>
                  <a:cubicBezTo>
                    <a:pt x="763" y="491"/>
                    <a:pt x="758" y="492"/>
                    <a:pt x="754" y="490"/>
                  </a:cubicBezTo>
                  <a:cubicBezTo>
                    <a:pt x="750" y="489"/>
                    <a:pt x="746" y="487"/>
                    <a:pt x="744" y="483"/>
                  </a:cubicBezTo>
                  <a:cubicBezTo>
                    <a:pt x="735" y="468"/>
                    <a:pt x="749" y="456"/>
                    <a:pt x="782" y="432"/>
                  </a:cubicBezTo>
                  <a:cubicBezTo>
                    <a:pt x="803" y="417"/>
                    <a:pt x="833" y="396"/>
                    <a:pt x="874" y="368"/>
                  </a:cubicBezTo>
                  <a:cubicBezTo>
                    <a:pt x="947" y="319"/>
                    <a:pt x="1042" y="256"/>
                    <a:pt x="1119" y="206"/>
                  </a:cubicBezTo>
                  <a:cubicBezTo>
                    <a:pt x="1049" y="247"/>
                    <a:pt x="969" y="297"/>
                    <a:pt x="891" y="346"/>
                  </a:cubicBezTo>
                  <a:cubicBezTo>
                    <a:pt x="697" y="468"/>
                    <a:pt x="651" y="495"/>
                    <a:pt x="631" y="49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Customer</a:t>
              </a:r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2411761" y="790104"/>
              <a:ext cx="2111375" cy="733424"/>
            </a:xfrm>
            <a:custGeom>
              <a:avLst/>
              <a:gdLst/>
              <a:ahLst/>
              <a:cxnLst>
                <a:cxn ang="0">
                  <a:pos x="1520" y="268"/>
                </a:cxn>
                <a:cxn ang="0">
                  <a:pos x="1473" y="342"/>
                </a:cxn>
                <a:cxn ang="0">
                  <a:pos x="1348" y="415"/>
                </a:cxn>
                <a:cxn ang="0">
                  <a:pos x="1022" y="490"/>
                </a:cxn>
                <a:cxn ang="0">
                  <a:pos x="558" y="494"/>
                </a:cxn>
                <a:cxn ang="0">
                  <a:pos x="301" y="450"/>
                </a:cxn>
                <a:cxn ang="0">
                  <a:pos x="61" y="338"/>
                </a:cxn>
                <a:cxn ang="0">
                  <a:pos x="34" y="229"/>
                </a:cxn>
                <a:cxn ang="0">
                  <a:pos x="132" y="146"/>
                </a:cxn>
                <a:cxn ang="0">
                  <a:pos x="384" y="65"/>
                </a:cxn>
                <a:cxn ang="0">
                  <a:pos x="870" y="33"/>
                </a:cxn>
                <a:cxn ang="0">
                  <a:pos x="1242" y="87"/>
                </a:cxn>
                <a:cxn ang="0">
                  <a:pos x="1429" y="163"/>
                </a:cxn>
                <a:cxn ang="0">
                  <a:pos x="1507" y="249"/>
                </a:cxn>
                <a:cxn ang="0">
                  <a:pos x="1515" y="261"/>
                </a:cxn>
                <a:cxn ang="0">
                  <a:pos x="1501" y="206"/>
                </a:cxn>
                <a:cxn ang="0">
                  <a:pos x="1441" y="144"/>
                </a:cxn>
                <a:cxn ang="0">
                  <a:pos x="1288" y="74"/>
                </a:cxn>
                <a:cxn ang="0">
                  <a:pos x="925" y="10"/>
                </a:cxn>
                <a:cxn ang="0">
                  <a:pos x="423" y="32"/>
                </a:cxn>
                <a:cxn ang="0">
                  <a:pos x="153" y="109"/>
                </a:cxn>
                <a:cxn ang="0">
                  <a:pos x="32" y="192"/>
                </a:cxn>
                <a:cxn ang="0">
                  <a:pos x="2" y="262"/>
                </a:cxn>
                <a:cxn ang="0">
                  <a:pos x="28" y="335"/>
                </a:cxn>
                <a:cxn ang="0">
                  <a:pos x="282" y="467"/>
                </a:cxn>
                <a:cxn ang="0">
                  <a:pos x="554" y="514"/>
                </a:cxn>
                <a:cxn ang="0">
                  <a:pos x="1040" y="505"/>
                </a:cxn>
                <a:cxn ang="0">
                  <a:pos x="1371" y="420"/>
                </a:cxn>
                <a:cxn ang="0">
                  <a:pos x="1481" y="350"/>
                </a:cxn>
                <a:cxn ang="0">
                  <a:pos x="1521" y="282"/>
                </a:cxn>
                <a:cxn ang="0">
                  <a:pos x="1520" y="268"/>
                </a:cxn>
              </a:cxnLst>
              <a:rect l="0" t="0" r="r" b="b"/>
              <a:pathLst>
                <a:path w="1522" h="530">
                  <a:moveTo>
                    <a:pt x="1520" y="268"/>
                  </a:moveTo>
                  <a:cubicBezTo>
                    <a:pt x="1519" y="277"/>
                    <a:pt x="1508" y="316"/>
                    <a:pt x="1473" y="342"/>
                  </a:cubicBezTo>
                  <a:cubicBezTo>
                    <a:pt x="1466" y="349"/>
                    <a:pt x="1426" y="384"/>
                    <a:pt x="1348" y="415"/>
                  </a:cubicBezTo>
                  <a:cubicBezTo>
                    <a:pt x="1271" y="446"/>
                    <a:pt x="1158" y="475"/>
                    <a:pt x="1022" y="490"/>
                  </a:cubicBezTo>
                  <a:cubicBezTo>
                    <a:pt x="886" y="506"/>
                    <a:pt x="727" y="511"/>
                    <a:pt x="558" y="494"/>
                  </a:cubicBezTo>
                  <a:cubicBezTo>
                    <a:pt x="474" y="486"/>
                    <a:pt x="387" y="473"/>
                    <a:pt x="301" y="450"/>
                  </a:cubicBezTo>
                  <a:cubicBezTo>
                    <a:pt x="216" y="427"/>
                    <a:pt x="126" y="397"/>
                    <a:pt x="61" y="338"/>
                  </a:cubicBezTo>
                  <a:cubicBezTo>
                    <a:pt x="29" y="309"/>
                    <a:pt x="13" y="266"/>
                    <a:pt x="34" y="229"/>
                  </a:cubicBezTo>
                  <a:cubicBezTo>
                    <a:pt x="54" y="193"/>
                    <a:pt x="93" y="167"/>
                    <a:pt x="132" y="146"/>
                  </a:cubicBezTo>
                  <a:cubicBezTo>
                    <a:pt x="211" y="105"/>
                    <a:pt x="298" y="82"/>
                    <a:pt x="384" y="65"/>
                  </a:cubicBezTo>
                  <a:cubicBezTo>
                    <a:pt x="555" y="32"/>
                    <a:pt x="723" y="26"/>
                    <a:pt x="870" y="33"/>
                  </a:cubicBezTo>
                  <a:cubicBezTo>
                    <a:pt x="1018" y="40"/>
                    <a:pt x="1146" y="61"/>
                    <a:pt x="1242" y="87"/>
                  </a:cubicBezTo>
                  <a:cubicBezTo>
                    <a:pt x="1339" y="113"/>
                    <a:pt x="1402" y="145"/>
                    <a:pt x="1429" y="163"/>
                  </a:cubicBezTo>
                  <a:cubicBezTo>
                    <a:pt x="1484" y="197"/>
                    <a:pt x="1503" y="232"/>
                    <a:pt x="1507" y="249"/>
                  </a:cubicBezTo>
                  <a:cubicBezTo>
                    <a:pt x="1512" y="268"/>
                    <a:pt x="1513" y="271"/>
                    <a:pt x="1515" y="261"/>
                  </a:cubicBezTo>
                  <a:cubicBezTo>
                    <a:pt x="1517" y="252"/>
                    <a:pt x="1515" y="229"/>
                    <a:pt x="1501" y="206"/>
                  </a:cubicBezTo>
                  <a:cubicBezTo>
                    <a:pt x="1488" y="182"/>
                    <a:pt x="1464" y="161"/>
                    <a:pt x="1441" y="144"/>
                  </a:cubicBezTo>
                  <a:cubicBezTo>
                    <a:pt x="1430" y="135"/>
                    <a:pt x="1378" y="102"/>
                    <a:pt x="1288" y="74"/>
                  </a:cubicBezTo>
                  <a:cubicBezTo>
                    <a:pt x="1199" y="45"/>
                    <a:pt x="1074" y="20"/>
                    <a:pt x="925" y="10"/>
                  </a:cubicBezTo>
                  <a:cubicBezTo>
                    <a:pt x="776" y="0"/>
                    <a:pt x="603" y="2"/>
                    <a:pt x="423" y="32"/>
                  </a:cubicBezTo>
                  <a:cubicBezTo>
                    <a:pt x="333" y="48"/>
                    <a:pt x="241" y="70"/>
                    <a:pt x="153" y="109"/>
                  </a:cubicBezTo>
                  <a:cubicBezTo>
                    <a:pt x="110" y="129"/>
                    <a:pt x="66" y="153"/>
                    <a:pt x="32" y="192"/>
                  </a:cubicBezTo>
                  <a:cubicBezTo>
                    <a:pt x="16" y="210"/>
                    <a:pt x="3" y="235"/>
                    <a:pt x="2" y="262"/>
                  </a:cubicBezTo>
                  <a:cubicBezTo>
                    <a:pt x="0" y="290"/>
                    <a:pt x="12" y="315"/>
                    <a:pt x="28" y="335"/>
                  </a:cubicBezTo>
                  <a:cubicBezTo>
                    <a:pt x="96" y="412"/>
                    <a:pt x="193" y="441"/>
                    <a:pt x="282" y="467"/>
                  </a:cubicBezTo>
                  <a:cubicBezTo>
                    <a:pt x="374" y="492"/>
                    <a:pt x="465" y="506"/>
                    <a:pt x="554" y="514"/>
                  </a:cubicBezTo>
                  <a:cubicBezTo>
                    <a:pt x="732" y="530"/>
                    <a:pt x="899" y="524"/>
                    <a:pt x="1040" y="505"/>
                  </a:cubicBezTo>
                  <a:cubicBezTo>
                    <a:pt x="1180" y="486"/>
                    <a:pt x="1295" y="454"/>
                    <a:pt x="1371" y="420"/>
                  </a:cubicBezTo>
                  <a:cubicBezTo>
                    <a:pt x="1447" y="386"/>
                    <a:pt x="1481" y="350"/>
                    <a:pt x="1481" y="350"/>
                  </a:cubicBezTo>
                  <a:cubicBezTo>
                    <a:pt x="1510" y="323"/>
                    <a:pt x="1519" y="296"/>
                    <a:pt x="1521" y="282"/>
                  </a:cubicBezTo>
                  <a:cubicBezTo>
                    <a:pt x="1522" y="267"/>
                    <a:pt x="1521" y="264"/>
                    <a:pt x="1520" y="2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1" name="Grupa 14"/>
          <p:cNvGrpSpPr/>
          <p:nvPr/>
        </p:nvGrpSpPr>
        <p:grpSpPr>
          <a:xfrm rot="16200000">
            <a:off x="1208573" y="3015693"/>
            <a:ext cx="236179" cy="25485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4" name="Grupa 14"/>
          <p:cNvGrpSpPr/>
          <p:nvPr/>
        </p:nvGrpSpPr>
        <p:grpSpPr>
          <a:xfrm rot="16200000">
            <a:off x="5671911" y="3031081"/>
            <a:ext cx="236179" cy="25485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7" name="Grupa 14"/>
          <p:cNvGrpSpPr/>
          <p:nvPr/>
        </p:nvGrpSpPr>
        <p:grpSpPr>
          <a:xfrm rot="16200000">
            <a:off x="7740567" y="2962517"/>
            <a:ext cx="236179" cy="25485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0" name="Freeform 6"/>
          <p:cNvSpPr>
            <a:spLocks/>
          </p:cNvSpPr>
          <p:nvPr/>
        </p:nvSpPr>
        <p:spPr bwMode="auto">
          <a:xfrm>
            <a:off x="5081673" y="1828800"/>
            <a:ext cx="594343" cy="2769316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Freeform 8"/>
          <p:cNvSpPr>
            <a:spLocks/>
          </p:cNvSpPr>
          <p:nvPr/>
        </p:nvSpPr>
        <p:spPr bwMode="auto">
          <a:xfrm flipH="1">
            <a:off x="3348360" y="1828800"/>
            <a:ext cx="592975" cy="2756939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62" name="Grupa 14"/>
          <p:cNvGrpSpPr/>
          <p:nvPr/>
        </p:nvGrpSpPr>
        <p:grpSpPr>
          <a:xfrm rot="16200000">
            <a:off x="3145423" y="3001030"/>
            <a:ext cx="236179" cy="254858"/>
            <a:chOff x="5868144" y="5733256"/>
            <a:chExt cx="324654" cy="432048"/>
          </a:xfrm>
          <a:solidFill>
            <a:srgbClr val="6D6E71"/>
          </a:solidFill>
        </p:grpSpPr>
        <p:sp>
          <p:nvSpPr>
            <p:cNvPr id="63" name="Freeform 8"/>
            <p:cNvSpPr>
              <a:spLocks/>
            </p:cNvSpPr>
            <p:nvPr/>
          </p:nvSpPr>
          <p:spPr bwMode="auto">
            <a:xfrm>
              <a:off x="5993145" y="5733256"/>
              <a:ext cx="72361" cy="367456"/>
            </a:xfrm>
            <a:custGeom>
              <a:avLst/>
              <a:gdLst/>
              <a:ahLst/>
              <a:cxnLst>
                <a:cxn ang="0">
                  <a:pos x="13" y="346"/>
                </a:cxn>
                <a:cxn ang="0">
                  <a:pos x="7" y="27"/>
                </a:cxn>
                <a:cxn ang="0">
                  <a:pos x="30" y="27"/>
                </a:cxn>
                <a:cxn ang="0">
                  <a:pos x="24" y="346"/>
                </a:cxn>
                <a:cxn ang="0">
                  <a:pos x="13" y="346"/>
                </a:cxn>
              </a:cxnLst>
              <a:rect l="0" t="0" r="r" b="b"/>
              <a:pathLst>
                <a:path w="32" h="362">
                  <a:moveTo>
                    <a:pt x="13" y="346"/>
                  </a:moveTo>
                  <a:cubicBezTo>
                    <a:pt x="13" y="346"/>
                    <a:pt x="0" y="38"/>
                    <a:pt x="7" y="27"/>
                  </a:cubicBezTo>
                  <a:cubicBezTo>
                    <a:pt x="14" y="16"/>
                    <a:pt x="28" y="0"/>
                    <a:pt x="30" y="27"/>
                  </a:cubicBezTo>
                  <a:cubicBezTo>
                    <a:pt x="32" y="54"/>
                    <a:pt x="30" y="337"/>
                    <a:pt x="24" y="346"/>
                  </a:cubicBezTo>
                  <a:cubicBezTo>
                    <a:pt x="18" y="356"/>
                    <a:pt x="13" y="362"/>
                    <a:pt x="13" y="3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5868144" y="5926488"/>
              <a:ext cx="324654" cy="238816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84" y="89"/>
                </a:cxn>
                <a:cxn ang="0">
                  <a:pos x="76" y="78"/>
                </a:cxn>
                <a:cxn ang="0">
                  <a:pos x="54" y="46"/>
                </a:cxn>
                <a:cxn ang="0">
                  <a:pos x="22" y="10"/>
                </a:cxn>
                <a:cxn ang="0">
                  <a:pos x="5" y="11"/>
                </a:cxn>
                <a:cxn ang="0">
                  <a:pos x="6" y="27"/>
                </a:cxn>
                <a:cxn ang="0">
                  <a:pos x="31" y="58"/>
                </a:cxn>
                <a:cxn ang="0">
                  <a:pos x="54" y="89"/>
                </a:cxn>
                <a:cxn ang="0">
                  <a:pos x="66" y="107"/>
                </a:cxn>
                <a:cxn ang="0">
                  <a:pos x="73" y="116"/>
                </a:cxn>
                <a:cxn ang="0">
                  <a:pos x="74" y="118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75" y="119"/>
                </a:cxn>
                <a:cxn ang="0">
                  <a:pos x="93" y="118"/>
                </a:cxn>
                <a:cxn ang="0">
                  <a:pos x="94" y="118"/>
                </a:cxn>
                <a:cxn ang="0">
                  <a:pos x="94" y="117"/>
                </a:cxn>
                <a:cxn ang="0">
                  <a:pos x="97" y="112"/>
                </a:cxn>
                <a:cxn ang="0">
                  <a:pos x="155" y="9"/>
                </a:cxn>
                <a:cxn ang="0">
                  <a:pos x="146" y="2"/>
                </a:cxn>
              </a:cxnLst>
              <a:rect l="0" t="0" r="r" b="b"/>
              <a:pathLst>
                <a:path w="162" h="119">
                  <a:moveTo>
                    <a:pt x="146" y="2"/>
                  </a:moveTo>
                  <a:cubicBezTo>
                    <a:pt x="140" y="3"/>
                    <a:pt x="111" y="43"/>
                    <a:pt x="84" y="89"/>
                  </a:cubicBezTo>
                  <a:cubicBezTo>
                    <a:pt x="81" y="86"/>
                    <a:pt x="79" y="82"/>
                    <a:pt x="76" y="78"/>
                  </a:cubicBezTo>
                  <a:cubicBezTo>
                    <a:pt x="68" y="67"/>
                    <a:pt x="61" y="56"/>
                    <a:pt x="54" y="46"/>
                  </a:cubicBezTo>
                  <a:cubicBezTo>
                    <a:pt x="40" y="27"/>
                    <a:pt x="27" y="14"/>
                    <a:pt x="22" y="10"/>
                  </a:cubicBezTo>
                  <a:cubicBezTo>
                    <a:pt x="12" y="1"/>
                    <a:pt x="0" y="5"/>
                    <a:pt x="5" y="11"/>
                  </a:cubicBezTo>
                  <a:cubicBezTo>
                    <a:pt x="7" y="16"/>
                    <a:pt x="6" y="22"/>
                    <a:pt x="6" y="27"/>
                  </a:cubicBezTo>
                  <a:cubicBezTo>
                    <a:pt x="7" y="29"/>
                    <a:pt x="17" y="40"/>
                    <a:pt x="31" y="58"/>
                  </a:cubicBezTo>
                  <a:cubicBezTo>
                    <a:pt x="37" y="67"/>
                    <a:pt x="45" y="78"/>
                    <a:pt x="54" y="89"/>
                  </a:cubicBezTo>
                  <a:cubicBezTo>
                    <a:pt x="58" y="95"/>
                    <a:pt x="62" y="101"/>
                    <a:pt x="66" y="107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112" y="118"/>
                    <a:pt x="85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24" y="58"/>
                    <a:pt x="154" y="8"/>
                    <a:pt x="155" y="9"/>
                  </a:cubicBezTo>
                  <a:cubicBezTo>
                    <a:pt x="162" y="2"/>
                    <a:pt x="156" y="0"/>
                    <a:pt x="14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5" name="Freeform 9"/>
          <p:cNvSpPr>
            <a:spLocks/>
          </p:cNvSpPr>
          <p:nvPr/>
        </p:nvSpPr>
        <p:spPr bwMode="auto">
          <a:xfrm>
            <a:off x="1152097" y="4800600"/>
            <a:ext cx="1920192" cy="402475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1135185" y="4800600"/>
            <a:ext cx="2019168" cy="542747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1F497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Freeform 9"/>
          <p:cNvSpPr>
            <a:spLocks/>
          </p:cNvSpPr>
          <p:nvPr/>
        </p:nvSpPr>
        <p:spPr bwMode="auto">
          <a:xfrm>
            <a:off x="3082441" y="4800600"/>
            <a:ext cx="2695167" cy="402475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3072035" y="4800600"/>
            <a:ext cx="2834089" cy="542747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1F497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Freeform 9"/>
          <p:cNvSpPr>
            <a:spLocks/>
          </p:cNvSpPr>
          <p:nvPr/>
        </p:nvSpPr>
        <p:spPr bwMode="auto">
          <a:xfrm>
            <a:off x="5804672" y="4800600"/>
            <a:ext cx="1920192" cy="402475"/>
          </a:xfrm>
          <a:custGeom>
            <a:avLst/>
            <a:gdLst/>
            <a:ahLst/>
            <a:cxnLst>
              <a:cxn ang="0">
                <a:pos x="1429" y="301"/>
              </a:cxn>
              <a:cxn ang="0">
                <a:pos x="1425" y="276"/>
              </a:cxn>
              <a:cxn ang="0">
                <a:pos x="1375" y="255"/>
              </a:cxn>
              <a:cxn ang="0">
                <a:pos x="1426" y="175"/>
              </a:cxn>
              <a:cxn ang="0">
                <a:pos x="1426" y="124"/>
              </a:cxn>
              <a:cxn ang="0">
                <a:pos x="1425" y="60"/>
              </a:cxn>
              <a:cxn ang="0">
                <a:pos x="1380" y="39"/>
              </a:cxn>
              <a:cxn ang="0">
                <a:pos x="1250" y="66"/>
              </a:cxn>
              <a:cxn ang="0">
                <a:pos x="1258" y="9"/>
              </a:cxn>
              <a:cxn ang="0">
                <a:pos x="1152" y="5"/>
              </a:cxn>
              <a:cxn ang="0">
                <a:pos x="1046" y="34"/>
              </a:cxn>
              <a:cxn ang="0">
                <a:pos x="1029" y="7"/>
              </a:cxn>
              <a:cxn ang="0">
                <a:pos x="924" y="15"/>
              </a:cxn>
              <a:cxn ang="0">
                <a:pos x="389" y="311"/>
              </a:cxn>
              <a:cxn ang="0">
                <a:pos x="768" y="69"/>
              </a:cxn>
              <a:cxn ang="0">
                <a:pos x="736" y="37"/>
              </a:cxn>
              <a:cxn ang="0">
                <a:pos x="519" y="145"/>
              </a:cxn>
              <a:cxn ang="0">
                <a:pos x="690" y="17"/>
              </a:cxn>
              <a:cxn ang="0">
                <a:pos x="582" y="14"/>
              </a:cxn>
              <a:cxn ang="0">
                <a:pos x="441" y="58"/>
              </a:cxn>
              <a:cxn ang="0">
                <a:pos x="287" y="90"/>
              </a:cxn>
              <a:cxn ang="0">
                <a:pos x="252" y="56"/>
              </a:cxn>
              <a:cxn ang="0">
                <a:pos x="175" y="81"/>
              </a:cxn>
              <a:cxn ang="0">
                <a:pos x="217" y="9"/>
              </a:cxn>
              <a:cxn ang="0">
                <a:pos x="90" y="69"/>
              </a:cxn>
              <a:cxn ang="0">
                <a:pos x="107" y="6"/>
              </a:cxn>
              <a:cxn ang="0">
                <a:pos x="12" y="55"/>
              </a:cxn>
              <a:cxn ang="0">
                <a:pos x="48" y="73"/>
              </a:cxn>
              <a:cxn ang="0">
                <a:pos x="87" y="114"/>
              </a:cxn>
              <a:cxn ang="0">
                <a:pos x="26" y="212"/>
              </a:cxn>
              <a:cxn ang="0">
                <a:pos x="10" y="269"/>
              </a:cxn>
              <a:cxn ang="0">
                <a:pos x="331" y="100"/>
              </a:cxn>
              <a:cxn ang="0">
                <a:pos x="36" y="335"/>
              </a:cxn>
              <a:cxn ang="0">
                <a:pos x="9" y="376"/>
              </a:cxn>
              <a:cxn ang="0">
                <a:pos x="57" y="384"/>
              </a:cxn>
              <a:cxn ang="0">
                <a:pos x="505" y="116"/>
              </a:cxn>
              <a:cxn ang="0">
                <a:pos x="125" y="361"/>
              </a:cxn>
              <a:cxn ang="0">
                <a:pos x="294" y="333"/>
              </a:cxn>
              <a:cxn ang="0">
                <a:pos x="202" y="416"/>
              </a:cxn>
              <a:cxn ang="0">
                <a:pos x="344" y="374"/>
              </a:cxn>
              <a:cxn ang="0">
                <a:pos x="458" y="362"/>
              </a:cxn>
              <a:cxn ang="0">
                <a:pos x="471" y="373"/>
              </a:cxn>
              <a:cxn ang="0">
                <a:pos x="594" y="359"/>
              </a:cxn>
              <a:cxn ang="0">
                <a:pos x="998" y="120"/>
              </a:cxn>
              <a:cxn ang="0">
                <a:pos x="583" y="380"/>
              </a:cxn>
              <a:cxn ang="0">
                <a:pos x="754" y="319"/>
              </a:cxn>
              <a:cxn ang="0">
                <a:pos x="954" y="226"/>
              </a:cxn>
              <a:cxn ang="0">
                <a:pos x="683" y="420"/>
              </a:cxn>
              <a:cxn ang="0">
                <a:pos x="876" y="332"/>
              </a:cxn>
              <a:cxn ang="0">
                <a:pos x="782" y="416"/>
              </a:cxn>
              <a:cxn ang="0">
                <a:pos x="1256" y="150"/>
              </a:cxn>
              <a:cxn ang="0">
                <a:pos x="910" y="410"/>
              </a:cxn>
              <a:cxn ang="0">
                <a:pos x="1228" y="255"/>
              </a:cxn>
              <a:cxn ang="0">
                <a:pos x="1038" y="386"/>
              </a:cxn>
              <a:cxn ang="0">
                <a:pos x="1162" y="352"/>
              </a:cxn>
              <a:cxn ang="0">
                <a:pos x="1189" y="350"/>
              </a:cxn>
              <a:cxn ang="0">
                <a:pos x="1165" y="417"/>
              </a:cxn>
              <a:cxn ang="0">
                <a:pos x="1246" y="417"/>
              </a:cxn>
              <a:cxn ang="0">
                <a:pos x="1395" y="347"/>
              </a:cxn>
              <a:cxn ang="0">
                <a:pos x="1379" y="424"/>
              </a:cxn>
              <a:cxn ang="0">
                <a:pos x="1419" y="405"/>
              </a:cxn>
            </a:cxnLst>
            <a:rect l="0" t="0" r="r" b="b"/>
            <a:pathLst>
              <a:path w="1446" h="432">
                <a:moveTo>
                  <a:pt x="1416" y="375"/>
                </a:moveTo>
                <a:cubicBezTo>
                  <a:pt x="1445" y="320"/>
                  <a:pt x="1444" y="317"/>
                  <a:pt x="1440" y="310"/>
                </a:cubicBezTo>
                <a:cubicBezTo>
                  <a:pt x="1438" y="305"/>
                  <a:pt x="1434" y="302"/>
                  <a:pt x="1429" y="301"/>
                </a:cubicBezTo>
                <a:cubicBezTo>
                  <a:pt x="1422" y="299"/>
                  <a:pt x="1413" y="301"/>
                  <a:pt x="1382" y="317"/>
                </a:cubicBezTo>
                <a:cubicBezTo>
                  <a:pt x="1392" y="308"/>
                  <a:pt x="1400" y="300"/>
                  <a:pt x="1407" y="294"/>
                </a:cubicBezTo>
                <a:cubicBezTo>
                  <a:pt x="1415" y="286"/>
                  <a:pt x="1421" y="280"/>
                  <a:pt x="1425" y="276"/>
                </a:cubicBezTo>
                <a:cubicBezTo>
                  <a:pt x="1433" y="268"/>
                  <a:pt x="1441" y="261"/>
                  <a:pt x="1435" y="250"/>
                </a:cubicBezTo>
                <a:cubicBezTo>
                  <a:pt x="1432" y="245"/>
                  <a:pt x="1428" y="242"/>
                  <a:pt x="1423" y="241"/>
                </a:cubicBezTo>
                <a:cubicBezTo>
                  <a:pt x="1417" y="239"/>
                  <a:pt x="1410" y="237"/>
                  <a:pt x="1375" y="255"/>
                </a:cubicBezTo>
                <a:cubicBezTo>
                  <a:pt x="1383" y="249"/>
                  <a:pt x="1390" y="243"/>
                  <a:pt x="1397" y="238"/>
                </a:cubicBezTo>
                <a:cubicBezTo>
                  <a:pt x="1432" y="211"/>
                  <a:pt x="1446" y="199"/>
                  <a:pt x="1438" y="184"/>
                </a:cubicBezTo>
                <a:cubicBezTo>
                  <a:pt x="1435" y="179"/>
                  <a:pt x="1431" y="176"/>
                  <a:pt x="1426" y="175"/>
                </a:cubicBezTo>
                <a:cubicBezTo>
                  <a:pt x="1417" y="173"/>
                  <a:pt x="1401" y="177"/>
                  <a:pt x="1366" y="195"/>
                </a:cubicBezTo>
                <a:cubicBezTo>
                  <a:pt x="1376" y="187"/>
                  <a:pt x="1385" y="181"/>
                  <a:pt x="1393" y="175"/>
                </a:cubicBezTo>
                <a:cubicBezTo>
                  <a:pt x="1422" y="151"/>
                  <a:pt x="1434" y="138"/>
                  <a:pt x="1426" y="124"/>
                </a:cubicBezTo>
                <a:cubicBezTo>
                  <a:pt x="1424" y="119"/>
                  <a:pt x="1420" y="116"/>
                  <a:pt x="1415" y="115"/>
                </a:cubicBezTo>
                <a:cubicBezTo>
                  <a:pt x="1409" y="114"/>
                  <a:pt x="1401" y="115"/>
                  <a:pt x="1386" y="122"/>
                </a:cubicBezTo>
                <a:cubicBezTo>
                  <a:pt x="1423" y="91"/>
                  <a:pt x="1433" y="74"/>
                  <a:pt x="1425" y="60"/>
                </a:cubicBezTo>
                <a:cubicBezTo>
                  <a:pt x="1422" y="54"/>
                  <a:pt x="1416" y="50"/>
                  <a:pt x="1410" y="49"/>
                </a:cubicBezTo>
                <a:cubicBezTo>
                  <a:pt x="1395" y="45"/>
                  <a:pt x="1366" y="55"/>
                  <a:pt x="1319" y="78"/>
                </a:cubicBezTo>
                <a:cubicBezTo>
                  <a:pt x="1340" y="65"/>
                  <a:pt x="1361" y="51"/>
                  <a:pt x="1380" y="39"/>
                </a:cubicBezTo>
                <a:cubicBezTo>
                  <a:pt x="1387" y="34"/>
                  <a:pt x="1390" y="25"/>
                  <a:pt x="1386" y="17"/>
                </a:cubicBezTo>
                <a:cubicBezTo>
                  <a:pt x="1383" y="13"/>
                  <a:pt x="1380" y="10"/>
                  <a:pt x="1375" y="9"/>
                </a:cubicBezTo>
                <a:cubicBezTo>
                  <a:pt x="1367" y="7"/>
                  <a:pt x="1360" y="5"/>
                  <a:pt x="1250" y="66"/>
                </a:cubicBezTo>
                <a:cubicBezTo>
                  <a:pt x="1250" y="66"/>
                  <a:pt x="1249" y="67"/>
                  <a:pt x="1248" y="67"/>
                </a:cubicBezTo>
                <a:cubicBezTo>
                  <a:pt x="1276" y="43"/>
                  <a:pt x="1279" y="31"/>
                  <a:pt x="1273" y="20"/>
                </a:cubicBezTo>
                <a:cubicBezTo>
                  <a:pt x="1270" y="14"/>
                  <a:pt x="1265" y="11"/>
                  <a:pt x="1258" y="9"/>
                </a:cubicBezTo>
                <a:cubicBezTo>
                  <a:pt x="1246" y="6"/>
                  <a:pt x="1224" y="9"/>
                  <a:pt x="1156" y="44"/>
                </a:cubicBezTo>
                <a:cubicBezTo>
                  <a:pt x="1166" y="33"/>
                  <a:pt x="1169" y="23"/>
                  <a:pt x="1163" y="14"/>
                </a:cubicBezTo>
                <a:cubicBezTo>
                  <a:pt x="1161" y="10"/>
                  <a:pt x="1157" y="7"/>
                  <a:pt x="1152" y="5"/>
                </a:cubicBezTo>
                <a:cubicBezTo>
                  <a:pt x="1133" y="0"/>
                  <a:pt x="1079" y="29"/>
                  <a:pt x="816" y="189"/>
                </a:cubicBezTo>
                <a:cubicBezTo>
                  <a:pt x="770" y="217"/>
                  <a:pt x="719" y="248"/>
                  <a:pt x="670" y="277"/>
                </a:cubicBezTo>
                <a:cubicBezTo>
                  <a:pt x="786" y="201"/>
                  <a:pt x="932" y="107"/>
                  <a:pt x="1046" y="34"/>
                </a:cubicBezTo>
                <a:cubicBezTo>
                  <a:pt x="1053" y="30"/>
                  <a:pt x="1055" y="20"/>
                  <a:pt x="1051" y="13"/>
                </a:cubicBezTo>
                <a:cubicBezTo>
                  <a:pt x="1047" y="5"/>
                  <a:pt x="1037" y="3"/>
                  <a:pt x="1029" y="7"/>
                </a:cubicBezTo>
                <a:cubicBezTo>
                  <a:pt x="1029" y="7"/>
                  <a:pt x="1029" y="7"/>
                  <a:pt x="1029" y="7"/>
                </a:cubicBezTo>
                <a:cubicBezTo>
                  <a:pt x="854" y="105"/>
                  <a:pt x="620" y="237"/>
                  <a:pt x="473" y="318"/>
                </a:cubicBezTo>
                <a:cubicBezTo>
                  <a:pt x="584" y="242"/>
                  <a:pt x="756" y="134"/>
                  <a:pt x="918" y="37"/>
                </a:cubicBezTo>
                <a:cubicBezTo>
                  <a:pt x="925" y="32"/>
                  <a:pt x="928" y="23"/>
                  <a:pt x="924" y="15"/>
                </a:cubicBezTo>
                <a:cubicBezTo>
                  <a:pt x="921" y="11"/>
                  <a:pt x="917" y="8"/>
                  <a:pt x="912" y="7"/>
                </a:cubicBezTo>
                <a:cubicBezTo>
                  <a:pt x="894" y="2"/>
                  <a:pt x="851" y="26"/>
                  <a:pt x="624" y="167"/>
                </a:cubicBezTo>
                <a:cubicBezTo>
                  <a:pt x="544" y="217"/>
                  <a:pt x="461" y="269"/>
                  <a:pt x="389" y="311"/>
                </a:cubicBezTo>
                <a:cubicBezTo>
                  <a:pt x="410" y="298"/>
                  <a:pt x="431" y="285"/>
                  <a:pt x="452" y="272"/>
                </a:cubicBezTo>
                <a:cubicBezTo>
                  <a:pt x="535" y="221"/>
                  <a:pt x="620" y="168"/>
                  <a:pt x="687" y="125"/>
                </a:cubicBezTo>
                <a:cubicBezTo>
                  <a:pt x="723" y="101"/>
                  <a:pt x="749" y="83"/>
                  <a:pt x="768" y="69"/>
                </a:cubicBezTo>
                <a:cubicBezTo>
                  <a:pt x="792" y="51"/>
                  <a:pt x="808" y="36"/>
                  <a:pt x="799" y="21"/>
                </a:cubicBezTo>
                <a:cubicBezTo>
                  <a:pt x="797" y="17"/>
                  <a:pt x="794" y="14"/>
                  <a:pt x="790" y="13"/>
                </a:cubicBezTo>
                <a:cubicBezTo>
                  <a:pt x="782" y="11"/>
                  <a:pt x="782" y="11"/>
                  <a:pt x="736" y="37"/>
                </a:cubicBezTo>
                <a:cubicBezTo>
                  <a:pt x="711" y="52"/>
                  <a:pt x="675" y="73"/>
                  <a:pt x="634" y="98"/>
                </a:cubicBezTo>
                <a:cubicBezTo>
                  <a:pt x="520" y="165"/>
                  <a:pt x="318" y="285"/>
                  <a:pt x="197" y="350"/>
                </a:cubicBezTo>
                <a:cubicBezTo>
                  <a:pt x="288" y="289"/>
                  <a:pt x="429" y="201"/>
                  <a:pt x="519" y="145"/>
                </a:cubicBezTo>
                <a:cubicBezTo>
                  <a:pt x="567" y="115"/>
                  <a:pt x="608" y="90"/>
                  <a:pt x="638" y="71"/>
                </a:cubicBezTo>
                <a:cubicBezTo>
                  <a:pt x="654" y="60"/>
                  <a:pt x="666" y="53"/>
                  <a:pt x="673" y="48"/>
                </a:cubicBezTo>
                <a:cubicBezTo>
                  <a:pt x="686" y="39"/>
                  <a:pt x="698" y="31"/>
                  <a:pt x="690" y="17"/>
                </a:cubicBezTo>
                <a:cubicBezTo>
                  <a:pt x="688" y="12"/>
                  <a:pt x="683" y="9"/>
                  <a:pt x="677" y="7"/>
                </a:cubicBezTo>
                <a:cubicBezTo>
                  <a:pt x="669" y="5"/>
                  <a:pt x="656" y="2"/>
                  <a:pt x="570" y="45"/>
                </a:cubicBezTo>
                <a:cubicBezTo>
                  <a:pt x="581" y="35"/>
                  <a:pt x="589" y="25"/>
                  <a:pt x="582" y="14"/>
                </a:cubicBezTo>
                <a:cubicBezTo>
                  <a:pt x="580" y="10"/>
                  <a:pt x="576" y="7"/>
                  <a:pt x="572" y="6"/>
                </a:cubicBezTo>
                <a:cubicBezTo>
                  <a:pt x="564" y="4"/>
                  <a:pt x="554" y="1"/>
                  <a:pt x="415" y="78"/>
                </a:cubicBezTo>
                <a:cubicBezTo>
                  <a:pt x="426" y="70"/>
                  <a:pt x="434" y="63"/>
                  <a:pt x="441" y="58"/>
                </a:cubicBezTo>
                <a:cubicBezTo>
                  <a:pt x="453" y="47"/>
                  <a:pt x="468" y="35"/>
                  <a:pt x="460" y="20"/>
                </a:cubicBezTo>
                <a:cubicBezTo>
                  <a:pt x="457" y="15"/>
                  <a:pt x="452" y="12"/>
                  <a:pt x="446" y="10"/>
                </a:cubicBezTo>
                <a:cubicBezTo>
                  <a:pt x="427" y="5"/>
                  <a:pt x="388" y="25"/>
                  <a:pt x="287" y="90"/>
                </a:cubicBezTo>
                <a:cubicBezTo>
                  <a:pt x="347" y="45"/>
                  <a:pt x="358" y="32"/>
                  <a:pt x="349" y="17"/>
                </a:cubicBezTo>
                <a:cubicBezTo>
                  <a:pt x="347" y="13"/>
                  <a:pt x="343" y="10"/>
                  <a:pt x="339" y="9"/>
                </a:cubicBezTo>
                <a:cubicBezTo>
                  <a:pt x="330" y="7"/>
                  <a:pt x="330" y="7"/>
                  <a:pt x="252" y="56"/>
                </a:cubicBezTo>
                <a:cubicBezTo>
                  <a:pt x="210" y="83"/>
                  <a:pt x="137" y="128"/>
                  <a:pt x="87" y="157"/>
                </a:cubicBezTo>
                <a:cubicBezTo>
                  <a:pt x="86" y="157"/>
                  <a:pt x="86" y="157"/>
                  <a:pt x="86" y="157"/>
                </a:cubicBezTo>
                <a:cubicBezTo>
                  <a:pt x="115" y="131"/>
                  <a:pt x="152" y="100"/>
                  <a:pt x="175" y="81"/>
                </a:cubicBezTo>
                <a:cubicBezTo>
                  <a:pt x="189" y="69"/>
                  <a:pt x="202" y="58"/>
                  <a:pt x="211" y="50"/>
                </a:cubicBezTo>
                <a:cubicBezTo>
                  <a:pt x="227" y="36"/>
                  <a:pt x="234" y="29"/>
                  <a:pt x="228" y="18"/>
                </a:cubicBezTo>
                <a:cubicBezTo>
                  <a:pt x="226" y="14"/>
                  <a:pt x="222" y="11"/>
                  <a:pt x="217" y="9"/>
                </a:cubicBezTo>
                <a:cubicBezTo>
                  <a:pt x="207" y="7"/>
                  <a:pt x="200" y="9"/>
                  <a:pt x="88" y="76"/>
                </a:cubicBezTo>
                <a:cubicBezTo>
                  <a:pt x="86" y="77"/>
                  <a:pt x="85" y="78"/>
                  <a:pt x="83" y="79"/>
                </a:cubicBezTo>
                <a:cubicBezTo>
                  <a:pt x="86" y="75"/>
                  <a:pt x="88" y="72"/>
                  <a:pt x="90" y="69"/>
                </a:cubicBezTo>
                <a:cubicBezTo>
                  <a:pt x="98" y="59"/>
                  <a:pt x="104" y="50"/>
                  <a:pt x="109" y="43"/>
                </a:cubicBezTo>
                <a:cubicBezTo>
                  <a:pt x="118" y="31"/>
                  <a:pt x="123" y="24"/>
                  <a:pt x="118" y="15"/>
                </a:cubicBezTo>
                <a:cubicBezTo>
                  <a:pt x="115" y="10"/>
                  <a:pt x="111" y="7"/>
                  <a:pt x="107" y="6"/>
                </a:cubicBezTo>
                <a:cubicBezTo>
                  <a:pt x="96" y="4"/>
                  <a:pt x="86" y="9"/>
                  <a:pt x="48" y="35"/>
                </a:cubicBezTo>
                <a:cubicBezTo>
                  <a:pt x="38" y="41"/>
                  <a:pt x="25" y="50"/>
                  <a:pt x="19" y="53"/>
                </a:cubicBezTo>
                <a:cubicBezTo>
                  <a:pt x="17" y="53"/>
                  <a:pt x="14" y="54"/>
                  <a:pt x="12" y="55"/>
                </a:cubicBezTo>
                <a:cubicBezTo>
                  <a:pt x="4" y="59"/>
                  <a:pt x="2" y="69"/>
                  <a:pt x="6" y="77"/>
                </a:cubicBezTo>
                <a:cubicBezTo>
                  <a:pt x="8" y="81"/>
                  <a:pt x="12" y="84"/>
                  <a:pt x="17" y="85"/>
                </a:cubicBezTo>
                <a:cubicBezTo>
                  <a:pt x="24" y="86"/>
                  <a:pt x="30" y="84"/>
                  <a:pt x="48" y="73"/>
                </a:cubicBezTo>
                <a:cubicBezTo>
                  <a:pt x="15" y="118"/>
                  <a:pt x="13" y="123"/>
                  <a:pt x="19" y="133"/>
                </a:cubicBezTo>
                <a:cubicBezTo>
                  <a:pt x="21" y="137"/>
                  <a:pt x="24" y="140"/>
                  <a:pt x="29" y="141"/>
                </a:cubicBezTo>
                <a:cubicBezTo>
                  <a:pt x="36" y="143"/>
                  <a:pt x="37" y="143"/>
                  <a:pt x="87" y="114"/>
                </a:cubicBezTo>
                <a:cubicBezTo>
                  <a:pt x="78" y="121"/>
                  <a:pt x="70" y="128"/>
                  <a:pt x="63" y="135"/>
                </a:cubicBezTo>
                <a:cubicBezTo>
                  <a:pt x="13" y="179"/>
                  <a:pt x="6" y="189"/>
                  <a:pt x="13" y="203"/>
                </a:cubicBezTo>
                <a:cubicBezTo>
                  <a:pt x="16" y="208"/>
                  <a:pt x="20" y="211"/>
                  <a:pt x="26" y="212"/>
                </a:cubicBezTo>
                <a:cubicBezTo>
                  <a:pt x="36" y="215"/>
                  <a:pt x="53" y="210"/>
                  <a:pt x="85" y="194"/>
                </a:cubicBezTo>
                <a:cubicBezTo>
                  <a:pt x="72" y="203"/>
                  <a:pt x="59" y="212"/>
                  <a:pt x="49" y="219"/>
                </a:cubicBezTo>
                <a:cubicBezTo>
                  <a:pt x="14" y="245"/>
                  <a:pt x="1" y="254"/>
                  <a:pt x="10" y="269"/>
                </a:cubicBezTo>
                <a:cubicBezTo>
                  <a:pt x="12" y="274"/>
                  <a:pt x="17" y="277"/>
                  <a:pt x="22" y="279"/>
                </a:cubicBezTo>
                <a:cubicBezTo>
                  <a:pt x="43" y="284"/>
                  <a:pt x="85" y="259"/>
                  <a:pt x="232" y="163"/>
                </a:cubicBezTo>
                <a:cubicBezTo>
                  <a:pt x="262" y="144"/>
                  <a:pt x="298" y="121"/>
                  <a:pt x="331" y="100"/>
                </a:cubicBezTo>
                <a:cubicBezTo>
                  <a:pt x="250" y="157"/>
                  <a:pt x="131" y="236"/>
                  <a:pt x="19" y="308"/>
                </a:cubicBezTo>
                <a:cubicBezTo>
                  <a:pt x="12" y="313"/>
                  <a:pt x="10" y="323"/>
                  <a:pt x="14" y="330"/>
                </a:cubicBezTo>
                <a:cubicBezTo>
                  <a:pt x="19" y="337"/>
                  <a:pt x="29" y="340"/>
                  <a:pt x="36" y="335"/>
                </a:cubicBezTo>
                <a:cubicBezTo>
                  <a:pt x="149" y="268"/>
                  <a:pt x="307" y="175"/>
                  <a:pt x="421" y="111"/>
                </a:cubicBezTo>
                <a:cubicBezTo>
                  <a:pt x="316" y="182"/>
                  <a:pt x="168" y="277"/>
                  <a:pt x="49" y="351"/>
                </a:cubicBezTo>
                <a:cubicBezTo>
                  <a:pt x="25" y="367"/>
                  <a:pt x="10" y="376"/>
                  <a:pt x="9" y="376"/>
                </a:cubicBezTo>
                <a:cubicBezTo>
                  <a:pt x="2" y="381"/>
                  <a:pt x="0" y="391"/>
                  <a:pt x="4" y="398"/>
                </a:cubicBezTo>
                <a:cubicBezTo>
                  <a:pt x="9" y="406"/>
                  <a:pt x="19" y="408"/>
                  <a:pt x="27" y="403"/>
                </a:cubicBezTo>
                <a:cubicBezTo>
                  <a:pt x="27" y="403"/>
                  <a:pt x="38" y="396"/>
                  <a:pt x="57" y="384"/>
                </a:cubicBezTo>
                <a:cubicBezTo>
                  <a:pt x="108" y="352"/>
                  <a:pt x="217" y="285"/>
                  <a:pt x="328" y="218"/>
                </a:cubicBezTo>
                <a:cubicBezTo>
                  <a:pt x="401" y="175"/>
                  <a:pt x="459" y="142"/>
                  <a:pt x="504" y="117"/>
                </a:cubicBezTo>
                <a:cubicBezTo>
                  <a:pt x="504" y="117"/>
                  <a:pt x="504" y="116"/>
                  <a:pt x="505" y="116"/>
                </a:cubicBezTo>
                <a:cubicBezTo>
                  <a:pt x="504" y="117"/>
                  <a:pt x="503" y="117"/>
                  <a:pt x="502" y="118"/>
                </a:cubicBezTo>
                <a:cubicBezTo>
                  <a:pt x="417" y="171"/>
                  <a:pt x="310" y="237"/>
                  <a:pt x="227" y="291"/>
                </a:cubicBezTo>
                <a:cubicBezTo>
                  <a:pt x="182" y="321"/>
                  <a:pt x="148" y="344"/>
                  <a:pt x="125" y="361"/>
                </a:cubicBezTo>
                <a:cubicBezTo>
                  <a:pt x="89" y="388"/>
                  <a:pt x="76" y="401"/>
                  <a:pt x="84" y="417"/>
                </a:cubicBezTo>
                <a:cubicBezTo>
                  <a:pt x="87" y="421"/>
                  <a:pt x="91" y="424"/>
                  <a:pt x="96" y="425"/>
                </a:cubicBezTo>
                <a:cubicBezTo>
                  <a:pt x="106" y="428"/>
                  <a:pt x="118" y="432"/>
                  <a:pt x="294" y="333"/>
                </a:cubicBezTo>
                <a:cubicBezTo>
                  <a:pt x="287" y="337"/>
                  <a:pt x="280" y="342"/>
                  <a:pt x="273" y="346"/>
                </a:cubicBezTo>
                <a:cubicBezTo>
                  <a:pt x="251" y="361"/>
                  <a:pt x="234" y="372"/>
                  <a:pt x="223" y="380"/>
                </a:cubicBezTo>
                <a:cubicBezTo>
                  <a:pt x="208" y="391"/>
                  <a:pt x="193" y="401"/>
                  <a:pt x="202" y="416"/>
                </a:cubicBezTo>
                <a:cubicBezTo>
                  <a:pt x="204" y="421"/>
                  <a:pt x="209" y="424"/>
                  <a:pt x="215" y="426"/>
                </a:cubicBezTo>
                <a:cubicBezTo>
                  <a:pt x="232" y="430"/>
                  <a:pt x="268" y="416"/>
                  <a:pt x="339" y="377"/>
                </a:cubicBezTo>
                <a:cubicBezTo>
                  <a:pt x="340" y="376"/>
                  <a:pt x="342" y="375"/>
                  <a:pt x="344" y="374"/>
                </a:cubicBezTo>
                <a:cubicBezTo>
                  <a:pt x="329" y="387"/>
                  <a:pt x="317" y="402"/>
                  <a:pt x="325" y="416"/>
                </a:cubicBezTo>
                <a:cubicBezTo>
                  <a:pt x="327" y="420"/>
                  <a:pt x="330" y="422"/>
                  <a:pt x="334" y="424"/>
                </a:cubicBezTo>
                <a:cubicBezTo>
                  <a:pt x="343" y="426"/>
                  <a:pt x="343" y="426"/>
                  <a:pt x="458" y="362"/>
                </a:cubicBezTo>
                <a:cubicBezTo>
                  <a:pt x="499" y="340"/>
                  <a:pt x="550" y="312"/>
                  <a:pt x="611" y="278"/>
                </a:cubicBezTo>
                <a:cubicBezTo>
                  <a:pt x="582" y="297"/>
                  <a:pt x="557" y="313"/>
                  <a:pt x="536" y="328"/>
                </a:cubicBezTo>
                <a:cubicBezTo>
                  <a:pt x="508" y="347"/>
                  <a:pt x="485" y="362"/>
                  <a:pt x="471" y="373"/>
                </a:cubicBezTo>
                <a:cubicBezTo>
                  <a:pt x="447" y="390"/>
                  <a:pt x="435" y="399"/>
                  <a:pt x="443" y="413"/>
                </a:cubicBezTo>
                <a:cubicBezTo>
                  <a:pt x="445" y="418"/>
                  <a:pt x="449" y="421"/>
                  <a:pt x="454" y="422"/>
                </a:cubicBezTo>
                <a:cubicBezTo>
                  <a:pt x="466" y="425"/>
                  <a:pt x="483" y="422"/>
                  <a:pt x="594" y="359"/>
                </a:cubicBezTo>
                <a:cubicBezTo>
                  <a:pt x="661" y="320"/>
                  <a:pt x="748" y="268"/>
                  <a:pt x="832" y="217"/>
                </a:cubicBezTo>
                <a:cubicBezTo>
                  <a:pt x="900" y="176"/>
                  <a:pt x="976" y="130"/>
                  <a:pt x="1037" y="94"/>
                </a:cubicBezTo>
                <a:cubicBezTo>
                  <a:pt x="1025" y="102"/>
                  <a:pt x="1012" y="110"/>
                  <a:pt x="998" y="120"/>
                </a:cubicBezTo>
                <a:cubicBezTo>
                  <a:pt x="922" y="169"/>
                  <a:pt x="830" y="226"/>
                  <a:pt x="749" y="276"/>
                </a:cubicBezTo>
                <a:cubicBezTo>
                  <a:pt x="698" y="307"/>
                  <a:pt x="653" y="334"/>
                  <a:pt x="621" y="355"/>
                </a:cubicBezTo>
                <a:cubicBezTo>
                  <a:pt x="604" y="366"/>
                  <a:pt x="592" y="374"/>
                  <a:pt x="583" y="380"/>
                </a:cubicBezTo>
                <a:cubicBezTo>
                  <a:pt x="571" y="388"/>
                  <a:pt x="558" y="398"/>
                  <a:pt x="566" y="412"/>
                </a:cubicBezTo>
                <a:cubicBezTo>
                  <a:pt x="568" y="415"/>
                  <a:pt x="572" y="418"/>
                  <a:pt x="576" y="419"/>
                </a:cubicBezTo>
                <a:cubicBezTo>
                  <a:pt x="586" y="422"/>
                  <a:pt x="587" y="422"/>
                  <a:pt x="754" y="319"/>
                </a:cubicBezTo>
                <a:cubicBezTo>
                  <a:pt x="846" y="262"/>
                  <a:pt x="961" y="190"/>
                  <a:pt x="1059" y="134"/>
                </a:cubicBezTo>
                <a:cubicBezTo>
                  <a:pt x="1145" y="84"/>
                  <a:pt x="1193" y="60"/>
                  <a:pt x="1219" y="49"/>
                </a:cubicBezTo>
                <a:cubicBezTo>
                  <a:pt x="1188" y="75"/>
                  <a:pt x="1116" y="126"/>
                  <a:pt x="954" y="226"/>
                </a:cubicBezTo>
                <a:cubicBezTo>
                  <a:pt x="816" y="311"/>
                  <a:pt x="680" y="390"/>
                  <a:pt x="679" y="391"/>
                </a:cubicBezTo>
                <a:cubicBezTo>
                  <a:pt x="671" y="395"/>
                  <a:pt x="668" y="405"/>
                  <a:pt x="673" y="413"/>
                </a:cubicBezTo>
                <a:cubicBezTo>
                  <a:pt x="675" y="416"/>
                  <a:pt x="679" y="419"/>
                  <a:pt x="683" y="420"/>
                </a:cubicBezTo>
                <a:cubicBezTo>
                  <a:pt x="694" y="423"/>
                  <a:pt x="695" y="424"/>
                  <a:pt x="961" y="269"/>
                </a:cubicBezTo>
                <a:cubicBezTo>
                  <a:pt x="987" y="254"/>
                  <a:pt x="1014" y="238"/>
                  <a:pt x="1042" y="222"/>
                </a:cubicBezTo>
                <a:cubicBezTo>
                  <a:pt x="973" y="267"/>
                  <a:pt x="917" y="304"/>
                  <a:pt x="876" y="332"/>
                </a:cubicBezTo>
                <a:cubicBezTo>
                  <a:pt x="848" y="351"/>
                  <a:pt x="826" y="366"/>
                  <a:pt x="811" y="377"/>
                </a:cubicBezTo>
                <a:cubicBezTo>
                  <a:pt x="803" y="382"/>
                  <a:pt x="797" y="387"/>
                  <a:pt x="793" y="390"/>
                </a:cubicBezTo>
                <a:cubicBezTo>
                  <a:pt x="787" y="394"/>
                  <a:pt x="775" y="403"/>
                  <a:pt x="782" y="416"/>
                </a:cubicBezTo>
                <a:cubicBezTo>
                  <a:pt x="785" y="420"/>
                  <a:pt x="789" y="423"/>
                  <a:pt x="793" y="424"/>
                </a:cubicBezTo>
                <a:cubicBezTo>
                  <a:pt x="807" y="427"/>
                  <a:pt x="826" y="418"/>
                  <a:pt x="1010" y="302"/>
                </a:cubicBezTo>
                <a:cubicBezTo>
                  <a:pt x="1090" y="251"/>
                  <a:pt x="1181" y="194"/>
                  <a:pt x="1256" y="150"/>
                </a:cubicBezTo>
                <a:cubicBezTo>
                  <a:pt x="1322" y="111"/>
                  <a:pt x="1359" y="94"/>
                  <a:pt x="1379" y="86"/>
                </a:cubicBezTo>
                <a:cubicBezTo>
                  <a:pt x="1320" y="139"/>
                  <a:pt x="1112" y="272"/>
                  <a:pt x="916" y="388"/>
                </a:cubicBezTo>
                <a:cubicBezTo>
                  <a:pt x="909" y="393"/>
                  <a:pt x="906" y="402"/>
                  <a:pt x="910" y="410"/>
                </a:cubicBezTo>
                <a:cubicBezTo>
                  <a:pt x="913" y="415"/>
                  <a:pt x="918" y="419"/>
                  <a:pt x="924" y="420"/>
                </a:cubicBezTo>
                <a:cubicBezTo>
                  <a:pt x="953" y="427"/>
                  <a:pt x="1028" y="383"/>
                  <a:pt x="1226" y="256"/>
                </a:cubicBezTo>
                <a:cubicBezTo>
                  <a:pt x="1227" y="256"/>
                  <a:pt x="1227" y="256"/>
                  <a:pt x="1228" y="255"/>
                </a:cubicBezTo>
                <a:cubicBezTo>
                  <a:pt x="1177" y="291"/>
                  <a:pt x="1127" y="325"/>
                  <a:pt x="1097" y="346"/>
                </a:cubicBezTo>
                <a:cubicBezTo>
                  <a:pt x="1078" y="358"/>
                  <a:pt x="1062" y="369"/>
                  <a:pt x="1051" y="377"/>
                </a:cubicBezTo>
                <a:cubicBezTo>
                  <a:pt x="1046" y="381"/>
                  <a:pt x="1041" y="384"/>
                  <a:pt x="1038" y="386"/>
                </a:cubicBezTo>
                <a:cubicBezTo>
                  <a:pt x="1034" y="389"/>
                  <a:pt x="1022" y="398"/>
                  <a:pt x="1029" y="410"/>
                </a:cubicBezTo>
                <a:cubicBezTo>
                  <a:pt x="1031" y="414"/>
                  <a:pt x="1035" y="417"/>
                  <a:pt x="1039" y="418"/>
                </a:cubicBezTo>
                <a:cubicBezTo>
                  <a:pt x="1049" y="421"/>
                  <a:pt x="1049" y="421"/>
                  <a:pt x="1162" y="352"/>
                </a:cubicBezTo>
                <a:cubicBezTo>
                  <a:pt x="1200" y="329"/>
                  <a:pt x="1254" y="296"/>
                  <a:pt x="1302" y="268"/>
                </a:cubicBezTo>
                <a:cubicBezTo>
                  <a:pt x="1298" y="271"/>
                  <a:pt x="1294" y="273"/>
                  <a:pt x="1290" y="276"/>
                </a:cubicBezTo>
                <a:cubicBezTo>
                  <a:pt x="1254" y="302"/>
                  <a:pt x="1217" y="329"/>
                  <a:pt x="1189" y="350"/>
                </a:cubicBezTo>
                <a:cubicBezTo>
                  <a:pt x="1145" y="384"/>
                  <a:pt x="1134" y="397"/>
                  <a:pt x="1142" y="412"/>
                </a:cubicBezTo>
                <a:cubicBezTo>
                  <a:pt x="1144" y="416"/>
                  <a:pt x="1148" y="418"/>
                  <a:pt x="1152" y="420"/>
                </a:cubicBezTo>
                <a:cubicBezTo>
                  <a:pt x="1157" y="421"/>
                  <a:pt x="1161" y="420"/>
                  <a:pt x="1165" y="417"/>
                </a:cubicBezTo>
                <a:cubicBezTo>
                  <a:pt x="1229" y="376"/>
                  <a:pt x="1299" y="333"/>
                  <a:pt x="1349" y="304"/>
                </a:cubicBezTo>
                <a:cubicBezTo>
                  <a:pt x="1317" y="334"/>
                  <a:pt x="1278" y="371"/>
                  <a:pt x="1249" y="398"/>
                </a:cubicBezTo>
                <a:cubicBezTo>
                  <a:pt x="1244" y="403"/>
                  <a:pt x="1242" y="411"/>
                  <a:pt x="1246" y="417"/>
                </a:cubicBezTo>
                <a:cubicBezTo>
                  <a:pt x="1248" y="421"/>
                  <a:pt x="1252" y="424"/>
                  <a:pt x="1256" y="425"/>
                </a:cubicBezTo>
                <a:cubicBezTo>
                  <a:pt x="1263" y="427"/>
                  <a:pt x="1263" y="427"/>
                  <a:pt x="1298" y="405"/>
                </a:cubicBezTo>
                <a:cubicBezTo>
                  <a:pt x="1319" y="392"/>
                  <a:pt x="1364" y="364"/>
                  <a:pt x="1395" y="347"/>
                </a:cubicBezTo>
                <a:cubicBezTo>
                  <a:pt x="1387" y="362"/>
                  <a:pt x="1377" y="382"/>
                  <a:pt x="1367" y="400"/>
                </a:cubicBezTo>
                <a:cubicBezTo>
                  <a:pt x="1365" y="405"/>
                  <a:pt x="1365" y="411"/>
                  <a:pt x="1367" y="415"/>
                </a:cubicBezTo>
                <a:cubicBezTo>
                  <a:pt x="1370" y="420"/>
                  <a:pt x="1374" y="423"/>
                  <a:pt x="1379" y="424"/>
                </a:cubicBezTo>
                <a:cubicBezTo>
                  <a:pt x="1385" y="425"/>
                  <a:pt x="1391" y="424"/>
                  <a:pt x="1397" y="420"/>
                </a:cubicBezTo>
                <a:cubicBezTo>
                  <a:pt x="1403" y="417"/>
                  <a:pt x="1409" y="413"/>
                  <a:pt x="1416" y="407"/>
                </a:cubicBezTo>
                <a:cubicBezTo>
                  <a:pt x="1417" y="406"/>
                  <a:pt x="1418" y="406"/>
                  <a:pt x="1419" y="405"/>
                </a:cubicBezTo>
                <a:cubicBezTo>
                  <a:pt x="1427" y="401"/>
                  <a:pt x="1430" y="391"/>
                  <a:pt x="1426" y="383"/>
                </a:cubicBezTo>
                <a:cubicBezTo>
                  <a:pt x="1424" y="379"/>
                  <a:pt x="1420" y="377"/>
                  <a:pt x="1416" y="375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Freeform 5"/>
          <p:cNvSpPr>
            <a:spLocks/>
          </p:cNvSpPr>
          <p:nvPr/>
        </p:nvSpPr>
        <p:spPr bwMode="auto">
          <a:xfrm>
            <a:off x="5787760" y="4800600"/>
            <a:ext cx="2019168" cy="542747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1F497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pole tekstowe 147"/>
          <p:cNvSpPr txBox="1"/>
          <p:nvPr/>
        </p:nvSpPr>
        <p:spPr>
          <a:xfrm>
            <a:off x="1314766" y="5825643"/>
            <a:ext cx="159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Serial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Freeform 6"/>
          <p:cNvSpPr>
            <a:spLocks/>
          </p:cNvSpPr>
          <p:nvPr/>
        </p:nvSpPr>
        <p:spPr bwMode="auto">
          <a:xfrm rot="5400000">
            <a:off x="1835286" y="4615059"/>
            <a:ext cx="594343" cy="1899967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5" name="pole tekstowe 147"/>
          <p:cNvSpPr txBox="1"/>
          <p:nvPr/>
        </p:nvSpPr>
        <p:spPr>
          <a:xfrm>
            <a:off x="6001480" y="5899334"/>
            <a:ext cx="159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Serial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Freeform 6"/>
          <p:cNvSpPr>
            <a:spLocks/>
          </p:cNvSpPr>
          <p:nvPr/>
        </p:nvSpPr>
        <p:spPr bwMode="auto">
          <a:xfrm rot="5400000">
            <a:off x="6522000" y="4688750"/>
            <a:ext cx="594343" cy="1899967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7" name="pole tekstowe 147"/>
          <p:cNvSpPr txBox="1"/>
          <p:nvPr/>
        </p:nvSpPr>
        <p:spPr>
          <a:xfrm>
            <a:off x="3747263" y="5888800"/>
            <a:ext cx="159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Parallel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Freeform 6"/>
          <p:cNvSpPr>
            <a:spLocks/>
          </p:cNvSpPr>
          <p:nvPr/>
        </p:nvSpPr>
        <p:spPr bwMode="auto">
          <a:xfrm rot="5400000">
            <a:off x="4151709" y="4214107"/>
            <a:ext cx="594343" cy="2753693"/>
          </a:xfrm>
          <a:custGeom>
            <a:avLst/>
            <a:gdLst/>
            <a:ahLst/>
            <a:cxnLst>
              <a:cxn ang="0">
                <a:pos x="183" y="487"/>
              </a:cxn>
              <a:cxn ang="0">
                <a:pos x="182" y="487"/>
              </a:cxn>
              <a:cxn ang="0">
                <a:pos x="182" y="487"/>
              </a:cxn>
              <a:cxn ang="0">
                <a:pos x="182" y="486"/>
              </a:cxn>
              <a:cxn ang="0">
                <a:pos x="181" y="486"/>
              </a:cxn>
              <a:cxn ang="0">
                <a:pos x="180" y="486"/>
              </a:cxn>
              <a:cxn ang="0">
                <a:pos x="175" y="485"/>
              </a:cxn>
              <a:cxn ang="0">
                <a:pos x="133" y="461"/>
              </a:cxn>
              <a:cxn ang="0">
                <a:pos x="103" y="374"/>
              </a:cxn>
              <a:cxn ang="0">
                <a:pos x="105" y="194"/>
              </a:cxn>
              <a:cxn ang="0">
                <a:pos x="98" y="60"/>
              </a:cxn>
              <a:cxn ang="0">
                <a:pos x="58" y="11"/>
              </a:cxn>
              <a:cxn ang="0">
                <a:pos x="8" y="3"/>
              </a:cxn>
              <a:cxn ang="0">
                <a:pos x="52" y="21"/>
              </a:cxn>
              <a:cxn ang="0">
                <a:pos x="89" y="77"/>
              </a:cxn>
              <a:cxn ang="0">
                <a:pos x="92" y="212"/>
              </a:cxn>
              <a:cxn ang="0">
                <a:pos x="92" y="391"/>
              </a:cxn>
              <a:cxn ang="0">
                <a:pos x="101" y="439"/>
              </a:cxn>
              <a:cxn ang="0">
                <a:pos x="136" y="479"/>
              </a:cxn>
              <a:cxn ang="0">
                <a:pos x="156" y="490"/>
              </a:cxn>
              <a:cxn ang="0">
                <a:pos x="130" y="501"/>
              </a:cxn>
              <a:cxn ang="0">
                <a:pos x="79" y="687"/>
              </a:cxn>
              <a:cxn ang="0">
                <a:pos x="86" y="856"/>
              </a:cxn>
              <a:cxn ang="0">
                <a:pos x="86" y="976"/>
              </a:cxn>
              <a:cxn ang="0">
                <a:pos x="58" y="1018"/>
              </a:cxn>
              <a:cxn ang="0">
                <a:pos x="30" y="1034"/>
              </a:cxn>
              <a:cxn ang="0">
                <a:pos x="61" y="1022"/>
              </a:cxn>
              <a:cxn ang="0">
                <a:pos x="91" y="985"/>
              </a:cxn>
              <a:cxn ang="0">
                <a:pos x="95" y="861"/>
              </a:cxn>
              <a:cxn ang="0">
                <a:pos x="89" y="687"/>
              </a:cxn>
              <a:cxn ang="0">
                <a:pos x="97" y="589"/>
              </a:cxn>
              <a:cxn ang="0">
                <a:pos x="143" y="507"/>
              </a:cxn>
              <a:cxn ang="0">
                <a:pos x="166" y="499"/>
              </a:cxn>
              <a:cxn ang="0">
                <a:pos x="179" y="498"/>
              </a:cxn>
              <a:cxn ang="0">
                <a:pos x="179" y="498"/>
              </a:cxn>
              <a:cxn ang="0">
                <a:pos x="180" y="498"/>
              </a:cxn>
              <a:cxn ang="0">
                <a:pos x="181" y="498"/>
              </a:cxn>
              <a:cxn ang="0">
                <a:pos x="181" y="498"/>
              </a:cxn>
              <a:cxn ang="0">
                <a:pos x="182" y="498"/>
              </a:cxn>
              <a:cxn ang="0">
                <a:pos x="182" y="498"/>
              </a:cxn>
              <a:cxn ang="0">
                <a:pos x="183" y="487"/>
              </a:cxn>
            </a:cxnLst>
            <a:rect l="0" t="0" r="r" b="b"/>
            <a:pathLst>
              <a:path w="184" h="1038">
                <a:moveTo>
                  <a:pt x="183" y="487"/>
                </a:moveTo>
                <a:cubicBezTo>
                  <a:pt x="182" y="487"/>
                  <a:pt x="182" y="487"/>
                  <a:pt x="182" y="487"/>
                </a:cubicBezTo>
                <a:cubicBezTo>
                  <a:pt x="182" y="487"/>
                  <a:pt x="182" y="487"/>
                  <a:pt x="182" y="487"/>
                </a:cubicBezTo>
                <a:cubicBezTo>
                  <a:pt x="182" y="486"/>
                  <a:pt x="182" y="486"/>
                  <a:pt x="182" y="486"/>
                </a:cubicBezTo>
                <a:cubicBezTo>
                  <a:pt x="181" y="486"/>
                  <a:pt x="181" y="486"/>
                  <a:pt x="181" y="486"/>
                </a:cubicBezTo>
                <a:cubicBezTo>
                  <a:pt x="180" y="486"/>
                  <a:pt x="180" y="486"/>
                  <a:pt x="180" y="486"/>
                </a:cubicBezTo>
                <a:cubicBezTo>
                  <a:pt x="175" y="485"/>
                  <a:pt x="175" y="485"/>
                  <a:pt x="175" y="485"/>
                </a:cubicBezTo>
                <a:cubicBezTo>
                  <a:pt x="160" y="480"/>
                  <a:pt x="145" y="472"/>
                  <a:pt x="133" y="461"/>
                </a:cubicBezTo>
                <a:cubicBezTo>
                  <a:pt x="105" y="443"/>
                  <a:pt x="107" y="405"/>
                  <a:pt x="103" y="374"/>
                </a:cubicBezTo>
                <a:cubicBezTo>
                  <a:pt x="100" y="309"/>
                  <a:pt x="104" y="247"/>
                  <a:pt x="105" y="194"/>
                </a:cubicBezTo>
                <a:cubicBezTo>
                  <a:pt x="106" y="140"/>
                  <a:pt x="107" y="94"/>
                  <a:pt x="98" y="60"/>
                </a:cubicBezTo>
                <a:cubicBezTo>
                  <a:pt x="85" y="25"/>
                  <a:pt x="62" y="14"/>
                  <a:pt x="58" y="11"/>
                </a:cubicBezTo>
                <a:cubicBezTo>
                  <a:pt x="40" y="0"/>
                  <a:pt x="14" y="0"/>
                  <a:pt x="8" y="3"/>
                </a:cubicBezTo>
                <a:cubicBezTo>
                  <a:pt x="0" y="8"/>
                  <a:pt x="13" y="0"/>
                  <a:pt x="52" y="21"/>
                </a:cubicBezTo>
                <a:cubicBezTo>
                  <a:pt x="60" y="27"/>
                  <a:pt x="85" y="42"/>
                  <a:pt x="89" y="77"/>
                </a:cubicBezTo>
                <a:cubicBezTo>
                  <a:pt x="94" y="112"/>
                  <a:pt x="93" y="159"/>
                  <a:pt x="92" y="212"/>
                </a:cubicBezTo>
                <a:cubicBezTo>
                  <a:pt x="91" y="266"/>
                  <a:pt x="87" y="326"/>
                  <a:pt x="92" y="391"/>
                </a:cubicBezTo>
                <a:cubicBezTo>
                  <a:pt x="94" y="407"/>
                  <a:pt x="96" y="423"/>
                  <a:pt x="101" y="439"/>
                </a:cubicBezTo>
                <a:cubicBezTo>
                  <a:pt x="107" y="457"/>
                  <a:pt x="123" y="468"/>
                  <a:pt x="136" y="479"/>
                </a:cubicBezTo>
                <a:cubicBezTo>
                  <a:pt x="142" y="483"/>
                  <a:pt x="149" y="487"/>
                  <a:pt x="156" y="490"/>
                </a:cubicBezTo>
                <a:cubicBezTo>
                  <a:pt x="147" y="492"/>
                  <a:pt x="138" y="496"/>
                  <a:pt x="130" y="501"/>
                </a:cubicBezTo>
                <a:cubicBezTo>
                  <a:pt x="77" y="553"/>
                  <a:pt x="81" y="628"/>
                  <a:pt x="79" y="687"/>
                </a:cubicBezTo>
                <a:cubicBezTo>
                  <a:pt x="80" y="749"/>
                  <a:pt x="84" y="806"/>
                  <a:pt x="86" y="856"/>
                </a:cubicBezTo>
                <a:cubicBezTo>
                  <a:pt x="87" y="905"/>
                  <a:pt x="92" y="949"/>
                  <a:pt x="86" y="976"/>
                </a:cubicBezTo>
                <a:cubicBezTo>
                  <a:pt x="78" y="1005"/>
                  <a:pt x="60" y="1015"/>
                  <a:pt x="58" y="1018"/>
                </a:cubicBezTo>
                <a:cubicBezTo>
                  <a:pt x="46" y="1028"/>
                  <a:pt x="33" y="1033"/>
                  <a:pt x="30" y="1034"/>
                </a:cubicBezTo>
                <a:cubicBezTo>
                  <a:pt x="27" y="1035"/>
                  <a:pt x="37" y="1038"/>
                  <a:pt x="61" y="1022"/>
                </a:cubicBezTo>
                <a:cubicBezTo>
                  <a:pt x="60" y="1022"/>
                  <a:pt x="79" y="1014"/>
                  <a:pt x="91" y="985"/>
                </a:cubicBezTo>
                <a:cubicBezTo>
                  <a:pt x="101" y="955"/>
                  <a:pt x="94" y="912"/>
                  <a:pt x="95" y="861"/>
                </a:cubicBezTo>
                <a:cubicBezTo>
                  <a:pt x="93" y="810"/>
                  <a:pt x="90" y="751"/>
                  <a:pt x="89" y="687"/>
                </a:cubicBezTo>
                <a:cubicBezTo>
                  <a:pt x="90" y="655"/>
                  <a:pt x="90" y="622"/>
                  <a:pt x="97" y="589"/>
                </a:cubicBezTo>
                <a:cubicBezTo>
                  <a:pt x="105" y="559"/>
                  <a:pt x="113" y="519"/>
                  <a:pt x="143" y="507"/>
                </a:cubicBezTo>
                <a:cubicBezTo>
                  <a:pt x="150" y="503"/>
                  <a:pt x="158" y="501"/>
                  <a:pt x="166" y="499"/>
                </a:cubicBezTo>
                <a:cubicBezTo>
                  <a:pt x="170" y="499"/>
                  <a:pt x="175" y="498"/>
                  <a:pt x="179" y="498"/>
                </a:cubicBezTo>
                <a:cubicBezTo>
                  <a:pt x="179" y="498"/>
                  <a:pt x="179" y="498"/>
                  <a:pt x="179" y="498"/>
                </a:cubicBezTo>
                <a:cubicBezTo>
                  <a:pt x="180" y="498"/>
                  <a:pt x="180" y="498"/>
                  <a:pt x="180" y="498"/>
                </a:cubicBezTo>
                <a:cubicBezTo>
                  <a:pt x="181" y="498"/>
                  <a:pt x="181" y="498"/>
                  <a:pt x="181" y="498"/>
                </a:cubicBezTo>
                <a:cubicBezTo>
                  <a:pt x="181" y="503"/>
                  <a:pt x="181" y="501"/>
                  <a:pt x="181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4" y="476"/>
                  <a:pt x="183" y="492"/>
                  <a:pt x="183" y="4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9569853" y="1149581"/>
            <a:ext cx="33803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212121"/>
                </a:solidFill>
                <a:latin typeface="Helvetica Neue"/>
              </a:rPr>
              <a:t>Amdahl's Law </a:t>
            </a:r>
            <a:r>
              <a:rPr lang="en-US" sz="2000" dirty="0">
                <a:solidFill>
                  <a:srgbClr val="212121"/>
                </a:solidFill>
                <a:latin typeface="Helvetica Neue"/>
              </a:rPr>
              <a:t>indicates that the speedup from parallelizing any </a:t>
            </a:r>
            <a:r>
              <a:rPr lang="en-US" sz="2000" strike="sngStrike" dirty="0">
                <a:solidFill>
                  <a:srgbClr val="212121"/>
                </a:solidFill>
                <a:latin typeface="Helvetica Neue"/>
              </a:rPr>
              <a:t>computing</a:t>
            </a:r>
            <a:r>
              <a:rPr lang="en-US" sz="2000" dirty="0">
                <a:solidFill>
                  <a:srgbClr val="212121"/>
                </a:solidFill>
                <a:latin typeface="Helvetica Neue"/>
              </a:rPr>
              <a:t> problem is inherently limited by the presence of serial (non-parallelizable) portions</a:t>
            </a:r>
            <a:endParaRPr lang="en-US" sz="2000" dirty="0"/>
          </a:p>
        </p:txBody>
      </p:sp>
      <p:sp>
        <p:nvSpPr>
          <p:cNvPr id="80" name="Freeform 48"/>
          <p:cNvSpPr>
            <a:spLocks/>
          </p:cNvSpPr>
          <p:nvPr/>
        </p:nvSpPr>
        <p:spPr bwMode="auto">
          <a:xfrm rot="3018464">
            <a:off x="9242063" y="2870553"/>
            <a:ext cx="714074" cy="493096"/>
          </a:xfrm>
          <a:custGeom>
            <a:avLst/>
            <a:gdLst/>
            <a:ahLst/>
            <a:cxnLst>
              <a:cxn ang="0">
                <a:pos x="388" y="25"/>
              </a:cxn>
              <a:cxn ang="0">
                <a:pos x="381" y="16"/>
              </a:cxn>
              <a:cxn ang="0">
                <a:pos x="365" y="30"/>
              </a:cxn>
              <a:cxn ang="0">
                <a:pos x="363" y="22"/>
              </a:cxn>
              <a:cxn ang="0">
                <a:pos x="335" y="40"/>
              </a:cxn>
              <a:cxn ang="0">
                <a:pos x="355" y="17"/>
              </a:cxn>
              <a:cxn ang="0">
                <a:pos x="361" y="7"/>
              </a:cxn>
              <a:cxn ang="0">
                <a:pos x="346" y="12"/>
              </a:cxn>
              <a:cxn ang="0">
                <a:pos x="344" y="5"/>
              </a:cxn>
              <a:cxn ang="0">
                <a:pos x="169" y="216"/>
              </a:cxn>
              <a:cxn ang="0">
                <a:pos x="147" y="198"/>
              </a:cxn>
              <a:cxn ang="0">
                <a:pos x="102" y="164"/>
              </a:cxn>
              <a:cxn ang="0">
                <a:pos x="115" y="175"/>
              </a:cxn>
              <a:cxn ang="0">
                <a:pos x="74" y="145"/>
              </a:cxn>
              <a:cxn ang="0">
                <a:pos x="66" y="147"/>
              </a:cxn>
              <a:cxn ang="0">
                <a:pos x="85" y="162"/>
              </a:cxn>
              <a:cxn ang="0">
                <a:pos x="81" y="166"/>
              </a:cxn>
              <a:cxn ang="0">
                <a:pos x="62" y="152"/>
              </a:cxn>
              <a:cxn ang="0">
                <a:pos x="58" y="157"/>
              </a:cxn>
              <a:cxn ang="0">
                <a:pos x="66" y="166"/>
              </a:cxn>
              <a:cxn ang="0">
                <a:pos x="61" y="171"/>
              </a:cxn>
              <a:cxn ang="0">
                <a:pos x="46" y="163"/>
              </a:cxn>
              <a:cxn ang="0">
                <a:pos x="43" y="168"/>
              </a:cxn>
              <a:cxn ang="0">
                <a:pos x="59" y="183"/>
              </a:cxn>
              <a:cxn ang="0">
                <a:pos x="24" y="177"/>
              </a:cxn>
              <a:cxn ang="0">
                <a:pos x="31" y="185"/>
              </a:cxn>
              <a:cxn ang="0">
                <a:pos x="14" y="191"/>
              </a:cxn>
              <a:cxn ang="0">
                <a:pos x="109" y="273"/>
              </a:cxn>
              <a:cxn ang="0">
                <a:pos x="131" y="293"/>
              </a:cxn>
              <a:cxn ang="0">
                <a:pos x="141" y="303"/>
              </a:cxn>
              <a:cxn ang="0">
                <a:pos x="146" y="308"/>
              </a:cxn>
              <a:cxn ang="0">
                <a:pos x="147" y="309"/>
              </a:cxn>
              <a:cxn ang="0">
                <a:pos x="147" y="309"/>
              </a:cxn>
              <a:cxn ang="0">
                <a:pos x="147" y="310"/>
              </a:cxn>
              <a:cxn ang="0">
                <a:pos x="221" y="296"/>
              </a:cxn>
              <a:cxn ang="0">
                <a:pos x="222" y="295"/>
              </a:cxn>
              <a:cxn ang="0">
                <a:pos x="224" y="291"/>
              </a:cxn>
              <a:cxn ang="0">
                <a:pos x="244" y="241"/>
              </a:cxn>
              <a:cxn ang="0">
                <a:pos x="379" y="50"/>
              </a:cxn>
              <a:cxn ang="0">
                <a:pos x="377" y="40"/>
              </a:cxn>
              <a:cxn ang="0">
                <a:pos x="388" y="25"/>
              </a:cxn>
            </a:cxnLst>
            <a:rect l="0" t="0" r="r" b="b"/>
            <a:pathLst>
              <a:path w="388" h="310">
                <a:moveTo>
                  <a:pt x="388" y="25"/>
                </a:moveTo>
                <a:cubicBezTo>
                  <a:pt x="387" y="18"/>
                  <a:pt x="387" y="16"/>
                  <a:pt x="381" y="16"/>
                </a:cubicBezTo>
                <a:cubicBezTo>
                  <a:pt x="377" y="20"/>
                  <a:pt x="369" y="27"/>
                  <a:pt x="365" y="30"/>
                </a:cubicBezTo>
                <a:cubicBezTo>
                  <a:pt x="357" y="29"/>
                  <a:pt x="371" y="22"/>
                  <a:pt x="363" y="22"/>
                </a:cubicBezTo>
                <a:cubicBezTo>
                  <a:pt x="355" y="21"/>
                  <a:pt x="341" y="38"/>
                  <a:pt x="335" y="40"/>
                </a:cubicBezTo>
                <a:cubicBezTo>
                  <a:pt x="321" y="49"/>
                  <a:pt x="341" y="27"/>
                  <a:pt x="355" y="17"/>
                </a:cubicBezTo>
                <a:cubicBezTo>
                  <a:pt x="348" y="18"/>
                  <a:pt x="363" y="10"/>
                  <a:pt x="361" y="7"/>
                </a:cubicBezTo>
                <a:cubicBezTo>
                  <a:pt x="356" y="1"/>
                  <a:pt x="368" y="0"/>
                  <a:pt x="346" y="12"/>
                </a:cubicBezTo>
                <a:cubicBezTo>
                  <a:pt x="341" y="14"/>
                  <a:pt x="346" y="8"/>
                  <a:pt x="344" y="5"/>
                </a:cubicBezTo>
                <a:cubicBezTo>
                  <a:pt x="291" y="53"/>
                  <a:pt x="224" y="114"/>
                  <a:pt x="169" y="216"/>
                </a:cubicBezTo>
                <a:cubicBezTo>
                  <a:pt x="162" y="210"/>
                  <a:pt x="155" y="204"/>
                  <a:pt x="147" y="198"/>
                </a:cubicBezTo>
                <a:cubicBezTo>
                  <a:pt x="134" y="189"/>
                  <a:pt x="117" y="165"/>
                  <a:pt x="102" y="164"/>
                </a:cubicBezTo>
                <a:cubicBezTo>
                  <a:pt x="115" y="175"/>
                  <a:pt x="115" y="175"/>
                  <a:pt x="115" y="175"/>
                </a:cubicBezTo>
                <a:cubicBezTo>
                  <a:pt x="99" y="168"/>
                  <a:pt x="79" y="146"/>
                  <a:pt x="74" y="145"/>
                </a:cubicBezTo>
                <a:cubicBezTo>
                  <a:pt x="70" y="143"/>
                  <a:pt x="66" y="143"/>
                  <a:pt x="66" y="147"/>
                </a:cubicBezTo>
                <a:cubicBezTo>
                  <a:pt x="75" y="154"/>
                  <a:pt x="77" y="153"/>
                  <a:pt x="85" y="162"/>
                </a:cubicBezTo>
                <a:cubicBezTo>
                  <a:pt x="85" y="162"/>
                  <a:pt x="85" y="167"/>
                  <a:pt x="81" y="166"/>
                </a:cubicBezTo>
                <a:cubicBezTo>
                  <a:pt x="78" y="165"/>
                  <a:pt x="72" y="157"/>
                  <a:pt x="62" y="152"/>
                </a:cubicBezTo>
                <a:cubicBezTo>
                  <a:pt x="61" y="153"/>
                  <a:pt x="59" y="156"/>
                  <a:pt x="58" y="157"/>
                </a:cubicBezTo>
                <a:cubicBezTo>
                  <a:pt x="57" y="159"/>
                  <a:pt x="61" y="162"/>
                  <a:pt x="66" y="166"/>
                </a:cubicBezTo>
                <a:cubicBezTo>
                  <a:pt x="65" y="168"/>
                  <a:pt x="63" y="171"/>
                  <a:pt x="61" y="171"/>
                </a:cubicBezTo>
                <a:cubicBezTo>
                  <a:pt x="60" y="173"/>
                  <a:pt x="51" y="166"/>
                  <a:pt x="46" y="163"/>
                </a:cubicBezTo>
                <a:cubicBezTo>
                  <a:pt x="44" y="165"/>
                  <a:pt x="39" y="163"/>
                  <a:pt x="43" y="168"/>
                </a:cubicBezTo>
                <a:cubicBezTo>
                  <a:pt x="59" y="183"/>
                  <a:pt x="59" y="183"/>
                  <a:pt x="59" y="183"/>
                </a:cubicBezTo>
                <a:cubicBezTo>
                  <a:pt x="41" y="171"/>
                  <a:pt x="27" y="173"/>
                  <a:pt x="24" y="177"/>
                </a:cubicBezTo>
                <a:cubicBezTo>
                  <a:pt x="29" y="179"/>
                  <a:pt x="26" y="183"/>
                  <a:pt x="31" y="185"/>
                </a:cubicBezTo>
                <a:cubicBezTo>
                  <a:pt x="15" y="180"/>
                  <a:pt x="0" y="179"/>
                  <a:pt x="14" y="191"/>
                </a:cubicBezTo>
                <a:cubicBezTo>
                  <a:pt x="49" y="218"/>
                  <a:pt x="81" y="246"/>
                  <a:pt x="109" y="273"/>
                </a:cubicBezTo>
                <a:cubicBezTo>
                  <a:pt x="117" y="280"/>
                  <a:pt x="124" y="287"/>
                  <a:pt x="131" y="293"/>
                </a:cubicBezTo>
                <a:cubicBezTo>
                  <a:pt x="141" y="303"/>
                  <a:pt x="141" y="303"/>
                  <a:pt x="141" y="303"/>
                </a:cubicBezTo>
                <a:cubicBezTo>
                  <a:pt x="146" y="308"/>
                  <a:pt x="146" y="308"/>
                  <a:pt x="146" y="308"/>
                </a:cubicBezTo>
                <a:cubicBezTo>
                  <a:pt x="147" y="309"/>
                  <a:pt x="147" y="309"/>
                  <a:pt x="147" y="309"/>
                </a:cubicBezTo>
                <a:cubicBezTo>
                  <a:pt x="147" y="309"/>
                  <a:pt x="147" y="309"/>
                  <a:pt x="147" y="309"/>
                </a:cubicBezTo>
                <a:cubicBezTo>
                  <a:pt x="147" y="310"/>
                  <a:pt x="147" y="310"/>
                  <a:pt x="147" y="310"/>
                </a:cubicBezTo>
                <a:cubicBezTo>
                  <a:pt x="147" y="310"/>
                  <a:pt x="237" y="293"/>
                  <a:pt x="221" y="296"/>
                </a:cubicBezTo>
                <a:cubicBezTo>
                  <a:pt x="222" y="295"/>
                  <a:pt x="222" y="295"/>
                  <a:pt x="222" y="295"/>
                </a:cubicBezTo>
                <a:cubicBezTo>
                  <a:pt x="224" y="291"/>
                  <a:pt x="224" y="291"/>
                  <a:pt x="224" y="291"/>
                </a:cubicBezTo>
                <a:cubicBezTo>
                  <a:pt x="231" y="274"/>
                  <a:pt x="236" y="257"/>
                  <a:pt x="244" y="241"/>
                </a:cubicBezTo>
                <a:cubicBezTo>
                  <a:pt x="279" y="177"/>
                  <a:pt x="314" y="110"/>
                  <a:pt x="379" y="50"/>
                </a:cubicBezTo>
                <a:cubicBezTo>
                  <a:pt x="385" y="42"/>
                  <a:pt x="379" y="43"/>
                  <a:pt x="377" y="40"/>
                </a:cubicBezTo>
                <a:cubicBezTo>
                  <a:pt x="361" y="53"/>
                  <a:pt x="383" y="26"/>
                  <a:pt x="388" y="25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Freeform 48"/>
          <p:cNvSpPr>
            <a:spLocks/>
          </p:cNvSpPr>
          <p:nvPr/>
        </p:nvSpPr>
        <p:spPr bwMode="auto">
          <a:xfrm rot="14023977">
            <a:off x="12282601" y="989521"/>
            <a:ext cx="714074" cy="493098"/>
          </a:xfrm>
          <a:custGeom>
            <a:avLst/>
            <a:gdLst/>
            <a:ahLst/>
            <a:cxnLst>
              <a:cxn ang="0">
                <a:pos x="388" y="25"/>
              </a:cxn>
              <a:cxn ang="0">
                <a:pos x="381" y="16"/>
              </a:cxn>
              <a:cxn ang="0">
                <a:pos x="365" y="30"/>
              </a:cxn>
              <a:cxn ang="0">
                <a:pos x="363" y="22"/>
              </a:cxn>
              <a:cxn ang="0">
                <a:pos x="335" y="40"/>
              </a:cxn>
              <a:cxn ang="0">
                <a:pos x="355" y="17"/>
              </a:cxn>
              <a:cxn ang="0">
                <a:pos x="361" y="7"/>
              </a:cxn>
              <a:cxn ang="0">
                <a:pos x="346" y="12"/>
              </a:cxn>
              <a:cxn ang="0">
                <a:pos x="344" y="5"/>
              </a:cxn>
              <a:cxn ang="0">
                <a:pos x="169" y="216"/>
              </a:cxn>
              <a:cxn ang="0">
                <a:pos x="147" y="198"/>
              </a:cxn>
              <a:cxn ang="0">
                <a:pos x="102" y="164"/>
              </a:cxn>
              <a:cxn ang="0">
                <a:pos x="115" y="175"/>
              </a:cxn>
              <a:cxn ang="0">
                <a:pos x="74" y="145"/>
              </a:cxn>
              <a:cxn ang="0">
                <a:pos x="66" y="147"/>
              </a:cxn>
              <a:cxn ang="0">
                <a:pos x="85" y="162"/>
              </a:cxn>
              <a:cxn ang="0">
                <a:pos x="81" y="166"/>
              </a:cxn>
              <a:cxn ang="0">
                <a:pos x="62" y="152"/>
              </a:cxn>
              <a:cxn ang="0">
                <a:pos x="58" y="157"/>
              </a:cxn>
              <a:cxn ang="0">
                <a:pos x="66" y="166"/>
              </a:cxn>
              <a:cxn ang="0">
                <a:pos x="61" y="171"/>
              </a:cxn>
              <a:cxn ang="0">
                <a:pos x="46" y="163"/>
              </a:cxn>
              <a:cxn ang="0">
                <a:pos x="43" y="168"/>
              </a:cxn>
              <a:cxn ang="0">
                <a:pos x="59" y="183"/>
              </a:cxn>
              <a:cxn ang="0">
                <a:pos x="24" y="177"/>
              </a:cxn>
              <a:cxn ang="0">
                <a:pos x="31" y="185"/>
              </a:cxn>
              <a:cxn ang="0">
                <a:pos x="14" y="191"/>
              </a:cxn>
              <a:cxn ang="0">
                <a:pos x="109" y="273"/>
              </a:cxn>
              <a:cxn ang="0">
                <a:pos x="131" y="293"/>
              </a:cxn>
              <a:cxn ang="0">
                <a:pos x="141" y="303"/>
              </a:cxn>
              <a:cxn ang="0">
                <a:pos x="146" y="308"/>
              </a:cxn>
              <a:cxn ang="0">
                <a:pos x="147" y="309"/>
              </a:cxn>
              <a:cxn ang="0">
                <a:pos x="147" y="309"/>
              </a:cxn>
              <a:cxn ang="0">
                <a:pos x="147" y="310"/>
              </a:cxn>
              <a:cxn ang="0">
                <a:pos x="221" y="296"/>
              </a:cxn>
              <a:cxn ang="0">
                <a:pos x="222" y="295"/>
              </a:cxn>
              <a:cxn ang="0">
                <a:pos x="224" y="291"/>
              </a:cxn>
              <a:cxn ang="0">
                <a:pos x="244" y="241"/>
              </a:cxn>
              <a:cxn ang="0">
                <a:pos x="379" y="50"/>
              </a:cxn>
              <a:cxn ang="0">
                <a:pos x="377" y="40"/>
              </a:cxn>
              <a:cxn ang="0">
                <a:pos x="388" y="25"/>
              </a:cxn>
            </a:cxnLst>
            <a:rect l="0" t="0" r="r" b="b"/>
            <a:pathLst>
              <a:path w="388" h="310">
                <a:moveTo>
                  <a:pt x="388" y="25"/>
                </a:moveTo>
                <a:cubicBezTo>
                  <a:pt x="387" y="18"/>
                  <a:pt x="387" y="16"/>
                  <a:pt x="381" y="16"/>
                </a:cubicBezTo>
                <a:cubicBezTo>
                  <a:pt x="377" y="20"/>
                  <a:pt x="369" y="27"/>
                  <a:pt x="365" y="30"/>
                </a:cubicBezTo>
                <a:cubicBezTo>
                  <a:pt x="357" y="29"/>
                  <a:pt x="371" y="22"/>
                  <a:pt x="363" y="22"/>
                </a:cubicBezTo>
                <a:cubicBezTo>
                  <a:pt x="355" y="21"/>
                  <a:pt x="341" y="38"/>
                  <a:pt x="335" y="40"/>
                </a:cubicBezTo>
                <a:cubicBezTo>
                  <a:pt x="321" y="49"/>
                  <a:pt x="341" y="27"/>
                  <a:pt x="355" y="17"/>
                </a:cubicBezTo>
                <a:cubicBezTo>
                  <a:pt x="348" y="18"/>
                  <a:pt x="363" y="10"/>
                  <a:pt x="361" y="7"/>
                </a:cubicBezTo>
                <a:cubicBezTo>
                  <a:pt x="356" y="1"/>
                  <a:pt x="368" y="0"/>
                  <a:pt x="346" y="12"/>
                </a:cubicBezTo>
                <a:cubicBezTo>
                  <a:pt x="341" y="14"/>
                  <a:pt x="346" y="8"/>
                  <a:pt x="344" y="5"/>
                </a:cubicBezTo>
                <a:cubicBezTo>
                  <a:pt x="291" y="53"/>
                  <a:pt x="224" y="114"/>
                  <a:pt x="169" y="216"/>
                </a:cubicBezTo>
                <a:cubicBezTo>
                  <a:pt x="162" y="210"/>
                  <a:pt x="155" y="204"/>
                  <a:pt x="147" y="198"/>
                </a:cubicBezTo>
                <a:cubicBezTo>
                  <a:pt x="134" y="189"/>
                  <a:pt x="117" y="165"/>
                  <a:pt x="102" y="164"/>
                </a:cubicBezTo>
                <a:cubicBezTo>
                  <a:pt x="115" y="175"/>
                  <a:pt x="115" y="175"/>
                  <a:pt x="115" y="175"/>
                </a:cubicBezTo>
                <a:cubicBezTo>
                  <a:pt x="99" y="168"/>
                  <a:pt x="79" y="146"/>
                  <a:pt x="74" y="145"/>
                </a:cubicBezTo>
                <a:cubicBezTo>
                  <a:pt x="70" y="143"/>
                  <a:pt x="66" y="143"/>
                  <a:pt x="66" y="147"/>
                </a:cubicBezTo>
                <a:cubicBezTo>
                  <a:pt x="75" y="154"/>
                  <a:pt x="77" y="153"/>
                  <a:pt x="85" y="162"/>
                </a:cubicBezTo>
                <a:cubicBezTo>
                  <a:pt x="85" y="162"/>
                  <a:pt x="85" y="167"/>
                  <a:pt x="81" y="166"/>
                </a:cubicBezTo>
                <a:cubicBezTo>
                  <a:pt x="78" y="165"/>
                  <a:pt x="72" y="157"/>
                  <a:pt x="62" y="152"/>
                </a:cubicBezTo>
                <a:cubicBezTo>
                  <a:pt x="61" y="153"/>
                  <a:pt x="59" y="156"/>
                  <a:pt x="58" y="157"/>
                </a:cubicBezTo>
                <a:cubicBezTo>
                  <a:pt x="57" y="159"/>
                  <a:pt x="61" y="162"/>
                  <a:pt x="66" y="166"/>
                </a:cubicBezTo>
                <a:cubicBezTo>
                  <a:pt x="65" y="168"/>
                  <a:pt x="63" y="171"/>
                  <a:pt x="61" y="171"/>
                </a:cubicBezTo>
                <a:cubicBezTo>
                  <a:pt x="60" y="173"/>
                  <a:pt x="51" y="166"/>
                  <a:pt x="46" y="163"/>
                </a:cubicBezTo>
                <a:cubicBezTo>
                  <a:pt x="44" y="165"/>
                  <a:pt x="39" y="163"/>
                  <a:pt x="43" y="168"/>
                </a:cubicBezTo>
                <a:cubicBezTo>
                  <a:pt x="59" y="183"/>
                  <a:pt x="59" y="183"/>
                  <a:pt x="59" y="183"/>
                </a:cubicBezTo>
                <a:cubicBezTo>
                  <a:pt x="41" y="171"/>
                  <a:pt x="27" y="173"/>
                  <a:pt x="24" y="177"/>
                </a:cubicBezTo>
                <a:cubicBezTo>
                  <a:pt x="29" y="179"/>
                  <a:pt x="26" y="183"/>
                  <a:pt x="31" y="185"/>
                </a:cubicBezTo>
                <a:cubicBezTo>
                  <a:pt x="15" y="180"/>
                  <a:pt x="0" y="179"/>
                  <a:pt x="14" y="191"/>
                </a:cubicBezTo>
                <a:cubicBezTo>
                  <a:pt x="49" y="218"/>
                  <a:pt x="81" y="246"/>
                  <a:pt x="109" y="273"/>
                </a:cubicBezTo>
                <a:cubicBezTo>
                  <a:pt x="117" y="280"/>
                  <a:pt x="124" y="287"/>
                  <a:pt x="131" y="293"/>
                </a:cubicBezTo>
                <a:cubicBezTo>
                  <a:pt x="141" y="303"/>
                  <a:pt x="141" y="303"/>
                  <a:pt x="141" y="303"/>
                </a:cubicBezTo>
                <a:cubicBezTo>
                  <a:pt x="146" y="308"/>
                  <a:pt x="146" y="308"/>
                  <a:pt x="146" y="308"/>
                </a:cubicBezTo>
                <a:cubicBezTo>
                  <a:pt x="147" y="309"/>
                  <a:pt x="147" y="309"/>
                  <a:pt x="147" y="309"/>
                </a:cubicBezTo>
                <a:cubicBezTo>
                  <a:pt x="147" y="309"/>
                  <a:pt x="147" y="309"/>
                  <a:pt x="147" y="309"/>
                </a:cubicBezTo>
                <a:cubicBezTo>
                  <a:pt x="147" y="310"/>
                  <a:pt x="147" y="310"/>
                  <a:pt x="147" y="310"/>
                </a:cubicBezTo>
                <a:cubicBezTo>
                  <a:pt x="147" y="310"/>
                  <a:pt x="237" y="293"/>
                  <a:pt x="221" y="296"/>
                </a:cubicBezTo>
                <a:cubicBezTo>
                  <a:pt x="222" y="295"/>
                  <a:pt x="222" y="295"/>
                  <a:pt x="222" y="295"/>
                </a:cubicBezTo>
                <a:cubicBezTo>
                  <a:pt x="224" y="291"/>
                  <a:pt x="224" y="291"/>
                  <a:pt x="224" y="291"/>
                </a:cubicBezTo>
                <a:cubicBezTo>
                  <a:pt x="231" y="274"/>
                  <a:pt x="236" y="257"/>
                  <a:pt x="244" y="241"/>
                </a:cubicBezTo>
                <a:cubicBezTo>
                  <a:pt x="279" y="177"/>
                  <a:pt x="314" y="110"/>
                  <a:pt x="379" y="50"/>
                </a:cubicBezTo>
                <a:cubicBezTo>
                  <a:pt x="385" y="42"/>
                  <a:pt x="379" y="43"/>
                  <a:pt x="377" y="40"/>
                </a:cubicBezTo>
                <a:cubicBezTo>
                  <a:pt x="361" y="53"/>
                  <a:pt x="383" y="26"/>
                  <a:pt x="388" y="25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Folded Corner 69"/>
          <p:cNvSpPr/>
          <p:nvPr/>
        </p:nvSpPr>
        <p:spPr>
          <a:xfrm>
            <a:off x="443382" y="283074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6: Overstated Parallel Effectiveness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252882" y="22828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57</a:t>
            </a:fld>
            <a:endParaRPr lang="en-US" dirty="0"/>
          </a:p>
        </p:txBody>
      </p:sp>
      <p:pic>
        <p:nvPicPr>
          <p:cNvPr id="2050" name="Picture 2" descr="http://upload.wikimedia.org/wikipedia/commons/thumb/e/ea/AmdahlsLaw.svg/648px-AmdahlsLaw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4798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moorinsightsstrategy.com/wp-content/uploads/2013/06/EQ-amdahl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77133"/>
            <a:ext cx="3559964" cy="11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a 36"/>
          <p:cNvGrpSpPr/>
          <p:nvPr/>
        </p:nvGrpSpPr>
        <p:grpSpPr>
          <a:xfrm>
            <a:off x="2590800" y="3644503"/>
            <a:ext cx="4572000" cy="1458119"/>
            <a:chOff x="768350" y="2994025"/>
            <a:chExt cx="1419225" cy="1231900"/>
          </a:xfrm>
        </p:grpSpPr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787400" y="3021013"/>
              <a:ext cx="1365250" cy="1184275"/>
            </a:xfrm>
            <a:custGeom>
              <a:avLst/>
              <a:gdLst>
                <a:gd name="T0" fmla="*/ 553 w 553"/>
                <a:gd name="T1" fmla="*/ 288 h 480"/>
                <a:gd name="T2" fmla="*/ 476 w 553"/>
                <a:gd name="T3" fmla="*/ 365 h 480"/>
                <a:gd name="T4" fmla="*/ 176 w 553"/>
                <a:gd name="T5" fmla="*/ 365 h 480"/>
                <a:gd name="T6" fmla="*/ 0 w 553"/>
                <a:gd name="T7" fmla="*/ 480 h 480"/>
                <a:gd name="T8" fmla="*/ 105 w 553"/>
                <a:gd name="T9" fmla="*/ 365 h 480"/>
                <a:gd name="T10" fmla="*/ 76 w 553"/>
                <a:gd name="T11" fmla="*/ 365 h 480"/>
                <a:gd name="T12" fmla="*/ 0 w 553"/>
                <a:gd name="T13" fmla="*/ 288 h 480"/>
                <a:gd name="T14" fmla="*/ 0 w 553"/>
                <a:gd name="T15" fmla="*/ 77 h 480"/>
                <a:gd name="T16" fmla="*/ 76 w 553"/>
                <a:gd name="T17" fmla="*/ 0 h 480"/>
                <a:gd name="T18" fmla="*/ 476 w 553"/>
                <a:gd name="T19" fmla="*/ 0 h 480"/>
                <a:gd name="T20" fmla="*/ 553 w 553"/>
                <a:gd name="T21" fmla="*/ 77 h 480"/>
                <a:gd name="T22" fmla="*/ 553 w 553"/>
                <a:gd name="T23" fmla="*/ 288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3" h="480">
                  <a:moveTo>
                    <a:pt x="553" y="288"/>
                  </a:moveTo>
                  <a:cubicBezTo>
                    <a:pt x="553" y="331"/>
                    <a:pt x="518" y="365"/>
                    <a:pt x="476" y="365"/>
                  </a:cubicBezTo>
                  <a:cubicBezTo>
                    <a:pt x="176" y="365"/>
                    <a:pt x="176" y="365"/>
                    <a:pt x="176" y="365"/>
                  </a:cubicBezTo>
                  <a:cubicBezTo>
                    <a:pt x="176" y="365"/>
                    <a:pt x="143" y="474"/>
                    <a:pt x="0" y="480"/>
                  </a:cubicBezTo>
                  <a:cubicBezTo>
                    <a:pt x="116" y="430"/>
                    <a:pt x="105" y="365"/>
                    <a:pt x="105" y="365"/>
                  </a:cubicBezTo>
                  <a:cubicBezTo>
                    <a:pt x="76" y="365"/>
                    <a:pt x="76" y="365"/>
                    <a:pt x="76" y="365"/>
                  </a:cubicBezTo>
                  <a:cubicBezTo>
                    <a:pt x="34" y="365"/>
                    <a:pt x="0" y="331"/>
                    <a:pt x="0" y="28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476" y="0"/>
                    <a:pt x="476" y="0"/>
                    <a:pt x="476" y="0"/>
                  </a:cubicBezTo>
                  <a:cubicBezTo>
                    <a:pt x="518" y="0"/>
                    <a:pt x="553" y="35"/>
                    <a:pt x="553" y="77"/>
                  </a:cubicBezTo>
                  <a:lnTo>
                    <a:pt x="553" y="288"/>
                  </a:lnTo>
                  <a:close/>
                </a:path>
              </a:pathLst>
            </a:custGeom>
            <a:gradFill rotWithShape="1">
              <a:gsLst>
                <a:gs pos="0">
                  <a:srgbClr val="FFC000">
                    <a:shade val="51000"/>
                    <a:satMod val="130000"/>
                  </a:srgbClr>
                </a:gs>
                <a:gs pos="80000">
                  <a:srgbClr val="FFC000">
                    <a:shade val="93000"/>
                    <a:satMod val="130000"/>
                  </a:srgbClr>
                </a:gs>
                <a:gs pos="100000">
                  <a:srgbClr val="FFC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C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8 parallel teams with 75% parallelizable work = 3x</a:t>
              </a:r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768350" y="2994025"/>
              <a:ext cx="1419225" cy="1231900"/>
            </a:xfrm>
            <a:custGeom>
              <a:avLst/>
              <a:gdLst>
                <a:gd name="T0" fmla="*/ 535 w 575"/>
                <a:gd name="T1" fmla="*/ 17 h 499"/>
                <a:gd name="T2" fmla="*/ 409 w 575"/>
                <a:gd name="T3" fmla="*/ 2 h 499"/>
                <a:gd name="T4" fmla="*/ 25 w 575"/>
                <a:gd name="T5" fmla="*/ 31 h 499"/>
                <a:gd name="T6" fmla="*/ 2 w 575"/>
                <a:gd name="T7" fmla="*/ 117 h 499"/>
                <a:gd name="T8" fmla="*/ 41 w 575"/>
                <a:gd name="T9" fmla="*/ 370 h 499"/>
                <a:gd name="T10" fmla="*/ 107 w 575"/>
                <a:gd name="T11" fmla="*/ 384 h 499"/>
                <a:gd name="T12" fmla="*/ 109 w 575"/>
                <a:gd name="T13" fmla="*/ 388 h 499"/>
                <a:gd name="T14" fmla="*/ 34 w 575"/>
                <a:gd name="T15" fmla="*/ 474 h 499"/>
                <a:gd name="T16" fmla="*/ 8 w 575"/>
                <a:gd name="T17" fmla="*/ 486 h 499"/>
                <a:gd name="T18" fmla="*/ 22 w 575"/>
                <a:gd name="T19" fmla="*/ 498 h 499"/>
                <a:gd name="T20" fmla="*/ 183 w 575"/>
                <a:gd name="T21" fmla="*/ 399 h 499"/>
                <a:gd name="T22" fmla="*/ 192 w 575"/>
                <a:gd name="T23" fmla="*/ 382 h 499"/>
                <a:gd name="T24" fmla="*/ 267 w 575"/>
                <a:gd name="T25" fmla="*/ 382 h 499"/>
                <a:gd name="T26" fmla="*/ 547 w 575"/>
                <a:gd name="T27" fmla="*/ 354 h 499"/>
                <a:gd name="T28" fmla="*/ 565 w 575"/>
                <a:gd name="T29" fmla="*/ 301 h 499"/>
                <a:gd name="T30" fmla="*/ 462 w 575"/>
                <a:gd name="T31" fmla="*/ 371 h 499"/>
                <a:gd name="T32" fmla="*/ 193 w 575"/>
                <a:gd name="T33" fmla="*/ 369 h 499"/>
                <a:gd name="T34" fmla="*/ 187 w 575"/>
                <a:gd name="T35" fmla="*/ 369 h 499"/>
                <a:gd name="T36" fmla="*/ 179 w 575"/>
                <a:gd name="T37" fmla="*/ 375 h 499"/>
                <a:gd name="T38" fmla="*/ 176 w 575"/>
                <a:gd name="T39" fmla="*/ 384 h 499"/>
                <a:gd name="T40" fmla="*/ 149 w 575"/>
                <a:gd name="T41" fmla="*/ 425 h 499"/>
                <a:gd name="T42" fmla="*/ 73 w 575"/>
                <a:gd name="T43" fmla="*/ 467 h 499"/>
                <a:gd name="T44" fmla="*/ 125 w 575"/>
                <a:gd name="T45" fmla="*/ 387 h 499"/>
                <a:gd name="T46" fmla="*/ 125 w 575"/>
                <a:gd name="T47" fmla="*/ 378 h 499"/>
                <a:gd name="T48" fmla="*/ 116 w 575"/>
                <a:gd name="T49" fmla="*/ 368 h 499"/>
                <a:gd name="T50" fmla="*/ 95 w 575"/>
                <a:gd name="T51" fmla="*/ 368 h 499"/>
                <a:gd name="T52" fmla="*/ 20 w 575"/>
                <a:gd name="T53" fmla="*/ 304 h 499"/>
                <a:gd name="T54" fmla="*/ 26 w 575"/>
                <a:gd name="T55" fmla="*/ 61 h 499"/>
                <a:gd name="T56" fmla="*/ 377 w 575"/>
                <a:gd name="T57" fmla="*/ 22 h 499"/>
                <a:gd name="T58" fmla="*/ 554 w 575"/>
                <a:gd name="T59" fmla="*/ 88 h 499"/>
                <a:gd name="T60" fmla="*/ 572 w 575"/>
                <a:gd name="T61" fmla="*/ 212 h 499"/>
                <a:gd name="T62" fmla="*/ 570 w 575"/>
                <a:gd name="T63" fmla="*/ 6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5" h="499">
                  <a:moveTo>
                    <a:pt x="570" y="64"/>
                  </a:moveTo>
                  <a:cubicBezTo>
                    <a:pt x="564" y="46"/>
                    <a:pt x="553" y="29"/>
                    <a:pt x="535" y="17"/>
                  </a:cubicBezTo>
                  <a:cubicBezTo>
                    <a:pt x="519" y="5"/>
                    <a:pt x="493" y="1"/>
                    <a:pt x="474" y="2"/>
                  </a:cubicBezTo>
                  <a:cubicBezTo>
                    <a:pt x="453" y="2"/>
                    <a:pt x="431" y="2"/>
                    <a:pt x="409" y="2"/>
                  </a:cubicBezTo>
                  <a:cubicBezTo>
                    <a:pt x="319" y="2"/>
                    <a:pt x="216" y="3"/>
                    <a:pt x="107" y="3"/>
                  </a:cubicBezTo>
                  <a:cubicBezTo>
                    <a:pt x="81" y="0"/>
                    <a:pt x="44" y="6"/>
                    <a:pt x="25" y="31"/>
                  </a:cubicBezTo>
                  <a:cubicBezTo>
                    <a:pt x="14" y="43"/>
                    <a:pt x="7" y="57"/>
                    <a:pt x="4" y="73"/>
                  </a:cubicBezTo>
                  <a:cubicBezTo>
                    <a:pt x="1" y="89"/>
                    <a:pt x="3" y="102"/>
                    <a:pt x="2" y="117"/>
                  </a:cubicBezTo>
                  <a:cubicBezTo>
                    <a:pt x="2" y="174"/>
                    <a:pt x="3" y="232"/>
                    <a:pt x="3" y="289"/>
                  </a:cubicBezTo>
                  <a:cubicBezTo>
                    <a:pt x="0" y="319"/>
                    <a:pt x="14" y="354"/>
                    <a:pt x="41" y="370"/>
                  </a:cubicBezTo>
                  <a:cubicBezTo>
                    <a:pt x="54" y="379"/>
                    <a:pt x="69" y="384"/>
                    <a:pt x="85" y="384"/>
                  </a:cubicBezTo>
                  <a:cubicBezTo>
                    <a:pt x="93" y="384"/>
                    <a:pt x="99" y="384"/>
                    <a:pt x="107" y="384"/>
                  </a:cubicBezTo>
                  <a:cubicBezTo>
                    <a:pt x="109" y="384"/>
                    <a:pt x="109" y="384"/>
                    <a:pt x="109" y="384"/>
                  </a:cubicBezTo>
                  <a:cubicBezTo>
                    <a:pt x="109" y="385"/>
                    <a:pt x="109" y="386"/>
                    <a:pt x="109" y="388"/>
                  </a:cubicBezTo>
                  <a:cubicBezTo>
                    <a:pt x="106" y="413"/>
                    <a:pt x="88" y="435"/>
                    <a:pt x="67" y="452"/>
                  </a:cubicBezTo>
                  <a:cubicBezTo>
                    <a:pt x="57" y="460"/>
                    <a:pt x="46" y="467"/>
                    <a:pt x="34" y="474"/>
                  </a:cubicBezTo>
                  <a:cubicBezTo>
                    <a:pt x="28" y="477"/>
                    <a:pt x="22" y="480"/>
                    <a:pt x="16" y="483"/>
                  </a:cubicBezTo>
                  <a:cubicBezTo>
                    <a:pt x="8" y="486"/>
                    <a:pt x="8" y="486"/>
                    <a:pt x="8" y="486"/>
                  </a:cubicBezTo>
                  <a:cubicBezTo>
                    <a:pt x="7" y="490"/>
                    <a:pt x="8" y="496"/>
                    <a:pt x="12" y="499"/>
                  </a:cubicBezTo>
                  <a:cubicBezTo>
                    <a:pt x="22" y="498"/>
                    <a:pt x="22" y="498"/>
                    <a:pt x="22" y="498"/>
                  </a:cubicBezTo>
                  <a:cubicBezTo>
                    <a:pt x="77" y="494"/>
                    <a:pt x="130" y="469"/>
                    <a:pt x="162" y="430"/>
                  </a:cubicBezTo>
                  <a:cubicBezTo>
                    <a:pt x="170" y="420"/>
                    <a:pt x="177" y="410"/>
                    <a:pt x="183" y="399"/>
                  </a:cubicBezTo>
                  <a:cubicBezTo>
                    <a:pt x="186" y="394"/>
                    <a:pt x="189" y="388"/>
                    <a:pt x="191" y="382"/>
                  </a:cubicBezTo>
                  <a:cubicBezTo>
                    <a:pt x="192" y="382"/>
                    <a:pt x="192" y="382"/>
                    <a:pt x="192" y="382"/>
                  </a:cubicBezTo>
                  <a:cubicBezTo>
                    <a:pt x="201" y="382"/>
                    <a:pt x="201" y="382"/>
                    <a:pt x="201" y="382"/>
                  </a:cubicBezTo>
                  <a:cubicBezTo>
                    <a:pt x="224" y="382"/>
                    <a:pt x="246" y="382"/>
                    <a:pt x="267" y="382"/>
                  </a:cubicBezTo>
                  <a:cubicBezTo>
                    <a:pt x="353" y="382"/>
                    <a:pt x="424" y="381"/>
                    <a:pt x="474" y="381"/>
                  </a:cubicBezTo>
                  <a:cubicBezTo>
                    <a:pt x="527" y="385"/>
                    <a:pt x="548" y="351"/>
                    <a:pt x="547" y="354"/>
                  </a:cubicBezTo>
                  <a:cubicBezTo>
                    <a:pt x="563" y="335"/>
                    <a:pt x="565" y="318"/>
                    <a:pt x="566" y="310"/>
                  </a:cubicBezTo>
                  <a:cubicBezTo>
                    <a:pt x="566" y="301"/>
                    <a:pt x="566" y="299"/>
                    <a:pt x="565" y="301"/>
                  </a:cubicBezTo>
                  <a:cubicBezTo>
                    <a:pt x="564" y="306"/>
                    <a:pt x="560" y="331"/>
                    <a:pt x="541" y="348"/>
                  </a:cubicBezTo>
                  <a:cubicBezTo>
                    <a:pt x="537" y="352"/>
                    <a:pt x="515" y="378"/>
                    <a:pt x="462" y="371"/>
                  </a:cubicBezTo>
                  <a:cubicBezTo>
                    <a:pt x="411" y="370"/>
                    <a:pt x="341" y="370"/>
                    <a:pt x="258" y="370"/>
                  </a:cubicBezTo>
                  <a:cubicBezTo>
                    <a:pt x="237" y="370"/>
                    <a:pt x="216" y="369"/>
                    <a:pt x="193" y="369"/>
                  </a:cubicBezTo>
                  <a:cubicBezTo>
                    <a:pt x="189" y="369"/>
                    <a:pt x="189" y="369"/>
                    <a:pt x="189" y="369"/>
                  </a:cubicBezTo>
                  <a:cubicBezTo>
                    <a:pt x="187" y="369"/>
                    <a:pt x="187" y="369"/>
                    <a:pt x="187" y="369"/>
                  </a:cubicBezTo>
                  <a:cubicBezTo>
                    <a:pt x="182" y="370"/>
                    <a:pt x="181" y="372"/>
                    <a:pt x="179" y="375"/>
                  </a:cubicBezTo>
                  <a:cubicBezTo>
                    <a:pt x="179" y="375"/>
                    <a:pt x="179" y="375"/>
                    <a:pt x="179" y="375"/>
                  </a:cubicBezTo>
                  <a:cubicBezTo>
                    <a:pt x="179" y="376"/>
                    <a:pt x="179" y="376"/>
                    <a:pt x="179" y="376"/>
                  </a:cubicBezTo>
                  <a:cubicBezTo>
                    <a:pt x="178" y="379"/>
                    <a:pt x="177" y="381"/>
                    <a:pt x="176" y="384"/>
                  </a:cubicBezTo>
                  <a:cubicBezTo>
                    <a:pt x="174" y="388"/>
                    <a:pt x="171" y="393"/>
                    <a:pt x="169" y="398"/>
                  </a:cubicBezTo>
                  <a:cubicBezTo>
                    <a:pt x="163" y="407"/>
                    <a:pt x="156" y="416"/>
                    <a:pt x="149" y="425"/>
                  </a:cubicBezTo>
                  <a:cubicBezTo>
                    <a:pt x="126" y="450"/>
                    <a:pt x="94" y="468"/>
                    <a:pt x="58" y="477"/>
                  </a:cubicBezTo>
                  <a:cubicBezTo>
                    <a:pt x="63" y="474"/>
                    <a:pt x="68" y="470"/>
                    <a:pt x="73" y="467"/>
                  </a:cubicBezTo>
                  <a:cubicBezTo>
                    <a:pt x="95" y="450"/>
                    <a:pt x="116" y="428"/>
                    <a:pt x="123" y="398"/>
                  </a:cubicBezTo>
                  <a:cubicBezTo>
                    <a:pt x="124" y="395"/>
                    <a:pt x="125" y="391"/>
                    <a:pt x="125" y="387"/>
                  </a:cubicBezTo>
                  <a:cubicBezTo>
                    <a:pt x="125" y="381"/>
                    <a:pt x="125" y="381"/>
                    <a:pt x="125" y="381"/>
                  </a:cubicBezTo>
                  <a:cubicBezTo>
                    <a:pt x="125" y="378"/>
                    <a:pt x="125" y="378"/>
                    <a:pt x="125" y="378"/>
                  </a:cubicBezTo>
                  <a:cubicBezTo>
                    <a:pt x="125" y="376"/>
                    <a:pt x="125" y="376"/>
                    <a:pt x="125" y="376"/>
                  </a:cubicBezTo>
                  <a:cubicBezTo>
                    <a:pt x="124" y="372"/>
                    <a:pt x="120" y="368"/>
                    <a:pt x="116" y="368"/>
                  </a:cubicBezTo>
                  <a:cubicBezTo>
                    <a:pt x="115" y="368"/>
                    <a:pt x="115" y="368"/>
                    <a:pt x="115" y="368"/>
                  </a:cubicBezTo>
                  <a:cubicBezTo>
                    <a:pt x="95" y="368"/>
                    <a:pt x="95" y="368"/>
                    <a:pt x="95" y="368"/>
                  </a:cubicBezTo>
                  <a:cubicBezTo>
                    <a:pt x="81" y="368"/>
                    <a:pt x="70" y="367"/>
                    <a:pt x="59" y="362"/>
                  </a:cubicBezTo>
                  <a:cubicBezTo>
                    <a:pt x="37" y="351"/>
                    <a:pt x="21" y="328"/>
                    <a:pt x="20" y="304"/>
                  </a:cubicBezTo>
                  <a:cubicBezTo>
                    <a:pt x="20" y="249"/>
                    <a:pt x="20" y="193"/>
                    <a:pt x="20" y="138"/>
                  </a:cubicBezTo>
                  <a:cubicBezTo>
                    <a:pt x="22" y="111"/>
                    <a:pt x="16" y="82"/>
                    <a:pt x="26" y="61"/>
                  </a:cubicBezTo>
                  <a:cubicBezTo>
                    <a:pt x="36" y="39"/>
                    <a:pt x="58" y="24"/>
                    <a:pt x="81" y="22"/>
                  </a:cubicBezTo>
                  <a:cubicBezTo>
                    <a:pt x="185" y="21"/>
                    <a:pt x="288" y="22"/>
                    <a:pt x="377" y="22"/>
                  </a:cubicBezTo>
                  <a:cubicBezTo>
                    <a:pt x="421" y="22"/>
                    <a:pt x="466" y="20"/>
                    <a:pt x="500" y="23"/>
                  </a:cubicBezTo>
                  <a:cubicBezTo>
                    <a:pt x="534" y="30"/>
                    <a:pt x="555" y="61"/>
                    <a:pt x="554" y="88"/>
                  </a:cubicBezTo>
                  <a:cubicBezTo>
                    <a:pt x="554" y="148"/>
                    <a:pt x="554" y="192"/>
                    <a:pt x="555" y="212"/>
                  </a:cubicBezTo>
                  <a:cubicBezTo>
                    <a:pt x="556" y="372"/>
                    <a:pt x="567" y="279"/>
                    <a:pt x="572" y="212"/>
                  </a:cubicBezTo>
                  <a:cubicBezTo>
                    <a:pt x="573" y="204"/>
                    <a:pt x="573" y="168"/>
                    <a:pt x="573" y="112"/>
                  </a:cubicBezTo>
                  <a:cubicBezTo>
                    <a:pt x="573" y="99"/>
                    <a:pt x="575" y="83"/>
                    <a:pt x="570" y="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2286000" y="4953000"/>
            <a:ext cx="3048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5" idx="2"/>
          </p:cNvCxnSpPr>
          <p:nvPr/>
        </p:nvCxnSpPr>
        <p:spPr>
          <a:xfrm>
            <a:off x="1066800" y="5143500"/>
            <a:ext cx="1219200" cy="0"/>
          </a:xfrm>
          <a:prstGeom prst="line">
            <a:avLst/>
          </a:prstGeom>
          <a:ln w="1270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438400" y="5295900"/>
            <a:ext cx="0" cy="617537"/>
          </a:xfrm>
          <a:prstGeom prst="line">
            <a:avLst/>
          </a:prstGeom>
          <a:ln w="1270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Folded Corner 15"/>
          <p:cNvSpPr/>
          <p:nvPr/>
        </p:nvSpPr>
        <p:spPr>
          <a:xfrm>
            <a:off x="495300" y="283394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6: Overstated Parallel Effectiveness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Folded Corner 14"/>
          <p:cNvSpPr/>
          <p:nvPr/>
        </p:nvSpPr>
        <p:spPr>
          <a:xfrm>
            <a:off x="443382" y="283074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6: Overstated Parallel Effectiveness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252882" y="22828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6: Overstating Parallel Scalability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Actual </a:t>
            </a:r>
            <a:r>
              <a:rPr lang="en-US" dirty="0" smtClean="0"/>
              <a:t>Benefit &lt; Assumed Benefit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are the serial parts of a complete system path (often shared resources)</a:t>
            </a:r>
          </a:p>
          <a:p>
            <a:r>
              <a:rPr lang="en-US" dirty="0" smtClean="0"/>
              <a:t>How do teams plan to integrate work</a:t>
            </a:r>
          </a:p>
          <a:p>
            <a:r>
              <a:rPr lang="en-US" dirty="0" smtClean="0"/>
              <a:t>How do team co-ordinate and plan work</a:t>
            </a:r>
          </a:p>
          <a:p>
            <a:r>
              <a:rPr lang="en-US" dirty="0" smtClean="0"/>
              <a:t>What are the inter-dependencies between teams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Find ways to eliminate serial paths</a:t>
            </a:r>
          </a:p>
          <a:p>
            <a:r>
              <a:rPr lang="en-US" dirty="0" smtClean="0"/>
              <a:t>Track and prioritize fixing blockers in serial paths</a:t>
            </a:r>
          </a:p>
          <a:p>
            <a:r>
              <a:rPr lang="en-US" dirty="0" smtClean="0"/>
              <a:t>Organize teams to reduce inter-dependencies</a:t>
            </a:r>
          </a:p>
          <a:p>
            <a:r>
              <a:rPr lang="en-US" dirty="0" smtClean="0"/>
              <a:t>Remind people non-linearity of parallel scaling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41855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429945"/>
            <a:ext cx="813553" cy="779855"/>
            <a:chOff x="7394576" y="4652963"/>
            <a:chExt cx="1073150" cy="1028700"/>
          </a:xfrm>
          <a:solidFill>
            <a:srgbClr val="C00000"/>
          </a:solidFill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64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pixabay.com/static/uploads/photo/2012/04/26/23/14/sky-43448_640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228600" y="1981200"/>
            <a:ext cx="75847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Amdahl was </a:t>
            </a:r>
            <a:br>
              <a:rPr lang="en-US" sz="8800" b="1" dirty="0" smtClean="0"/>
            </a:br>
            <a:r>
              <a:rPr lang="en-US" sz="8800" b="1" dirty="0" smtClean="0"/>
              <a:t>an Optimist</a:t>
            </a:r>
            <a:endParaRPr lang="en-US" sz="900" b="1" dirty="0" smtClean="0"/>
          </a:p>
        </p:txBody>
      </p:sp>
      <p:sp>
        <p:nvSpPr>
          <p:cNvPr id="10" name="Folded Corner 9"/>
          <p:cNvSpPr/>
          <p:nvPr/>
        </p:nvSpPr>
        <p:spPr>
          <a:xfrm>
            <a:off x="459433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7: Dependencies and Friction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304800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2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07" y="548185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146965" y="3476827"/>
            <a:ext cx="2091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Error for high team count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094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" y="457200"/>
            <a:ext cx="8915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Definition:</a:t>
            </a:r>
            <a:r>
              <a:rPr lang="en-US" sz="5400" b="1" dirty="0" smtClean="0"/>
              <a:t> Risk</a:t>
            </a:r>
          </a:p>
          <a:p>
            <a:pPr algn="ctr"/>
            <a:endParaRPr lang="en-US" sz="5400" b="1" dirty="0"/>
          </a:p>
          <a:p>
            <a:pPr algn="ctr"/>
            <a:r>
              <a:rPr lang="en-US" sz="5400" dirty="0" smtClean="0"/>
              <a:t>Anything that causes actual outcome to be different than the planned outcome.</a:t>
            </a:r>
          </a:p>
        </p:txBody>
      </p:sp>
    </p:spTree>
    <p:extLst>
      <p:ext uri="{BB962C8B-B14F-4D97-AF65-F5344CB8AC3E}">
        <p14:creationId xmlns:p14="http://schemas.microsoft.com/office/powerpoint/2010/main" val="23570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04800"/>
            <a:ext cx="9131968" cy="58959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10668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7526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318" y="2362200"/>
            <a:ext cx="8511820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1694" y="30480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694" y="3671887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1694" y="4327385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318" y="4953000"/>
            <a:ext cx="8507506" cy="457200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1031082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1686580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357859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3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2808" y="2991177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4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2808" y="3605867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5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8640" y="4261365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6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4909812"/>
            <a:ext cx="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7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03267" y="5558259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Team Dependency Diagram</a:t>
            </a:r>
            <a:endParaRPr lang="en-US" sz="3200" b="1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228600"/>
            <a:ext cx="6858000" cy="602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Chances at least one team not delayed</a:t>
            </a:r>
          </a:p>
          <a:p>
            <a:pPr algn="ctr"/>
            <a:r>
              <a:rPr lang="en-US" sz="8800" b="1" dirty="0" smtClean="0"/>
              <a:t>1 </a:t>
            </a:r>
            <a:r>
              <a:rPr lang="en-US" sz="8800" b="1" dirty="0"/>
              <a:t>in </a:t>
            </a:r>
            <a:r>
              <a:rPr lang="en-US" sz="8800" b="1" dirty="0" smtClean="0"/>
              <a:t>2</a:t>
            </a:r>
            <a:r>
              <a:rPr lang="en-US" sz="8000" b="1" baseline="30000" dirty="0" smtClean="0"/>
              <a:t>n</a:t>
            </a:r>
            <a:br>
              <a:rPr lang="en-US" sz="8000" b="1" baseline="30000" dirty="0" smtClean="0"/>
            </a:br>
            <a:r>
              <a:rPr lang="en-US" sz="6600" b="1" baseline="30000" dirty="0" smtClean="0"/>
              <a:t>or</a:t>
            </a:r>
            <a:endParaRPr lang="en-US" sz="6600" b="1" baseline="30000" dirty="0"/>
          </a:p>
          <a:p>
            <a:pPr algn="ctr"/>
            <a:r>
              <a:rPr lang="en-US" sz="8800" b="1" dirty="0" smtClean="0"/>
              <a:t>1 in 2</a:t>
            </a:r>
            <a:r>
              <a:rPr lang="en-US" sz="8000" b="1" baseline="30000" dirty="0" smtClean="0"/>
              <a:t>7</a:t>
            </a:r>
          </a:p>
          <a:p>
            <a:pPr algn="ctr"/>
            <a:r>
              <a:rPr lang="en-US" sz="8000" b="1" baseline="30000" dirty="0" smtClean="0"/>
              <a:t>or</a:t>
            </a:r>
          </a:p>
          <a:p>
            <a:pPr algn="ctr"/>
            <a:r>
              <a:rPr lang="en-US" sz="8000" b="1" dirty="0"/>
              <a:t>1 in </a:t>
            </a:r>
            <a:r>
              <a:rPr lang="en-US" sz="8000" b="1" dirty="0" smtClean="0"/>
              <a:t>128</a:t>
            </a:r>
            <a:endParaRPr lang="en-US" sz="8000" b="1" baseline="30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76200"/>
            <a:ext cx="457200" cy="3048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1267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87134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01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8868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4735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70602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6469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2336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58200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983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94255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0122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85989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81856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7723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73590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69457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65324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11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954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91267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87134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83001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78868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74735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70602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66469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62336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582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954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91267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887134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83001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78868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74735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70602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866469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662336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582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954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091267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87134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683001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78868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74735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0602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866469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662336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4582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954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091267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87134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83001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8868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274735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070602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866469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662336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582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98388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094255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890122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685989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81856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277723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073590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69457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665324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461188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091267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887134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683001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78868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274735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070602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866469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62336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458200" y="3810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95400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091267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87134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683001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4478868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274735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070602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866469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662336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8458200" y="4343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95400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2091267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887134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683001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478868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274735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070602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866469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7662336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458200" y="4876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295400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091267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2887134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3683001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478868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274735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070602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866469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662336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8458200" y="5410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295400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2091267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2887134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683001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4478868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5274735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6070602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6866469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662336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458200" y="5943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1295400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2091267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2887134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683001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478868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274735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070602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6866469" y="6477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2554443" y="2430182"/>
            <a:ext cx="5147736" cy="168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7 dependencies</a:t>
            </a:r>
          </a:p>
          <a:p>
            <a:pPr algn="ctr"/>
            <a:r>
              <a:rPr lang="en-US" sz="5400" dirty="0" smtClean="0"/>
              <a:t>1 chance in 128</a:t>
            </a:r>
            <a:endParaRPr lang="en-US" sz="5400" dirty="0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76200"/>
            <a:ext cx="457200" cy="3048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1267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87134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01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8868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4735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70602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6469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2336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58200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983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94255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0122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85989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81856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7723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73590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69457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65324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11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954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91267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87134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83001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78868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74735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70602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66469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62336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582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954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91267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887134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83001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78868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74735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70602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866469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662336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582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954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091267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87134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683001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78868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74735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0602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866469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662336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458200" y="22098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954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091267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87134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83001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8868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274735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070602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866469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662336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58200" y="2743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98388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094255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890122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685989" y="3276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554443" y="2430182"/>
            <a:ext cx="5147736" cy="168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6 dependencies</a:t>
            </a:r>
          </a:p>
          <a:p>
            <a:pPr algn="ctr"/>
            <a:r>
              <a:rPr lang="en-US" sz="5400" dirty="0" smtClean="0"/>
              <a:t>1 chance in 64</a:t>
            </a:r>
            <a:endParaRPr lang="en-US" sz="5400" dirty="0"/>
          </a:p>
        </p:txBody>
      </p: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5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76200"/>
            <a:ext cx="457200" cy="3048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1267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87134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01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8868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4735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70602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6469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2336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58200" y="762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983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94255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0122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85989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81856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7723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73590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69457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65324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1188" y="6096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954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91267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87134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83001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78868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74735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70602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66469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62336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58200" y="11430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95400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91267" y="1676400"/>
            <a:ext cx="457200" cy="304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554443" y="2430182"/>
            <a:ext cx="5147736" cy="168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5 dependencies</a:t>
            </a:r>
          </a:p>
          <a:p>
            <a:pPr algn="ctr"/>
            <a:r>
              <a:rPr lang="en-US" sz="5400" dirty="0" smtClean="0"/>
              <a:t>1 chance in 32</a:t>
            </a:r>
            <a:endParaRPr lang="en-US" sz="5400" dirty="0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7: Dependency Impacts</a:t>
            </a:r>
            <a:br>
              <a:rPr lang="en-US" dirty="0"/>
            </a:br>
            <a:r>
              <a:rPr lang="en-US" dirty="0"/>
              <a:t>Your timetable != Someone else’s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complexity in build order dependencies</a:t>
            </a:r>
          </a:p>
          <a:p>
            <a:r>
              <a:rPr lang="en-US" dirty="0" smtClean="0"/>
              <a:t>Determine is-aligned priorities</a:t>
            </a:r>
          </a:p>
          <a:p>
            <a:r>
              <a:rPr lang="en-US" dirty="0" smtClean="0"/>
              <a:t>Determine what incentives are in place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Look for re-organization opportunities to reduce dependencies</a:t>
            </a:r>
          </a:p>
          <a:p>
            <a:r>
              <a:rPr lang="en-US" dirty="0" smtClean="0"/>
              <a:t>Reduce batch sizes</a:t>
            </a:r>
          </a:p>
          <a:p>
            <a:r>
              <a:rPr lang="en-US" dirty="0" smtClean="0"/>
              <a:t>Communicate initial and updated information often</a:t>
            </a:r>
          </a:p>
          <a:p>
            <a:r>
              <a:rPr lang="en-US" dirty="0" smtClean="0"/>
              <a:t>Build incentives to align priorities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21" name="Grupa 106"/>
          <p:cNvGrpSpPr/>
          <p:nvPr/>
        </p:nvGrpSpPr>
        <p:grpSpPr>
          <a:xfrm>
            <a:off x="6184503" y="1418550"/>
            <a:ext cx="749697" cy="771713"/>
            <a:chOff x="4669260" y="5085184"/>
            <a:chExt cx="1027113" cy="1057275"/>
          </a:xfrm>
          <a:solidFill>
            <a:srgbClr val="90CF03">
              <a:lumMod val="50000"/>
            </a:srgbClr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716016" y="5157192"/>
              <a:ext cx="936104" cy="886888"/>
            </a:xfrm>
            <a:custGeom>
              <a:avLst/>
              <a:gdLst/>
              <a:ahLst/>
              <a:cxnLst>
                <a:cxn ang="0">
                  <a:pos x="89" y="129"/>
                </a:cxn>
                <a:cxn ang="0">
                  <a:pos x="81" y="131"/>
                </a:cxn>
                <a:cxn ang="0">
                  <a:pos x="76" y="128"/>
                </a:cxn>
                <a:cxn ang="0">
                  <a:pos x="93" y="99"/>
                </a:cxn>
                <a:cxn ang="0">
                  <a:pos x="86" y="104"/>
                </a:cxn>
                <a:cxn ang="0">
                  <a:pos x="51" y="122"/>
                </a:cxn>
                <a:cxn ang="0">
                  <a:pos x="46" y="119"/>
                </a:cxn>
                <a:cxn ang="0">
                  <a:pos x="67" y="90"/>
                </a:cxn>
                <a:cxn ang="0">
                  <a:pos x="80" y="77"/>
                </a:cxn>
                <a:cxn ang="0">
                  <a:pos x="50" y="96"/>
                </a:cxn>
                <a:cxn ang="0">
                  <a:pos x="26" y="109"/>
                </a:cxn>
                <a:cxn ang="0">
                  <a:pos x="21" y="105"/>
                </a:cxn>
                <a:cxn ang="0">
                  <a:pos x="31" y="87"/>
                </a:cxn>
                <a:cxn ang="0">
                  <a:pos x="48" y="73"/>
                </a:cxn>
                <a:cxn ang="0">
                  <a:pos x="17" y="87"/>
                </a:cxn>
                <a:cxn ang="0">
                  <a:pos x="12" y="83"/>
                </a:cxn>
                <a:cxn ang="0">
                  <a:pos x="19" y="67"/>
                </a:cxn>
                <a:cxn ang="0">
                  <a:pos x="34" y="52"/>
                </a:cxn>
                <a:cxn ang="0">
                  <a:pos x="36" y="50"/>
                </a:cxn>
                <a:cxn ang="0">
                  <a:pos x="21" y="59"/>
                </a:cxn>
                <a:cxn ang="0">
                  <a:pos x="7" y="65"/>
                </a:cxn>
                <a:cxn ang="0">
                  <a:pos x="2" y="62"/>
                </a:cxn>
                <a:cxn ang="0">
                  <a:pos x="6" y="50"/>
                </a:cxn>
                <a:cxn ang="0">
                  <a:pos x="12" y="42"/>
                </a:cxn>
                <a:cxn ang="0">
                  <a:pos x="28" y="24"/>
                </a:cxn>
                <a:cxn ang="0">
                  <a:pos x="25" y="22"/>
                </a:cxn>
                <a:cxn ang="0">
                  <a:pos x="28" y="12"/>
                </a:cxn>
                <a:cxn ang="0">
                  <a:pos x="30" y="11"/>
                </a:cxn>
                <a:cxn ang="0">
                  <a:pos x="37" y="7"/>
                </a:cxn>
                <a:cxn ang="0">
                  <a:pos x="51" y="1"/>
                </a:cxn>
                <a:cxn ang="0">
                  <a:pos x="56" y="4"/>
                </a:cxn>
                <a:cxn ang="0">
                  <a:pos x="42" y="29"/>
                </a:cxn>
                <a:cxn ang="0">
                  <a:pos x="73" y="15"/>
                </a:cxn>
                <a:cxn ang="0">
                  <a:pos x="78" y="18"/>
                </a:cxn>
                <a:cxn ang="0">
                  <a:pos x="56" y="51"/>
                </a:cxn>
                <a:cxn ang="0">
                  <a:pos x="76" y="38"/>
                </a:cxn>
                <a:cxn ang="0">
                  <a:pos x="105" y="23"/>
                </a:cxn>
                <a:cxn ang="0">
                  <a:pos x="109" y="27"/>
                </a:cxn>
                <a:cxn ang="0">
                  <a:pos x="91" y="53"/>
                </a:cxn>
                <a:cxn ang="0">
                  <a:pos x="118" y="43"/>
                </a:cxn>
                <a:cxn ang="0">
                  <a:pos x="123" y="47"/>
                </a:cxn>
                <a:cxn ang="0">
                  <a:pos x="107" y="71"/>
                </a:cxn>
                <a:cxn ang="0">
                  <a:pos x="101" y="77"/>
                </a:cxn>
                <a:cxn ang="0">
                  <a:pos x="123" y="68"/>
                </a:cxn>
                <a:cxn ang="0">
                  <a:pos x="128" y="72"/>
                </a:cxn>
                <a:cxn ang="0">
                  <a:pos x="109" y="103"/>
                </a:cxn>
                <a:cxn ang="0">
                  <a:pos x="108" y="104"/>
                </a:cxn>
                <a:cxn ang="0">
                  <a:pos x="112" y="107"/>
                </a:cxn>
                <a:cxn ang="0">
                  <a:pos x="110" y="117"/>
                </a:cxn>
                <a:cxn ang="0">
                  <a:pos x="108" y="118"/>
                </a:cxn>
                <a:cxn ang="0">
                  <a:pos x="99" y="123"/>
                </a:cxn>
                <a:cxn ang="0">
                  <a:pos x="89" y="129"/>
                </a:cxn>
              </a:cxnLst>
              <a:rect l="0" t="0" r="r" b="b"/>
              <a:pathLst>
                <a:path w="131" h="132">
                  <a:moveTo>
                    <a:pt x="89" y="129"/>
                  </a:moveTo>
                  <a:cubicBezTo>
                    <a:pt x="85" y="132"/>
                    <a:pt x="83" y="132"/>
                    <a:pt x="81" y="131"/>
                  </a:cubicBezTo>
                  <a:cubicBezTo>
                    <a:pt x="79" y="131"/>
                    <a:pt x="77" y="130"/>
                    <a:pt x="76" y="128"/>
                  </a:cubicBezTo>
                  <a:cubicBezTo>
                    <a:pt x="74" y="123"/>
                    <a:pt x="73" y="123"/>
                    <a:pt x="93" y="99"/>
                  </a:cubicBezTo>
                  <a:cubicBezTo>
                    <a:pt x="90" y="101"/>
                    <a:pt x="88" y="103"/>
                    <a:pt x="86" y="104"/>
                  </a:cubicBezTo>
                  <a:cubicBezTo>
                    <a:pt x="58" y="122"/>
                    <a:pt x="55" y="124"/>
                    <a:pt x="51" y="122"/>
                  </a:cubicBezTo>
                  <a:cubicBezTo>
                    <a:pt x="49" y="122"/>
                    <a:pt x="47" y="121"/>
                    <a:pt x="46" y="119"/>
                  </a:cubicBezTo>
                  <a:cubicBezTo>
                    <a:pt x="43" y="114"/>
                    <a:pt x="43" y="114"/>
                    <a:pt x="67" y="90"/>
                  </a:cubicBezTo>
                  <a:cubicBezTo>
                    <a:pt x="71" y="86"/>
                    <a:pt x="76" y="82"/>
                    <a:pt x="80" y="77"/>
                  </a:cubicBezTo>
                  <a:cubicBezTo>
                    <a:pt x="69" y="84"/>
                    <a:pt x="58" y="91"/>
                    <a:pt x="50" y="96"/>
                  </a:cubicBezTo>
                  <a:cubicBezTo>
                    <a:pt x="29" y="110"/>
                    <a:pt x="29" y="110"/>
                    <a:pt x="26" y="109"/>
                  </a:cubicBezTo>
                  <a:cubicBezTo>
                    <a:pt x="24" y="108"/>
                    <a:pt x="22" y="107"/>
                    <a:pt x="21" y="105"/>
                  </a:cubicBezTo>
                  <a:cubicBezTo>
                    <a:pt x="18" y="100"/>
                    <a:pt x="22" y="96"/>
                    <a:pt x="31" y="87"/>
                  </a:cubicBezTo>
                  <a:cubicBezTo>
                    <a:pt x="36" y="83"/>
                    <a:pt x="42" y="78"/>
                    <a:pt x="48" y="73"/>
                  </a:cubicBezTo>
                  <a:cubicBezTo>
                    <a:pt x="24" y="87"/>
                    <a:pt x="21" y="87"/>
                    <a:pt x="17" y="87"/>
                  </a:cubicBezTo>
                  <a:cubicBezTo>
                    <a:pt x="15" y="86"/>
                    <a:pt x="13" y="85"/>
                    <a:pt x="12" y="83"/>
                  </a:cubicBezTo>
                  <a:cubicBezTo>
                    <a:pt x="9" y="78"/>
                    <a:pt x="13" y="74"/>
                    <a:pt x="19" y="67"/>
                  </a:cubicBezTo>
                  <a:cubicBezTo>
                    <a:pt x="23" y="63"/>
                    <a:pt x="28" y="58"/>
                    <a:pt x="34" y="52"/>
                  </a:cubicBezTo>
                  <a:cubicBezTo>
                    <a:pt x="35" y="52"/>
                    <a:pt x="35" y="51"/>
                    <a:pt x="36" y="50"/>
                  </a:cubicBezTo>
                  <a:cubicBezTo>
                    <a:pt x="30" y="54"/>
                    <a:pt x="25" y="57"/>
                    <a:pt x="21" y="59"/>
                  </a:cubicBezTo>
                  <a:cubicBezTo>
                    <a:pt x="10" y="66"/>
                    <a:pt x="10" y="66"/>
                    <a:pt x="7" y="65"/>
                  </a:cubicBezTo>
                  <a:cubicBezTo>
                    <a:pt x="5" y="65"/>
                    <a:pt x="3" y="64"/>
                    <a:pt x="2" y="62"/>
                  </a:cubicBezTo>
                  <a:cubicBezTo>
                    <a:pt x="0" y="57"/>
                    <a:pt x="2" y="54"/>
                    <a:pt x="6" y="50"/>
                  </a:cubicBezTo>
                  <a:cubicBezTo>
                    <a:pt x="7" y="48"/>
                    <a:pt x="10" y="46"/>
                    <a:pt x="12" y="42"/>
                  </a:cubicBezTo>
                  <a:cubicBezTo>
                    <a:pt x="16" y="38"/>
                    <a:pt x="22" y="31"/>
                    <a:pt x="28" y="24"/>
                  </a:cubicBezTo>
                  <a:cubicBezTo>
                    <a:pt x="27" y="24"/>
                    <a:pt x="26" y="23"/>
                    <a:pt x="25" y="22"/>
                  </a:cubicBezTo>
                  <a:cubicBezTo>
                    <a:pt x="23" y="18"/>
                    <a:pt x="24" y="14"/>
                    <a:pt x="28" y="12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2" y="10"/>
                    <a:pt x="35" y="8"/>
                    <a:pt x="37" y="7"/>
                  </a:cubicBezTo>
                  <a:cubicBezTo>
                    <a:pt x="45" y="1"/>
                    <a:pt x="47" y="0"/>
                    <a:pt x="51" y="1"/>
                  </a:cubicBezTo>
                  <a:cubicBezTo>
                    <a:pt x="53" y="1"/>
                    <a:pt x="55" y="2"/>
                    <a:pt x="56" y="4"/>
                  </a:cubicBezTo>
                  <a:cubicBezTo>
                    <a:pt x="58" y="8"/>
                    <a:pt x="59" y="10"/>
                    <a:pt x="42" y="29"/>
                  </a:cubicBezTo>
                  <a:cubicBezTo>
                    <a:pt x="69" y="14"/>
                    <a:pt x="70" y="14"/>
                    <a:pt x="73" y="15"/>
                  </a:cubicBezTo>
                  <a:cubicBezTo>
                    <a:pt x="75" y="15"/>
                    <a:pt x="77" y="17"/>
                    <a:pt x="78" y="18"/>
                  </a:cubicBezTo>
                  <a:cubicBezTo>
                    <a:pt x="81" y="24"/>
                    <a:pt x="80" y="27"/>
                    <a:pt x="56" y="51"/>
                  </a:cubicBezTo>
                  <a:cubicBezTo>
                    <a:pt x="63" y="46"/>
                    <a:pt x="70" y="42"/>
                    <a:pt x="76" y="38"/>
                  </a:cubicBezTo>
                  <a:cubicBezTo>
                    <a:pt x="101" y="23"/>
                    <a:pt x="101" y="23"/>
                    <a:pt x="105" y="23"/>
                  </a:cubicBezTo>
                  <a:cubicBezTo>
                    <a:pt x="107" y="24"/>
                    <a:pt x="108" y="25"/>
                    <a:pt x="109" y="27"/>
                  </a:cubicBezTo>
                  <a:cubicBezTo>
                    <a:pt x="112" y="32"/>
                    <a:pt x="112" y="34"/>
                    <a:pt x="91" y="53"/>
                  </a:cubicBezTo>
                  <a:cubicBezTo>
                    <a:pt x="109" y="43"/>
                    <a:pt x="114" y="42"/>
                    <a:pt x="118" y="43"/>
                  </a:cubicBezTo>
                  <a:cubicBezTo>
                    <a:pt x="120" y="43"/>
                    <a:pt x="122" y="45"/>
                    <a:pt x="123" y="47"/>
                  </a:cubicBezTo>
                  <a:cubicBezTo>
                    <a:pt x="126" y="52"/>
                    <a:pt x="125" y="53"/>
                    <a:pt x="107" y="71"/>
                  </a:cubicBezTo>
                  <a:cubicBezTo>
                    <a:pt x="105" y="73"/>
                    <a:pt x="103" y="75"/>
                    <a:pt x="101" y="77"/>
                  </a:cubicBezTo>
                  <a:cubicBezTo>
                    <a:pt x="115" y="68"/>
                    <a:pt x="119" y="67"/>
                    <a:pt x="123" y="68"/>
                  </a:cubicBezTo>
                  <a:cubicBezTo>
                    <a:pt x="125" y="69"/>
                    <a:pt x="127" y="70"/>
                    <a:pt x="128" y="72"/>
                  </a:cubicBezTo>
                  <a:cubicBezTo>
                    <a:pt x="131" y="76"/>
                    <a:pt x="131" y="76"/>
                    <a:pt x="109" y="103"/>
                  </a:cubicBezTo>
                  <a:cubicBezTo>
                    <a:pt x="108" y="103"/>
                    <a:pt x="108" y="103"/>
                    <a:pt x="108" y="104"/>
                  </a:cubicBezTo>
                  <a:cubicBezTo>
                    <a:pt x="110" y="104"/>
                    <a:pt x="112" y="105"/>
                    <a:pt x="112" y="107"/>
                  </a:cubicBezTo>
                  <a:cubicBezTo>
                    <a:pt x="114" y="110"/>
                    <a:pt x="113" y="115"/>
                    <a:pt x="110" y="117"/>
                  </a:cubicBezTo>
                  <a:cubicBezTo>
                    <a:pt x="109" y="117"/>
                    <a:pt x="108" y="118"/>
                    <a:pt x="108" y="118"/>
                  </a:cubicBezTo>
                  <a:cubicBezTo>
                    <a:pt x="106" y="119"/>
                    <a:pt x="102" y="121"/>
                    <a:pt x="99" y="123"/>
                  </a:cubicBezTo>
                  <a:cubicBezTo>
                    <a:pt x="95" y="126"/>
                    <a:pt x="92" y="128"/>
                    <a:pt x="89" y="129"/>
                  </a:cubicBezTo>
                  <a:close/>
                </a:path>
              </a:pathLst>
            </a:custGeom>
            <a:solidFill>
              <a:srgbClr val="90CF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Grupa 93"/>
            <p:cNvGrpSpPr/>
            <p:nvPr/>
          </p:nvGrpSpPr>
          <p:grpSpPr>
            <a:xfrm>
              <a:off x="4669260" y="5085184"/>
              <a:ext cx="1027113" cy="1057275"/>
              <a:chOff x="4811713" y="2901950"/>
              <a:chExt cx="1027113" cy="1057275"/>
            </a:xfrm>
            <a:grpFill/>
          </p:grpSpPr>
          <p:sp>
            <p:nvSpPr>
              <p:cNvPr id="24" name="Freeform 60"/>
              <p:cNvSpPr>
                <a:spLocks/>
              </p:cNvSpPr>
              <p:nvPr/>
            </p:nvSpPr>
            <p:spPr bwMode="auto">
              <a:xfrm>
                <a:off x="4811713" y="2901950"/>
                <a:ext cx="1027113" cy="1057275"/>
              </a:xfrm>
              <a:custGeom>
                <a:avLst/>
                <a:gdLst/>
                <a:ahLst/>
                <a:cxnLst>
                  <a:cxn ang="0">
                    <a:pos x="264" y="163"/>
                  </a:cxn>
                  <a:cxn ang="0">
                    <a:pos x="198" y="250"/>
                  </a:cxn>
                  <a:cxn ang="0">
                    <a:pos x="95" y="254"/>
                  </a:cxn>
                  <a:cxn ang="0">
                    <a:pos x="22" y="163"/>
                  </a:cxn>
                  <a:cxn ang="0">
                    <a:pos x="61" y="51"/>
                  </a:cxn>
                  <a:cxn ang="0">
                    <a:pos x="165" y="23"/>
                  </a:cxn>
                  <a:cxn ang="0">
                    <a:pos x="258" y="109"/>
                  </a:cxn>
                  <a:cxn ang="0">
                    <a:pos x="268" y="140"/>
                  </a:cxn>
                  <a:cxn ang="0">
                    <a:pos x="271" y="105"/>
                  </a:cxn>
                  <a:cxn ang="0">
                    <a:pos x="255" y="66"/>
                  </a:cxn>
                  <a:cxn ang="0">
                    <a:pos x="181" y="11"/>
                  </a:cxn>
                  <a:cxn ang="0">
                    <a:pos x="60" y="32"/>
                  </a:cxn>
                  <a:cxn ang="0">
                    <a:pos x="7" y="159"/>
                  </a:cxn>
                  <a:cxn ang="0">
                    <a:pos x="90" y="265"/>
                  </a:cxn>
                  <a:cxn ang="0">
                    <a:pos x="207" y="257"/>
                  </a:cxn>
                  <a:cxn ang="0">
                    <a:pos x="271" y="164"/>
                  </a:cxn>
                  <a:cxn ang="0">
                    <a:pos x="264" y="163"/>
                  </a:cxn>
                </a:cxnLst>
                <a:rect l="0" t="0" r="r" b="b"/>
                <a:pathLst>
                  <a:path w="274" h="282">
                    <a:moveTo>
                      <a:pt x="264" y="163"/>
                    </a:moveTo>
                    <a:cubicBezTo>
                      <a:pt x="262" y="166"/>
                      <a:pt x="256" y="218"/>
                      <a:pt x="198" y="250"/>
                    </a:cubicBezTo>
                    <a:cubicBezTo>
                      <a:pt x="171" y="265"/>
                      <a:pt x="131" y="269"/>
                      <a:pt x="95" y="254"/>
                    </a:cubicBezTo>
                    <a:cubicBezTo>
                      <a:pt x="59" y="239"/>
                      <a:pt x="28" y="204"/>
                      <a:pt x="22" y="163"/>
                    </a:cubicBezTo>
                    <a:cubicBezTo>
                      <a:pt x="14" y="121"/>
                      <a:pt x="30" y="77"/>
                      <a:pt x="61" y="51"/>
                    </a:cubicBezTo>
                    <a:cubicBezTo>
                      <a:pt x="91" y="24"/>
                      <a:pt x="132" y="16"/>
                      <a:pt x="165" y="23"/>
                    </a:cubicBezTo>
                    <a:cubicBezTo>
                      <a:pt x="234" y="38"/>
                      <a:pt x="255" y="97"/>
                      <a:pt x="258" y="109"/>
                    </a:cubicBezTo>
                    <a:cubicBezTo>
                      <a:pt x="265" y="138"/>
                      <a:pt x="265" y="145"/>
                      <a:pt x="268" y="140"/>
                    </a:cubicBezTo>
                    <a:cubicBezTo>
                      <a:pt x="271" y="136"/>
                      <a:pt x="274" y="119"/>
                      <a:pt x="271" y="105"/>
                    </a:cubicBezTo>
                    <a:cubicBezTo>
                      <a:pt x="271" y="101"/>
                      <a:pt x="268" y="86"/>
                      <a:pt x="255" y="66"/>
                    </a:cubicBezTo>
                    <a:cubicBezTo>
                      <a:pt x="242" y="47"/>
                      <a:pt x="218" y="22"/>
                      <a:pt x="181" y="11"/>
                    </a:cubicBezTo>
                    <a:cubicBezTo>
                      <a:pt x="145" y="0"/>
                      <a:pt x="97" y="4"/>
                      <a:pt x="60" y="32"/>
                    </a:cubicBezTo>
                    <a:cubicBezTo>
                      <a:pt x="22" y="60"/>
                      <a:pt x="0" y="111"/>
                      <a:pt x="7" y="159"/>
                    </a:cubicBezTo>
                    <a:cubicBezTo>
                      <a:pt x="13" y="207"/>
                      <a:pt x="48" y="249"/>
                      <a:pt x="90" y="265"/>
                    </a:cubicBezTo>
                    <a:cubicBezTo>
                      <a:pt x="131" y="282"/>
                      <a:pt x="176" y="275"/>
                      <a:pt x="207" y="257"/>
                    </a:cubicBezTo>
                    <a:cubicBezTo>
                      <a:pt x="269" y="219"/>
                      <a:pt x="270" y="161"/>
                      <a:pt x="271" y="164"/>
                    </a:cubicBezTo>
                    <a:cubicBezTo>
                      <a:pt x="274" y="126"/>
                      <a:pt x="270" y="143"/>
                      <a:pt x="264" y="1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61"/>
              <p:cNvSpPr>
                <a:spLocks/>
              </p:cNvSpPr>
              <p:nvPr/>
            </p:nvSpPr>
            <p:spPr bwMode="auto">
              <a:xfrm>
                <a:off x="5095875" y="3190875"/>
                <a:ext cx="596900" cy="558800"/>
              </a:xfrm>
              <a:custGeom>
                <a:avLst/>
                <a:gdLst/>
                <a:ahLst/>
                <a:cxnLst>
                  <a:cxn ang="0">
                    <a:pos x="61" y="147"/>
                  </a:cxn>
                  <a:cxn ang="0">
                    <a:pos x="61" y="147"/>
                  </a:cxn>
                  <a:cxn ang="0">
                    <a:pos x="62" y="144"/>
                  </a:cxn>
                  <a:cxn ang="0">
                    <a:pos x="64" y="140"/>
                  </a:cxn>
                  <a:cxn ang="0">
                    <a:pos x="69" y="131"/>
                  </a:cxn>
                  <a:cxn ang="0">
                    <a:pos x="78" y="114"/>
                  </a:cxn>
                  <a:cxn ang="0">
                    <a:pos x="147" y="24"/>
                  </a:cxn>
                  <a:cxn ang="0">
                    <a:pos x="131" y="0"/>
                  </a:cxn>
                  <a:cxn ang="0">
                    <a:pos x="97" y="28"/>
                  </a:cxn>
                  <a:cxn ang="0">
                    <a:pos x="54" y="99"/>
                  </a:cxn>
                  <a:cxn ang="0">
                    <a:pos x="47" y="117"/>
                  </a:cxn>
                  <a:cxn ang="0">
                    <a:pos x="36" y="104"/>
                  </a:cxn>
                  <a:cxn ang="0">
                    <a:pos x="9" y="79"/>
                  </a:cxn>
                  <a:cxn ang="0">
                    <a:pos x="0" y="90"/>
                  </a:cxn>
                  <a:cxn ang="0">
                    <a:pos x="21" y="118"/>
                  </a:cxn>
                  <a:cxn ang="0">
                    <a:pos x="35" y="145"/>
                  </a:cxn>
                  <a:cxn ang="0">
                    <a:pos x="35" y="146"/>
                  </a:cxn>
                  <a:cxn ang="0">
                    <a:pos x="35" y="146"/>
                  </a:cxn>
                  <a:cxn ang="0">
                    <a:pos x="61" y="147"/>
                  </a:cxn>
                  <a:cxn ang="0">
                    <a:pos x="61" y="147"/>
                  </a:cxn>
                </a:cxnLst>
                <a:rect l="0" t="0" r="r" b="b"/>
                <a:pathLst>
                  <a:path w="159" h="149">
                    <a:moveTo>
                      <a:pt x="61" y="147"/>
                    </a:moveTo>
                    <a:cubicBezTo>
                      <a:pt x="61" y="147"/>
                      <a:pt x="61" y="147"/>
                      <a:pt x="61" y="147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2" y="126"/>
                      <a:pt x="75" y="120"/>
                      <a:pt x="78" y="114"/>
                    </a:cubicBezTo>
                    <a:cubicBezTo>
                      <a:pt x="103" y="65"/>
                      <a:pt x="140" y="27"/>
                      <a:pt x="147" y="24"/>
                    </a:cubicBezTo>
                    <a:cubicBezTo>
                      <a:pt x="159" y="14"/>
                      <a:pt x="145" y="2"/>
                      <a:pt x="131" y="0"/>
                    </a:cubicBezTo>
                    <a:cubicBezTo>
                      <a:pt x="128" y="0"/>
                      <a:pt x="112" y="9"/>
                      <a:pt x="97" y="28"/>
                    </a:cubicBezTo>
                    <a:cubicBezTo>
                      <a:pt x="82" y="46"/>
                      <a:pt x="66" y="73"/>
                      <a:pt x="54" y="99"/>
                    </a:cubicBezTo>
                    <a:cubicBezTo>
                      <a:pt x="52" y="105"/>
                      <a:pt x="49" y="111"/>
                      <a:pt x="47" y="117"/>
                    </a:cubicBezTo>
                    <a:cubicBezTo>
                      <a:pt x="43" y="112"/>
                      <a:pt x="40" y="108"/>
                      <a:pt x="36" y="104"/>
                    </a:cubicBezTo>
                    <a:cubicBezTo>
                      <a:pt x="21" y="87"/>
                      <a:pt x="9" y="80"/>
                      <a:pt x="9" y="79"/>
                    </a:cubicBezTo>
                    <a:cubicBezTo>
                      <a:pt x="0" y="72"/>
                      <a:pt x="0" y="80"/>
                      <a:pt x="0" y="90"/>
                    </a:cubicBezTo>
                    <a:cubicBezTo>
                      <a:pt x="0" y="92"/>
                      <a:pt x="10" y="102"/>
                      <a:pt x="21" y="118"/>
                    </a:cubicBezTo>
                    <a:cubicBezTo>
                      <a:pt x="26" y="125"/>
                      <a:pt x="32" y="135"/>
                      <a:pt x="35" y="145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29" y="146"/>
                      <a:pt x="85" y="149"/>
                      <a:pt x="61" y="147"/>
                    </a:cubicBezTo>
                    <a:cubicBezTo>
                      <a:pt x="61" y="147"/>
                      <a:pt x="61" y="147"/>
                      <a:pt x="61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Grupa 50"/>
          <p:cNvGrpSpPr/>
          <p:nvPr/>
        </p:nvGrpSpPr>
        <p:grpSpPr>
          <a:xfrm>
            <a:off x="1853447" y="1429945"/>
            <a:ext cx="813553" cy="779855"/>
            <a:chOff x="7394576" y="4652963"/>
            <a:chExt cx="1073150" cy="1028700"/>
          </a:xfrm>
          <a:solidFill>
            <a:srgbClr val="C00000"/>
          </a:solidFill>
        </p:grpSpPr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477126" y="4652963"/>
              <a:ext cx="858838" cy="993775"/>
            </a:xfrm>
            <a:custGeom>
              <a:avLst/>
              <a:gdLst/>
              <a:ahLst/>
              <a:cxnLst>
                <a:cxn ang="0">
                  <a:pos x="23" y="264"/>
                </a:cxn>
                <a:cxn ang="0">
                  <a:pos x="41" y="222"/>
                </a:cxn>
                <a:cxn ang="0">
                  <a:pos x="12" y="225"/>
                </a:cxn>
                <a:cxn ang="0">
                  <a:pos x="28" y="186"/>
                </a:cxn>
                <a:cxn ang="0">
                  <a:pos x="44" y="161"/>
                </a:cxn>
                <a:cxn ang="0">
                  <a:pos x="52" y="129"/>
                </a:cxn>
                <a:cxn ang="0">
                  <a:pos x="85" y="94"/>
                </a:cxn>
                <a:cxn ang="0">
                  <a:pos x="66" y="92"/>
                </a:cxn>
                <a:cxn ang="0">
                  <a:pos x="94" y="41"/>
                </a:cxn>
                <a:cxn ang="0">
                  <a:pos x="109" y="10"/>
                </a:cxn>
                <a:cxn ang="0">
                  <a:pos x="130" y="2"/>
                </a:cxn>
                <a:cxn ang="0">
                  <a:pos x="128" y="29"/>
                </a:cxn>
                <a:cxn ang="0">
                  <a:pos x="111" y="54"/>
                </a:cxn>
                <a:cxn ang="0">
                  <a:pos x="151" y="43"/>
                </a:cxn>
                <a:cxn ang="0">
                  <a:pos x="107" y="102"/>
                </a:cxn>
                <a:cxn ang="0">
                  <a:pos x="154" y="88"/>
                </a:cxn>
                <a:cxn ang="0">
                  <a:pos x="93" y="156"/>
                </a:cxn>
                <a:cxn ang="0">
                  <a:pos x="171" y="124"/>
                </a:cxn>
                <a:cxn ang="0">
                  <a:pos x="107" y="193"/>
                </a:cxn>
                <a:cxn ang="0">
                  <a:pos x="109" y="193"/>
                </a:cxn>
                <a:cxn ang="0">
                  <a:pos x="203" y="151"/>
                </a:cxn>
                <a:cxn ang="0">
                  <a:pos x="160" y="208"/>
                </a:cxn>
                <a:cxn ang="0">
                  <a:pos x="219" y="179"/>
                </a:cxn>
                <a:cxn ang="0">
                  <a:pos x="213" y="224"/>
                </a:cxn>
                <a:cxn ang="0">
                  <a:pos x="215" y="224"/>
                </a:cxn>
                <a:cxn ang="0">
                  <a:pos x="218" y="244"/>
                </a:cxn>
                <a:cxn ang="0">
                  <a:pos x="206" y="250"/>
                </a:cxn>
                <a:cxn ang="0">
                  <a:pos x="182" y="252"/>
                </a:cxn>
                <a:cxn ang="0">
                  <a:pos x="194" y="213"/>
                </a:cxn>
                <a:cxn ang="0">
                  <a:pos x="103" y="263"/>
                </a:cxn>
                <a:cxn ang="0">
                  <a:pos x="112" y="229"/>
                </a:cxn>
                <a:cxn ang="0">
                  <a:pos x="120" y="211"/>
                </a:cxn>
              </a:cxnLst>
              <a:rect l="0" t="0" r="r" b="b"/>
              <a:pathLst>
                <a:path w="229" h="265">
                  <a:moveTo>
                    <a:pt x="26" y="264"/>
                  </a:moveTo>
                  <a:cubicBezTo>
                    <a:pt x="25" y="264"/>
                    <a:pt x="24" y="264"/>
                    <a:pt x="23" y="264"/>
                  </a:cubicBezTo>
                  <a:cubicBezTo>
                    <a:pt x="20" y="263"/>
                    <a:pt x="17" y="261"/>
                    <a:pt x="16" y="258"/>
                  </a:cubicBezTo>
                  <a:cubicBezTo>
                    <a:pt x="11" y="249"/>
                    <a:pt x="17" y="244"/>
                    <a:pt x="41" y="222"/>
                  </a:cubicBezTo>
                  <a:cubicBezTo>
                    <a:pt x="51" y="213"/>
                    <a:pt x="63" y="203"/>
                    <a:pt x="76" y="192"/>
                  </a:cubicBezTo>
                  <a:cubicBezTo>
                    <a:pt x="19" y="227"/>
                    <a:pt x="18" y="226"/>
                    <a:pt x="12" y="225"/>
                  </a:cubicBezTo>
                  <a:cubicBezTo>
                    <a:pt x="9" y="224"/>
                    <a:pt x="7" y="222"/>
                    <a:pt x="5" y="220"/>
                  </a:cubicBezTo>
                  <a:cubicBezTo>
                    <a:pt x="0" y="211"/>
                    <a:pt x="6" y="206"/>
                    <a:pt x="28" y="186"/>
                  </a:cubicBezTo>
                  <a:cubicBezTo>
                    <a:pt x="37" y="177"/>
                    <a:pt x="50" y="166"/>
                    <a:pt x="63" y="154"/>
                  </a:cubicBezTo>
                  <a:cubicBezTo>
                    <a:pt x="50" y="162"/>
                    <a:pt x="48" y="162"/>
                    <a:pt x="44" y="161"/>
                  </a:cubicBezTo>
                  <a:cubicBezTo>
                    <a:pt x="41" y="160"/>
                    <a:pt x="39" y="158"/>
                    <a:pt x="37" y="156"/>
                  </a:cubicBezTo>
                  <a:cubicBezTo>
                    <a:pt x="33" y="148"/>
                    <a:pt x="37" y="144"/>
                    <a:pt x="52" y="129"/>
                  </a:cubicBezTo>
                  <a:cubicBezTo>
                    <a:pt x="59" y="120"/>
                    <a:pt x="70" y="109"/>
                    <a:pt x="81" y="98"/>
                  </a:cubicBezTo>
                  <a:cubicBezTo>
                    <a:pt x="83" y="97"/>
                    <a:pt x="84" y="96"/>
                    <a:pt x="85" y="94"/>
                  </a:cubicBezTo>
                  <a:cubicBezTo>
                    <a:pt x="77" y="99"/>
                    <a:pt x="76" y="98"/>
                    <a:pt x="73" y="98"/>
                  </a:cubicBezTo>
                  <a:cubicBezTo>
                    <a:pt x="70" y="97"/>
                    <a:pt x="67" y="95"/>
                    <a:pt x="66" y="92"/>
                  </a:cubicBezTo>
                  <a:cubicBezTo>
                    <a:pt x="62" y="86"/>
                    <a:pt x="65" y="82"/>
                    <a:pt x="75" y="68"/>
                  </a:cubicBezTo>
                  <a:cubicBezTo>
                    <a:pt x="80" y="60"/>
                    <a:pt x="87" y="51"/>
                    <a:pt x="94" y="41"/>
                  </a:cubicBezTo>
                  <a:cubicBezTo>
                    <a:pt x="100" y="33"/>
                    <a:pt x="107" y="24"/>
                    <a:pt x="112" y="1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2" y="8"/>
                    <a:pt x="115" y="7"/>
                  </a:cubicBezTo>
                  <a:cubicBezTo>
                    <a:pt x="124" y="1"/>
                    <a:pt x="125" y="0"/>
                    <a:pt x="130" y="2"/>
                  </a:cubicBezTo>
                  <a:cubicBezTo>
                    <a:pt x="133" y="2"/>
                    <a:pt x="135" y="4"/>
                    <a:pt x="136" y="7"/>
                  </a:cubicBezTo>
                  <a:cubicBezTo>
                    <a:pt x="140" y="13"/>
                    <a:pt x="137" y="17"/>
                    <a:pt x="128" y="29"/>
                  </a:cubicBezTo>
                  <a:cubicBezTo>
                    <a:pt x="124" y="36"/>
                    <a:pt x="118" y="45"/>
                    <a:pt x="111" y="53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39" y="37"/>
                    <a:pt x="140" y="37"/>
                    <a:pt x="145" y="38"/>
                  </a:cubicBezTo>
                  <a:cubicBezTo>
                    <a:pt x="148" y="39"/>
                    <a:pt x="150" y="41"/>
                    <a:pt x="151" y="43"/>
                  </a:cubicBezTo>
                  <a:cubicBezTo>
                    <a:pt x="156" y="51"/>
                    <a:pt x="151" y="56"/>
                    <a:pt x="134" y="75"/>
                  </a:cubicBezTo>
                  <a:cubicBezTo>
                    <a:pt x="126" y="83"/>
                    <a:pt x="117" y="92"/>
                    <a:pt x="107" y="102"/>
                  </a:cubicBezTo>
                  <a:cubicBezTo>
                    <a:pt x="139" y="82"/>
                    <a:pt x="142" y="82"/>
                    <a:pt x="148" y="83"/>
                  </a:cubicBezTo>
                  <a:cubicBezTo>
                    <a:pt x="150" y="84"/>
                    <a:pt x="153" y="86"/>
                    <a:pt x="154" y="88"/>
                  </a:cubicBezTo>
                  <a:cubicBezTo>
                    <a:pt x="159" y="97"/>
                    <a:pt x="154" y="102"/>
                    <a:pt x="133" y="121"/>
                  </a:cubicBezTo>
                  <a:cubicBezTo>
                    <a:pt x="122" y="131"/>
                    <a:pt x="108" y="143"/>
                    <a:pt x="93" y="156"/>
                  </a:cubicBezTo>
                  <a:cubicBezTo>
                    <a:pt x="157" y="117"/>
                    <a:pt x="158" y="117"/>
                    <a:pt x="165" y="119"/>
                  </a:cubicBezTo>
                  <a:cubicBezTo>
                    <a:pt x="167" y="119"/>
                    <a:pt x="170" y="121"/>
                    <a:pt x="171" y="124"/>
                  </a:cubicBezTo>
                  <a:cubicBezTo>
                    <a:pt x="176" y="132"/>
                    <a:pt x="171" y="137"/>
                    <a:pt x="151" y="155"/>
                  </a:cubicBezTo>
                  <a:cubicBezTo>
                    <a:pt x="139" y="165"/>
                    <a:pt x="124" y="179"/>
                    <a:pt x="107" y="193"/>
                  </a:cubicBezTo>
                  <a:cubicBezTo>
                    <a:pt x="106" y="194"/>
                    <a:pt x="105" y="195"/>
                    <a:pt x="104" y="196"/>
                  </a:cubicBezTo>
                  <a:cubicBezTo>
                    <a:pt x="106" y="195"/>
                    <a:pt x="107" y="194"/>
                    <a:pt x="109" y="193"/>
                  </a:cubicBezTo>
                  <a:cubicBezTo>
                    <a:pt x="189" y="144"/>
                    <a:pt x="190" y="144"/>
                    <a:pt x="196" y="146"/>
                  </a:cubicBezTo>
                  <a:cubicBezTo>
                    <a:pt x="199" y="146"/>
                    <a:pt x="201" y="148"/>
                    <a:pt x="203" y="151"/>
                  </a:cubicBezTo>
                  <a:cubicBezTo>
                    <a:pt x="207" y="158"/>
                    <a:pt x="203" y="162"/>
                    <a:pt x="189" y="178"/>
                  </a:cubicBezTo>
                  <a:cubicBezTo>
                    <a:pt x="181" y="186"/>
                    <a:pt x="171" y="197"/>
                    <a:pt x="160" y="208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12" y="177"/>
                    <a:pt x="213" y="177"/>
                    <a:pt x="219" y="179"/>
                  </a:cubicBezTo>
                  <a:cubicBezTo>
                    <a:pt x="222" y="179"/>
                    <a:pt x="224" y="181"/>
                    <a:pt x="226" y="184"/>
                  </a:cubicBezTo>
                  <a:cubicBezTo>
                    <a:pt x="229" y="189"/>
                    <a:pt x="229" y="189"/>
                    <a:pt x="213" y="224"/>
                  </a:cubicBezTo>
                  <a:cubicBezTo>
                    <a:pt x="213" y="224"/>
                    <a:pt x="213" y="224"/>
                    <a:pt x="213" y="224"/>
                  </a:cubicBezTo>
                  <a:cubicBezTo>
                    <a:pt x="213" y="224"/>
                    <a:pt x="214" y="224"/>
                    <a:pt x="215" y="224"/>
                  </a:cubicBezTo>
                  <a:cubicBezTo>
                    <a:pt x="218" y="225"/>
                    <a:pt x="220" y="226"/>
                    <a:pt x="222" y="229"/>
                  </a:cubicBezTo>
                  <a:cubicBezTo>
                    <a:pt x="225" y="234"/>
                    <a:pt x="223" y="241"/>
                    <a:pt x="218" y="244"/>
                  </a:cubicBezTo>
                  <a:cubicBezTo>
                    <a:pt x="217" y="244"/>
                    <a:pt x="216" y="245"/>
                    <a:pt x="215" y="245"/>
                  </a:cubicBezTo>
                  <a:cubicBezTo>
                    <a:pt x="213" y="246"/>
                    <a:pt x="209" y="248"/>
                    <a:pt x="206" y="250"/>
                  </a:cubicBezTo>
                  <a:cubicBezTo>
                    <a:pt x="197" y="256"/>
                    <a:pt x="194" y="258"/>
                    <a:pt x="189" y="257"/>
                  </a:cubicBezTo>
                  <a:cubicBezTo>
                    <a:pt x="186" y="256"/>
                    <a:pt x="183" y="255"/>
                    <a:pt x="182" y="252"/>
                  </a:cubicBezTo>
                  <a:cubicBezTo>
                    <a:pt x="179" y="247"/>
                    <a:pt x="179" y="247"/>
                    <a:pt x="194" y="215"/>
                  </a:cubicBezTo>
                  <a:cubicBezTo>
                    <a:pt x="194" y="214"/>
                    <a:pt x="194" y="213"/>
                    <a:pt x="194" y="213"/>
                  </a:cubicBezTo>
                  <a:cubicBezTo>
                    <a:pt x="183" y="220"/>
                    <a:pt x="170" y="228"/>
                    <a:pt x="159" y="234"/>
                  </a:cubicBezTo>
                  <a:cubicBezTo>
                    <a:pt x="109" y="265"/>
                    <a:pt x="109" y="265"/>
                    <a:pt x="103" y="263"/>
                  </a:cubicBezTo>
                  <a:cubicBezTo>
                    <a:pt x="100" y="263"/>
                    <a:pt x="98" y="261"/>
                    <a:pt x="97" y="258"/>
                  </a:cubicBezTo>
                  <a:cubicBezTo>
                    <a:pt x="92" y="251"/>
                    <a:pt x="96" y="246"/>
                    <a:pt x="112" y="229"/>
                  </a:cubicBezTo>
                  <a:cubicBezTo>
                    <a:pt x="120" y="220"/>
                    <a:pt x="130" y="209"/>
                    <a:pt x="141" y="198"/>
                  </a:cubicBezTo>
                  <a:cubicBezTo>
                    <a:pt x="134" y="202"/>
                    <a:pt x="127" y="207"/>
                    <a:pt x="120" y="211"/>
                  </a:cubicBezTo>
                  <a:cubicBezTo>
                    <a:pt x="44" y="257"/>
                    <a:pt x="32" y="264"/>
                    <a:pt x="26" y="264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900988" y="4881563"/>
              <a:ext cx="90488" cy="481013"/>
            </a:xfrm>
            <a:custGeom>
              <a:avLst/>
              <a:gdLst/>
              <a:ahLst/>
              <a:cxnLst>
                <a:cxn ang="0">
                  <a:pos x="14" y="122"/>
                </a:cxn>
                <a:cxn ang="0">
                  <a:pos x="19" y="10"/>
                </a:cxn>
                <a:cxn ang="0">
                  <a:pos x="1" y="10"/>
                </a:cxn>
                <a:cxn ang="0">
                  <a:pos x="6" y="122"/>
                </a:cxn>
                <a:cxn ang="0">
                  <a:pos x="14" y="122"/>
                </a:cxn>
              </a:cxnLst>
              <a:rect l="0" t="0" r="r" b="b"/>
              <a:pathLst>
                <a:path w="24" h="128">
                  <a:moveTo>
                    <a:pt x="14" y="122"/>
                  </a:moveTo>
                  <a:cubicBezTo>
                    <a:pt x="14" y="122"/>
                    <a:pt x="24" y="14"/>
                    <a:pt x="19" y="10"/>
                  </a:cubicBezTo>
                  <a:cubicBezTo>
                    <a:pt x="14" y="6"/>
                    <a:pt x="3" y="0"/>
                    <a:pt x="1" y="10"/>
                  </a:cubicBezTo>
                  <a:cubicBezTo>
                    <a:pt x="0" y="19"/>
                    <a:pt x="1" y="119"/>
                    <a:pt x="6" y="122"/>
                  </a:cubicBezTo>
                  <a:cubicBezTo>
                    <a:pt x="11" y="125"/>
                    <a:pt x="14" y="128"/>
                    <a:pt x="14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870826" y="5418138"/>
              <a:ext cx="146050" cy="90488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17" y="6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7" y="5"/>
                </a:cxn>
                <a:cxn ang="0">
                  <a:pos x="3" y="9"/>
                </a:cxn>
                <a:cxn ang="0">
                  <a:pos x="9" y="23"/>
                </a:cxn>
                <a:cxn ang="0">
                  <a:pos x="19" y="24"/>
                </a:cxn>
                <a:cxn ang="0">
                  <a:pos x="37" y="19"/>
                </a:cxn>
                <a:cxn ang="0">
                  <a:pos x="32" y="2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31" y="0"/>
                    <a:pt x="23" y="3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0" y="3"/>
                    <a:pt x="7" y="5"/>
                  </a:cubicBezTo>
                  <a:cubicBezTo>
                    <a:pt x="6" y="6"/>
                    <a:pt x="5" y="6"/>
                    <a:pt x="3" y="9"/>
                  </a:cubicBezTo>
                  <a:cubicBezTo>
                    <a:pt x="0" y="10"/>
                    <a:pt x="5" y="24"/>
                    <a:pt x="9" y="23"/>
                  </a:cubicBezTo>
                  <a:cubicBezTo>
                    <a:pt x="15" y="24"/>
                    <a:pt x="16" y="24"/>
                    <a:pt x="19" y="24"/>
                  </a:cubicBezTo>
                  <a:cubicBezTo>
                    <a:pt x="28" y="23"/>
                    <a:pt x="36" y="20"/>
                    <a:pt x="37" y="19"/>
                  </a:cubicBezTo>
                  <a:cubicBezTo>
                    <a:pt x="39" y="17"/>
                    <a:pt x="34" y="7"/>
                    <a:pt x="32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394576" y="4672013"/>
              <a:ext cx="1073150" cy="1009650"/>
            </a:xfrm>
            <a:custGeom>
              <a:avLst/>
              <a:gdLst/>
              <a:ahLst/>
              <a:cxnLst>
                <a:cxn ang="0">
                  <a:pos x="284" y="238"/>
                </a:cxn>
                <a:cxn ang="0">
                  <a:pos x="284" y="237"/>
                </a:cxn>
                <a:cxn ang="0">
                  <a:pos x="283" y="236"/>
                </a:cxn>
                <a:cxn ang="0">
                  <a:pos x="281" y="233"/>
                </a:cxn>
                <a:cxn ang="0">
                  <a:pos x="277" y="226"/>
                </a:cxn>
                <a:cxn ang="0">
                  <a:pos x="263" y="199"/>
                </a:cxn>
                <a:cxn ang="0">
                  <a:pos x="199" y="87"/>
                </a:cxn>
                <a:cxn ang="0">
                  <a:pos x="168" y="30"/>
                </a:cxn>
                <a:cxn ang="0">
                  <a:pos x="152" y="2"/>
                </a:cxn>
                <a:cxn ang="0">
                  <a:pos x="151" y="1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36" y="0"/>
                </a:cxn>
                <a:cxn ang="0">
                  <a:pos x="136" y="1"/>
                </a:cxn>
                <a:cxn ang="0">
                  <a:pos x="134" y="4"/>
                </a:cxn>
                <a:cxn ang="0">
                  <a:pos x="130" y="11"/>
                </a:cxn>
                <a:cxn ang="0">
                  <a:pos x="123" y="24"/>
                </a:cxn>
                <a:cxn ang="0">
                  <a:pos x="69" y="121"/>
                </a:cxn>
                <a:cxn ang="0">
                  <a:pos x="17" y="216"/>
                </a:cxn>
                <a:cxn ang="0">
                  <a:pos x="26" y="221"/>
                </a:cxn>
                <a:cxn ang="0">
                  <a:pos x="84" y="126"/>
                </a:cxn>
                <a:cxn ang="0">
                  <a:pos x="138" y="34"/>
                </a:cxn>
                <a:cxn ang="0">
                  <a:pos x="143" y="25"/>
                </a:cxn>
                <a:cxn ang="0">
                  <a:pos x="150" y="37"/>
                </a:cxn>
                <a:cxn ang="0">
                  <a:pos x="179" y="91"/>
                </a:cxn>
                <a:cxn ang="0">
                  <a:pos x="238" y="201"/>
                </a:cxn>
                <a:cxn ang="0">
                  <a:pos x="253" y="227"/>
                </a:cxn>
                <a:cxn ang="0">
                  <a:pos x="255" y="232"/>
                </a:cxn>
                <a:cxn ang="0">
                  <a:pos x="216" y="233"/>
                </a:cxn>
                <a:cxn ang="0">
                  <a:pos x="82" y="238"/>
                </a:cxn>
                <a:cxn ang="0">
                  <a:pos x="82" y="258"/>
                </a:cxn>
                <a:cxn ang="0">
                  <a:pos x="204" y="256"/>
                </a:cxn>
                <a:cxn ang="0">
                  <a:pos x="259" y="255"/>
                </a:cxn>
                <a:cxn ang="0">
                  <a:pos x="273" y="254"/>
                </a:cxn>
                <a:cxn ang="0">
                  <a:pos x="274" y="254"/>
                </a:cxn>
                <a:cxn ang="0">
                  <a:pos x="275" y="254"/>
                </a:cxn>
                <a:cxn ang="0">
                  <a:pos x="284" y="238"/>
                </a:cxn>
              </a:cxnLst>
              <a:rect l="0" t="0" r="r" b="b"/>
              <a:pathLst>
                <a:path w="286" h="269">
                  <a:moveTo>
                    <a:pt x="284" y="238"/>
                  </a:moveTo>
                  <a:cubicBezTo>
                    <a:pt x="284" y="237"/>
                    <a:pt x="284" y="237"/>
                    <a:pt x="284" y="237"/>
                  </a:cubicBezTo>
                  <a:cubicBezTo>
                    <a:pt x="283" y="236"/>
                    <a:pt x="283" y="236"/>
                    <a:pt x="283" y="236"/>
                  </a:cubicBezTo>
                  <a:cubicBezTo>
                    <a:pt x="281" y="233"/>
                    <a:pt x="281" y="233"/>
                    <a:pt x="281" y="233"/>
                  </a:cubicBezTo>
                  <a:cubicBezTo>
                    <a:pt x="277" y="226"/>
                    <a:pt x="277" y="226"/>
                    <a:pt x="277" y="226"/>
                  </a:cubicBezTo>
                  <a:cubicBezTo>
                    <a:pt x="273" y="217"/>
                    <a:pt x="268" y="208"/>
                    <a:pt x="263" y="199"/>
                  </a:cubicBezTo>
                  <a:cubicBezTo>
                    <a:pt x="242" y="163"/>
                    <a:pt x="221" y="125"/>
                    <a:pt x="199" y="87"/>
                  </a:cubicBezTo>
                  <a:cubicBezTo>
                    <a:pt x="189" y="68"/>
                    <a:pt x="178" y="49"/>
                    <a:pt x="168" y="30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3" y="0"/>
                    <a:pt x="133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03" y="60"/>
                    <a:pt x="85" y="93"/>
                    <a:pt x="69" y="121"/>
                  </a:cubicBezTo>
                  <a:cubicBezTo>
                    <a:pt x="38" y="178"/>
                    <a:pt x="17" y="216"/>
                    <a:pt x="17" y="216"/>
                  </a:cubicBezTo>
                  <a:cubicBezTo>
                    <a:pt x="0" y="246"/>
                    <a:pt x="11" y="235"/>
                    <a:pt x="26" y="221"/>
                  </a:cubicBezTo>
                  <a:cubicBezTo>
                    <a:pt x="29" y="217"/>
                    <a:pt x="52" y="180"/>
                    <a:pt x="84" y="126"/>
                  </a:cubicBezTo>
                  <a:cubicBezTo>
                    <a:pt x="100" y="99"/>
                    <a:pt x="118" y="67"/>
                    <a:pt x="138" y="3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50" y="37"/>
                    <a:pt x="150" y="37"/>
                    <a:pt x="150" y="37"/>
                  </a:cubicBezTo>
                  <a:cubicBezTo>
                    <a:pt x="159" y="55"/>
                    <a:pt x="169" y="73"/>
                    <a:pt x="179" y="91"/>
                  </a:cubicBezTo>
                  <a:cubicBezTo>
                    <a:pt x="199" y="128"/>
                    <a:pt x="219" y="165"/>
                    <a:pt x="238" y="201"/>
                  </a:cubicBezTo>
                  <a:cubicBezTo>
                    <a:pt x="253" y="227"/>
                    <a:pt x="253" y="227"/>
                    <a:pt x="253" y="227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42" y="233"/>
                    <a:pt x="228" y="233"/>
                    <a:pt x="216" y="233"/>
                  </a:cubicBezTo>
                  <a:cubicBezTo>
                    <a:pt x="148" y="235"/>
                    <a:pt x="97" y="237"/>
                    <a:pt x="82" y="238"/>
                  </a:cubicBezTo>
                  <a:cubicBezTo>
                    <a:pt x="21" y="242"/>
                    <a:pt x="57" y="253"/>
                    <a:pt x="82" y="258"/>
                  </a:cubicBezTo>
                  <a:cubicBezTo>
                    <a:pt x="89" y="260"/>
                    <a:pt x="136" y="259"/>
                    <a:pt x="204" y="256"/>
                  </a:cubicBezTo>
                  <a:cubicBezTo>
                    <a:pt x="221" y="256"/>
                    <a:pt x="239" y="255"/>
                    <a:pt x="259" y="255"/>
                  </a:cubicBezTo>
                  <a:cubicBezTo>
                    <a:pt x="273" y="254"/>
                    <a:pt x="273" y="254"/>
                    <a:pt x="273" y="254"/>
                  </a:cubicBezTo>
                  <a:cubicBezTo>
                    <a:pt x="274" y="254"/>
                    <a:pt x="274" y="254"/>
                    <a:pt x="274" y="25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66" y="269"/>
                    <a:pt x="286" y="234"/>
                    <a:pt x="284" y="2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0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895600" y="6511114"/>
            <a:ext cx="2895600" cy="365125"/>
          </a:xfrm>
        </p:spPr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28600" y="6495239"/>
            <a:ext cx="2133600" cy="365125"/>
          </a:xfrm>
        </p:spPr>
        <p:txBody>
          <a:bodyPr/>
          <a:lstStyle/>
          <a:p>
            <a:fld id="{5F8E5861-E65C-4BE8-8BCB-9B255B5A3C3D}" type="slidenum">
              <a:rPr lang="en-US" smtClean="0"/>
              <a:t>66</a:t>
            </a:fld>
            <a:endParaRPr lang="en-US" dirty="0"/>
          </a:p>
        </p:txBody>
      </p:sp>
      <p:pic>
        <p:nvPicPr>
          <p:cNvPr id="17410" name="Picture 2" descr="http://xcskiing.ca/snow-p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93816" cy="6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172200" y="152400"/>
            <a:ext cx="2819400" cy="1676401"/>
            <a:chOff x="1371600" y="1828799"/>
            <a:chExt cx="7315200" cy="4648201"/>
          </a:xfrm>
        </p:grpSpPr>
        <p:grpSp>
          <p:nvGrpSpPr>
            <p:cNvPr id="6" name="Grupa 2"/>
            <p:cNvGrpSpPr/>
            <p:nvPr/>
          </p:nvGrpSpPr>
          <p:grpSpPr>
            <a:xfrm flipV="1">
              <a:off x="1371600" y="1828799"/>
              <a:ext cx="7315200" cy="4648201"/>
              <a:chOff x="4687441" y="3043560"/>
              <a:chExt cx="3994150" cy="1311275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4716016" y="3068960"/>
                <a:ext cx="3940175" cy="1265238"/>
              </a:xfrm>
              <a:custGeom>
                <a:avLst/>
                <a:gdLst>
                  <a:gd name="T0" fmla="*/ 2019 w 2019"/>
                  <a:gd name="T1" fmla="*/ 385 h 648"/>
                  <a:gd name="T2" fmla="*/ 1916 w 2019"/>
                  <a:gd name="T3" fmla="*/ 488 h 648"/>
                  <a:gd name="T4" fmla="*/ 276 w 2019"/>
                  <a:gd name="T5" fmla="*/ 488 h 648"/>
                  <a:gd name="T6" fmla="*/ 8 w 2019"/>
                  <a:gd name="T7" fmla="*/ 648 h 648"/>
                  <a:gd name="T8" fmla="*/ 182 w 2019"/>
                  <a:gd name="T9" fmla="*/ 488 h 648"/>
                  <a:gd name="T10" fmla="*/ 103 w 2019"/>
                  <a:gd name="T11" fmla="*/ 488 h 648"/>
                  <a:gd name="T12" fmla="*/ 0 w 2019"/>
                  <a:gd name="T13" fmla="*/ 385 h 648"/>
                  <a:gd name="T14" fmla="*/ 0 w 2019"/>
                  <a:gd name="T15" fmla="*/ 102 h 648"/>
                  <a:gd name="T16" fmla="*/ 103 w 2019"/>
                  <a:gd name="T17" fmla="*/ 0 h 648"/>
                  <a:gd name="T18" fmla="*/ 1916 w 2019"/>
                  <a:gd name="T19" fmla="*/ 0 h 648"/>
                  <a:gd name="T20" fmla="*/ 2019 w 2019"/>
                  <a:gd name="T21" fmla="*/ 102 h 648"/>
                  <a:gd name="T22" fmla="*/ 2019 w 2019"/>
                  <a:gd name="T23" fmla="*/ 385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9" h="648">
                    <a:moveTo>
                      <a:pt x="2019" y="385"/>
                    </a:moveTo>
                    <a:cubicBezTo>
                      <a:pt x="2019" y="441"/>
                      <a:pt x="1972" y="488"/>
                      <a:pt x="1916" y="488"/>
                    </a:cubicBezTo>
                    <a:cubicBezTo>
                      <a:pt x="276" y="488"/>
                      <a:pt x="276" y="488"/>
                      <a:pt x="276" y="488"/>
                    </a:cubicBezTo>
                    <a:cubicBezTo>
                      <a:pt x="276" y="488"/>
                      <a:pt x="200" y="639"/>
                      <a:pt x="8" y="648"/>
                    </a:cubicBezTo>
                    <a:cubicBezTo>
                      <a:pt x="164" y="581"/>
                      <a:pt x="182" y="488"/>
                      <a:pt x="182" y="488"/>
                    </a:cubicBezTo>
                    <a:cubicBezTo>
                      <a:pt x="103" y="488"/>
                      <a:pt x="103" y="488"/>
                      <a:pt x="103" y="488"/>
                    </a:cubicBezTo>
                    <a:cubicBezTo>
                      <a:pt x="47" y="488"/>
                      <a:pt x="0" y="441"/>
                      <a:pt x="0" y="385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46"/>
                      <a:pt x="47" y="0"/>
                      <a:pt x="103" y="0"/>
                    </a:cubicBezTo>
                    <a:cubicBezTo>
                      <a:pt x="1916" y="0"/>
                      <a:pt x="1916" y="0"/>
                      <a:pt x="1916" y="0"/>
                    </a:cubicBezTo>
                    <a:cubicBezTo>
                      <a:pt x="1972" y="0"/>
                      <a:pt x="2019" y="46"/>
                      <a:pt x="2019" y="102"/>
                    </a:cubicBezTo>
                    <a:lnTo>
                      <a:pt x="2019" y="38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000">
                      <a:shade val="51000"/>
                      <a:satMod val="130000"/>
                    </a:srgbClr>
                  </a:gs>
                  <a:gs pos="80000">
                    <a:srgbClr val="FFC000">
                      <a:shade val="93000"/>
                      <a:satMod val="130000"/>
                    </a:srgbClr>
                  </a:gs>
                  <a:gs pos="100000">
                    <a:srgbClr val="FFC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4687441" y="3043560"/>
                <a:ext cx="3994150" cy="1311275"/>
              </a:xfrm>
              <a:custGeom>
                <a:avLst/>
                <a:gdLst>
                  <a:gd name="T0" fmla="*/ 1982 w 2046"/>
                  <a:gd name="T1" fmla="*/ 14 h 671"/>
                  <a:gd name="T2" fmla="*/ 1879 w 2046"/>
                  <a:gd name="T3" fmla="*/ 0 h 671"/>
                  <a:gd name="T4" fmla="*/ 503 w 2046"/>
                  <a:gd name="T5" fmla="*/ 1 h 671"/>
                  <a:gd name="T6" fmla="*/ 174 w 2046"/>
                  <a:gd name="T7" fmla="*/ 1 h 671"/>
                  <a:gd name="T8" fmla="*/ 59 w 2046"/>
                  <a:gd name="T9" fmla="*/ 17 h 671"/>
                  <a:gd name="T10" fmla="*/ 3 w 2046"/>
                  <a:gd name="T11" fmla="*/ 234 h 671"/>
                  <a:gd name="T12" fmla="*/ 3 w 2046"/>
                  <a:gd name="T13" fmla="*/ 405 h 671"/>
                  <a:gd name="T14" fmla="*/ 132 w 2046"/>
                  <a:gd name="T15" fmla="*/ 511 h 671"/>
                  <a:gd name="T16" fmla="*/ 178 w 2046"/>
                  <a:gd name="T17" fmla="*/ 517 h 671"/>
                  <a:gd name="T18" fmla="*/ 87 w 2046"/>
                  <a:gd name="T19" fmla="*/ 615 h 671"/>
                  <a:gd name="T20" fmla="*/ 27 w 2046"/>
                  <a:gd name="T21" fmla="*/ 648 h 671"/>
                  <a:gd name="T22" fmla="*/ 23 w 2046"/>
                  <a:gd name="T23" fmla="*/ 671 h 671"/>
                  <a:gd name="T24" fmla="*/ 251 w 2046"/>
                  <a:gd name="T25" fmla="*/ 567 h 671"/>
                  <a:gd name="T26" fmla="*/ 293 w 2046"/>
                  <a:gd name="T27" fmla="*/ 511 h 671"/>
                  <a:gd name="T28" fmla="*/ 295 w 2046"/>
                  <a:gd name="T29" fmla="*/ 509 h 671"/>
                  <a:gd name="T30" fmla="*/ 429 w 2046"/>
                  <a:gd name="T31" fmla="*/ 509 h 671"/>
                  <a:gd name="T32" fmla="*/ 1944 w 2046"/>
                  <a:gd name="T33" fmla="*/ 504 h 671"/>
                  <a:gd name="T34" fmla="*/ 2033 w 2046"/>
                  <a:gd name="T35" fmla="*/ 400 h 671"/>
                  <a:gd name="T36" fmla="*/ 1942 w 2046"/>
                  <a:gd name="T37" fmla="*/ 493 h 671"/>
                  <a:gd name="T38" fmla="*/ 432 w 2046"/>
                  <a:gd name="T39" fmla="*/ 489 h 671"/>
                  <a:gd name="T40" fmla="*/ 304 w 2046"/>
                  <a:gd name="T41" fmla="*/ 489 h 671"/>
                  <a:gd name="T42" fmla="*/ 289 w 2046"/>
                  <a:gd name="T43" fmla="*/ 489 h 671"/>
                  <a:gd name="T44" fmla="*/ 277 w 2046"/>
                  <a:gd name="T45" fmla="*/ 499 h 671"/>
                  <a:gd name="T46" fmla="*/ 244 w 2046"/>
                  <a:gd name="T47" fmla="*/ 544 h 671"/>
                  <a:gd name="T48" fmla="*/ 164 w 2046"/>
                  <a:gd name="T49" fmla="*/ 577 h 671"/>
                  <a:gd name="T50" fmla="*/ 202 w 2046"/>
                  <a:gd name="T51" fmla="*/ 517 h 671"/>
                  <a:gd name="T52" fmla="*/ 206 w 2046"/>
                  <a:gd name="T53" fmla="*/ 506 h 671"/>
                  <a:gd name="T54" fmla="*/ 194 w 2046"/>
                  <a:gd name="T55" fmla="*/ 488 h 671"/>
                  <a:gd name="T56" fmla="*/ 67 w 2046"/>
                  <a:gd name="T57" fmla="*/ 474 h 671"/>
                  <a:gd name="T58" fmla="*/ 26 w 2046"/>
                  <a:gd name="T59" fmla="*/ 173 h 671"/>
                  <a:gd name="T60" fmla="*/ 114 w 2046"/>
                  <a:gd name="T61" fmla="*/ 25 h 671"/>
                  <a:gd name="T62" fmla="*/ 433 w 2046"/>
                  <a:gd name="T63" fmla="*/ 25 h 671"/>
                  <a:gd name="T64" fmla="*/ 1814 w 2046"/>
                  <a:gd name="T65" fmla="*/ 25 h 671"/>
                  <a:gd name="T66" fmla="*/ 1998 w 2046"/>
                  <a:gd name="T67" fmla="*/ 57 h 671"/>
                  <a:gd name="T68" fmla="*/ 2043 w 2046"/>
                  <a:gd name="T69" fmla="*/ 166 h 671"/>
                  <a:gd name="T70" fmla="*/ 2037 w 2046"/>
                  <a:gd name="T71" fmla="*/ 79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46" h="671">
                    <a:moveTo>
                      <a:pt x="2037" y="79"/>
                    </a:moveTo>
                    <a:cubicBezTo>
                      <a:pt x="2030" y="55"/>
                      <a:pt x="2012" y="29"/>
                      <a:pt x="1982" y="14"/>
                    </a:cubicBezTo>
                    <a:cubicBezTo>
                      <a:pt x="1968" y="6"/>
                      <a:pt x="1950" y="1"/>
                      <a:pt x="1932" y="0"/>
                    </a:cubicBezTo>
                    <a:cubicBezTo>
                      <a:pt x="1914" y="0"/>
                      <a:pt x="1897" y="0"/>
                      <a:pt x="1879" y="0"/>
                    </a:cubicBezTo>
                    <a:cubicBezTo>
                      <a:pt x="1732" y="0"/>
                      <a:pt x="1532" y="0"/>
                      <a:pt x="1296" y="0"/>
                    </a:cubicBezTo>
                    <a:cubicBezTo>
                      <a:pt x="1061" y="0"/>
                      <a:pt x="791" y="0"/>
                      <a:pt x="503" y="1"/>
                    </a:cubicBezTo>
                    <a:cubicBezTo>
                      <a:pt x="432" y="1"/>
                      <a:pt x="359" y="1"/>
                      <a:pt x="285" y="1"/>
                    </a:cubicBezTo>
                    <a:cubicBezTo>
                      <a:pt x="248" y="1"/>
                      <a:pt x="211" y="1"/>
                      <a:pt x="174" y="1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98" y="1"/>
                      <a:pt x="77" y="6"/>
                      <a:pt x="59" y="17"/>
                    </a:cubicBezTo>
                    <a:cubicBezTo>
                      <a:pt x="23" y="37"/>
                      <a:pt x="0" y="80"/>
                      <a:pt x="2" y="121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3" y="367"/>
                      <a:pt x="3" y="385"/>
                      <a:pt x="3" y="405"/>
                    </a:cubicBezTo>
                    <a:cubicBezTo>
                      <a:pt x="4" y="426"/>
                      <a:pt x="12" y="446"/>
                      <a:pt x="24" y="463"/>
                    </a:cubicBezTo>
                    <a:cubicBezTo>
                      <a:pt x="47" y="498"/>
                      <a:pt x="94" y="515"/>
                      <a:pt x="132" y="511"/>
                    </a:cubicBezTo>
                    <a:cubicBezTo>
                      <a:pt x="181" y="511"/>
                      <a:pt x="181" y="511"/>
                      <a:pt x="181" y="511"/>
                    </a:cubicBezTo>
                    <a:cubicBezTo>
                      <a:pt x="180" y="513"/>
                      <a:pt x="179" y="515"/>
                      <a:pt x="178" y="517"/>
                    </a:cubicBezTo>
                    <a:cubicBezTo>
                      <a:pt x="174" y="525"/>
                      <a:pt x="170" y="533"/>
                      <a:pt x="165" y="540"/>
                    </a:cubicBezTo>
                    <a:cubicBezTo>
                      <a:pt x="145" y="570"/>
                      <a:pt x="117" y="595"/>
                      <a:pt x="87" y="615"/>
                    </a:cubicBezTo>
                    <a:cubicBezTo>
                      <a:pt x="72" y="625"/>
                      <a:pt x="56" y="634"/>
                      <a:pt x="40" y="642"/>
                    </a:cubicBezTo>
                    <a:cubicBezTo>
                      <a:pt x="27" y="648"/>
                      <a:pt x="27" y="648"/>
                      <a:pt x="27" y="648"/>
                    </a:cubicBezTo>
                    <a:cubicBezTo>
                      <a:pt x="18" y="652"/>
                      <a:pt x="18" y="652"/>
                      <a:pt x="18" y="652"/>
                    </a:cubicBezTo>
                    <a:cubicBezTo>
                      <a:pt x="16" y="657"/>
                      <a:pt x="18" y="669"/>
                      <a:pt x="23" y="671"/>
                    </a:cubicBezTo>
                    <a:cubicBezTo>
                      <a:pt x="53" y="668"/>
                      <a:pt x="53" y="668"/>
                      <a:pt x="53" y="668"/>
                    </a:cubicBezTo>
                    <a:cubicBezTo>
                      <a:pt x="128" y="658"/>
                      <a:pt x="200" y="621"/>
                      <a:pt x="251" y="567"/>
                    </a:cubicBezTo>
                    <a:cubicBezTo>
                      <a:pt x="264" y="553"/>
                      <a:pt x="275" y="539"/>
                      <a:pt x="286" y="523"/>
                    </a:cubicBezTo>
                    <a:cubicBezTo>
                      <a:pt x="288" y="519"/>
                      <a:pt x="291" y="515"/>
                      <a:pt x="293" y="511"/>
                    </a:cubicBezTo>
                    <a:cubicBezTo>
                      <a:pt x="294" y="511"/>
                      <a:pt x="294" y="510"/>
                      <a:pt x="294" y="509"/>
                    </a:cubicBezTo>
                    <a:cubicBezTo>
                      <a:pt x="295" y="509"/>
                      <a:pt x="295" y="509"/>
                      <a:pt x="295" y="509"/>
                    </a:cubicBezTo>
                    <a:cubicBezTo>
                      <a:pt x="322" y="509"/>
                      <a:pt x="322" y="509"/>
                      <a:pt x="322" y="509"/>
                    </a:cubicBezTo>
                    <a:cubicBezTo>
                      <a:pt x="358" y="509"/>
                      <a:pt x="394" y="509"/>
                      <a:pt x="429" y="509"/>
                    </a:cubicBezTo>
                    <a:cubicBezTo>
                      <a:pt x="711" y="508"/>
                      <a:pt x="973" y="508"/>
                      <a:pt x="1197" y="507"/>
                    </a:cubicBezTo>
                    <a:cubicBezTo>
                      <a:pt x="1646" y="506"/>
                      <a:pt x="1943" y="507"/>
                      <a:pt x="1944" y="504"/>
                    </a:cubicBezTo>
                    <a:cubicBezTo>
                      <a:pt x="2010" y="492"/>
                      <a:pt x="2029" y="443"/>
                      <a:pt x="2033" y="422"/>
                    </a:cubicBezTo>
                    <a:cubicBezTo>
                      <a:pt x="2037" y="399"/>
                      <a:pt x="2034" y="394"/>
                      <a:pt x="2033" y="400"/>
                    </a:cubicBezTo>
                    <a:cubicBezTo>
                      <a:pt x="2032" y="407"/>
                      <a:pt x="2030" y="426"/>
                      <a:pt x="2016" y="448"/>
                    </a:cubicBezTo>
                    <a:cubicBezTo>
                      <a:pt x="2003" y="469"/>
                      <a:pt x="1976" y="491"/>
                      <a:pt x="1942" y="493"/>
                    </a:cubicBezTo>
                    <a:cubicBezTo>
                      <a:pt x="1909" y="494"/>
                      <a:pt x="1608" y="491"/>
                      <a:pt x="1173" y="491"/>
                    </a:cubicBezTo>
                    <a:cubicBezTo>
                      <a:pt x="955" y="490"/>
                      <a:pt x="702" y="490"/>
                      <a:pt x="432" y="489"/>
                    </a:cubicBezTo>
                    <a:cubicBezTo>
                      <a:pt x="398" y="489"/>
                      <a:pt x="364" y="489"/>
                      <a:pt x="330" y="489"/>
                    </a:cubicBezTo>
                    <a:cubicBezTo>
                      <a:pt x="304" y="489"/>
                      <a:pt x="304" y="489"/>
                      <a:pt x="304" y="489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289" y="489"/>
                      <a:pt x="289" y="489"/>
                      <a:pt x="289" y="489"/>
                    </a:cubicBezTo>
                    <a:cubicBezTo>
                      <a:pt x="268" y="502"/>
                      <a:pt x="283" y="493"/>
                      <a:pt x="278" y="496"/>
                    </a:cubicBezTo>
                    <a:cubicBezTo>
                      <a:pt x="277" y="499"/>
                      <a:pt x="277" y="499"/>
                      <a:pt x="277" y="499"/>
                    </a:cubicBezTo>
                    <a:cubicBezTo>
                      <a:pt x="274" y="504"/>
                      <a:pt x="274" y="504"/>
                      <a:pt x="274" y="504"/>
                    </a:cubicBezTo>
                    <a:cubicBezTo>
                      <a:pt x="265" y="518"/>
                      <a:pt x="255" y="531"/>
                      <a:pt x="244" y="544"/>
                    </a:cubicBezTo>
                    <a:cubicBezTo>
                      <a:pt x="204" y="589"/>
                      <a:pt x="150" y="623"/>
                      <a:pt x="90" y="639"/>
                    </a:cubicBezTo>
                    <a:cubicBezTo>
                      <a:pt x="117" y="622"/>
                      <a:pt x="142" y="602"/>
                      <a:pt x="164" y="577"/>
                    </a:cubicBezTo>
                    <a:cubicBezTo>
                      <a:pt x="176" y="563"/>
                      <a:pt x="187" y="548"/>
                      <a:pt x="196" y="530"/>
                    </a:cubicBezTo>
                    <a:cubicBezTo>
                      <a:pt x="198" y="526"/>
                      <a:pt x="200" y="522"/>
                      <a:pt x="202" y="517"/>
                    </a:cubicBezTo>
                    <a:cubicBezTo>
                      <a:pt x="205" y="510"/>
                      <a:pt x="205" y="510"/>
                      <a:pt x="205" y="51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6" y="505"/>
                      <a:pt x="206" y="505"/>
                      <a:pt x="206" y="504"/>
                    </a:cubicBezTo>
                    <a:cubicBezTo>
                      <a:pt x="207" y="498"/>
                      <a:pt x="202" y="490"/>
                      <a:pt x="194" y="488"/>
                    </a:cubicBezTo>
                    <a:cubicBezTo>
                      <a:pt x="167" y="488"/>
                      <a:pt x="167" y="488"/>
                      <a:pt x="167" y="488"/>
                    </a:cubicBezTo>
                    <a:cubicBezTo>
                      <a:pt x="130" y="487"/>
                      <a:pt x="94" y="493"/>
                      <a:pt x="67" y="474"/>
                    </a:cubicBezTo>
                    <a:cubicBezTo>
                      <a:pt x="6" y="438"/>
                      <a:pt x="31" y="353"/>
                      <a:pt x="26" y="282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7" y="137"/>
                      <a:pt x="21" y="100"/>
                      <a:pt x="37" y="73"/>
                    </a:cubicBezTo>
                    <a:cubicBezTo>
                      <a:pt x="52" y="45"/>
                      <a:pt x="82" y="26"/>
                      <a:pt x="114" y="25"/>
                    </a:cubicBezTo>
                    <a:cubicBezTo>
                      <a:pt x="149" y="25"/>
                      <a:pt x="186" y="25"/>
                      <a:pt x="221" y="25"/>
                    </a:cubicBezTo>
                    <a:cubicBezTo>
                      <a:pt x="292" y="25"/>
                      <a:pt x="363" y="25"/>
                      <a:pt x="433" y="25"/>
                    </a:cubicBezTo>
                    <a:cubicBezTo>
                      <a:pt x="712" y="26"/>
                      <a:pt x="977" y="26"/>
                      <a:pt x="1213" y="26"/>
                    </a:cubicBezTo>
                    <a:cubicBezTo>
                      <a:pt x="1448" y="26"/>
                      <a:pt x="1654" y="26"/>
                      <a:pt x="1814" y="25"/>
                    </a:cubicBezTo>
                    <a:cubicBezTo>
                      <a:pt x="1854" y="25"/>
                      <a:pt x="1891" y="25"/>
                      <a:pt x="1925" y="25"/>
                    </a:cubicBezTo>
                    <a:cubicBezTo>
                      <a:pt x="1956" y="24"/>
                      <a:pt x="1982" y="39"/>
                      <a:pt x="1998" y="57"/>
                    </a:cubicBezTo>
                    <a:cubicBezTo>
                      <a:pt x="2030" y="94"/>
                      <a:pt x="2016" y="140"/>
                      <a:pt x="2020" y="166"/>
                    </a:cubicBezTo>
                    <a:cubicBezTo>
                      <a:pt x="2022" y="586"/>
                      <a:pt x="2036" y="341"/>
                      <a:pt x="2043" y="166"/>
                    </a:cubicBezTo>
                    <a:cubicBezTo>
                      <a:pt x="2043" y="161"/>
                      <a:pt x="2043" y="151"/>
                      <a:pt x="2043" y="137"/>
                    </a:cubicBezTo>
                    <a:cubicBezTo>
                      <a:pt x="2043" y="123"/>
                      <a:pt x="2046" y="103"/>
                      <a:pt x="2037" y="79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1524000" y="3233678"/>
              <a:ext cx="69914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>
                  <a:latin typeface="Helvetica Neue"/>
                </a:rPr>
                <a:t>Technical Debt</a:t>
              </a:r>
              <a:endParaRPr lang="en-US" sz="3600" dirty="0"/>
            </a:p>
          </p:txBody>
        </p:sp>
      </p:grpSp>
      <p:grpSp>
        <p:nvGrpSpPr>
          <p:cNvPr id="10" name="Group 9"/>
          <p:cNvGrpSpPr/>
          <p:nvPr/>
        </p:nvGrpSpPr>
        <p:grpSpPr>
          <a:xfrm flipH="1">
            <a:off x="228600" y="240244"/>
            <a:ext cx="3429000" cy="1524000"/>
            <a:chOff x="1371600" y="1828799"/>
            <a:chExt cx="7315200" cy="4648201"/>
          </a:xfrm>
        </p:grpSpPr>
        <p:grpSp>
          <p:nvGrpSpPr>
            <p:cNvPr id="11" name="Grupa 2"/>
            <p:cNvGrpSpPr/>
            <p:nvPr/>
          </p:nvGrpSpPr>
          <p:grpSpPr>
            <a:xfrm flipV="1">
              <a:off x="1371600" y="1828799"/>
              <a:ext cx="7315200" cy="4648201"/>
              <a:chOff x="4687441" y="3043560"/>
              <a:chExt cx="3994150" cy="1311275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4716016" y="3068960"/>
                <a:ext cx="3940175" cy="1265238"/>
              </a:xfrm>
              <a:custGeom>
                <a:avLst/>
                <a:gdLst>
                  <a:gd name="T0" fmla="*/ 2019 w 2019"/>
                  <a:gd name="T1" fmla="*/ 385 h 648"/>
                  <a:gd name="T2" fmla="*/ 1916 w 2019"/>
                  <a:gd name="T3" fmla="*/ 488 h 648"/>
                  <a:gd name="T4" fmla="*/ 276 w 2019"/>
                  <a:gd name="T5" fmla="*/ 488 h 648"/>
                  <a:gd name="T6" fmla="*/ 8 w 2019"/>
                  <a:gd name="T7" fmla="*/ 648 h 648"/>
                  <a:gd name="T8" fmla="*/ 182 w 2019"/>
                  <a:gd name="T9" fmla="*/ 488 h 648"/>
                  <a:gd name="T10" fmla="*/ 103 w 2019"/>
                  <a:gd name="T11" fmla="*/ 488 h 648"/>
                  <a:gd name="T12" fmla="*/ 0 w 2019"/>
                  <a:gd name="T13" fmla="*/ 385 h 648"/>
                  <a:gd name="T14" fmla="*/ 0 w 2019"/>
                  <a:gd name="T15" fmla="*/ 102 h 648"/>
                  <a:gd name="T16" fmla="*/ 103 w 2019"/>
                  <a:gd name="T17" fmla="*/ 0 h 648"/>
                  <a:gd name="T18" fmla="*/ 1916 w 2019"/>
                  <a:gd name="T19" fmla="*/ 0 h 648"/>
                  <a:gd name="T20" fmla="*/ 2019 w 2019"/>
                  <a:gd name="T21" fmla="*/ 102 h 648"/>
                  <a:gd name="T22" fmla="*/ 2019 w 2019"/>
                  <a:gd name="T23" fmla="*/ 385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9" h="648">
                    <a:moveTo>
                      <a:pt x="2019" y="385"/>
                    </a:moveTo>
                    <a:cubicBezTo>
                      <a:pt x="2019" y="441"/>
                      <a:pt x="1972" y="488"/>
                      <a:pt x="1916" y="488"/>
                    </a:cubicBezTo>
                    <a:cubicBezTo>
                      <a:pt x="276" y="488"/>
                      <a:pt x="276" y="488"/>
                      <a:pt x="276" y="488"/>
                    </a:cubicBezTo>
                    <a:cubicBezTo>
                      <a:pt x="276" y="488"/>
                      <a:pt x="200" y="639"/>
                      <a:pt x="8" y="648"/>
                    </a:cubicBezTo>
                    <a:cubicBezTo>
                      <a:pt x="164" y="581"/>
                      <a:pt x="182" y="488"/>
                      <a:pt x="182" y="488"/>
                    </a:cubicBezTo>
                    <a:cubicBezTo>
                      <a:pt x="103" y="488"/>
                      <a:pt x="103" y="488"/>
                      <a:pt x="103" y="488"/>
                    </a:cubicBezTo>
                    <a:cubicBezTo>
                      <a:pt x="47" y="488"/>
                      <a:pt x="0" y="441"/>
                      <a:pt x="0" y="385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46"/>
                      <a:pt x="47" y="0"/>
                      <a:pt x="103" y="0"/>
                    </a:cubicBezTo>
                    <a:cubicBezTo>
                      <a:pt x="1916" y="0"/>
                      <a:pt x="1916" y="0"/>
                      <a:pt x="1916" y="0"/>
                    </a:cubicBezTo>
                    <a:cubicBezTo>
                      <a:pt x="1972" y="0"/>
                      <a:pt x="2019" y="46"/>
                      <a:pt x="2019" y="102"/>
                    </a:cubicBezTo>
                    <a:lnTo>
                      <a:pt x="2019" y="38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000">
                      <a:shade val="51000"/>
                      <a:satMod val="130000"/>
                    </a:srgbClr>
                  </a:gs>
                  <a:gs pos="80000">
                    <a:srgbClr val="FFC000">
                      <a:shade val="93000"/>
                      <a:satMod val="130000"/>
                    </a:srgbClr>
                  </a:gs>
                  <a:gs pos="100000">
                    <a:srgbClr val="FFC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4687441" y="3043560"/>
                <a:ext cx="3994150" cy="1311275"/>
              </a:xfrm>
              <a:custGeom>
                <a:avLst/>
                <a:gdLst>
                  <a:gd name="T0" fmla="*/ 1982 w 2046"/>
                  <a:gd name="T1" fmla="*/ 14 h 671"/>
                  <a:gd name="T2" fmla="*/ 1879 w 2046"/>
                  <a:gd name="T3" fmla="*/ 0 h 671"/>
                  <a:gd name="T4" fmla="*/ 503 w 2046"/>
                  <a:gd name="T5" fmla="*/ 1 h 671"/>
                  <a:gd name="T6" fmla="*/ 174 w 2046"/>
                  <a:gd name="T7" fmla="*/ 1 h 671"/>
                  <a:gd name="T8" fmla="*/ 59 w 2046"/>
                  <a:gd name="T9" fmla="*/ 17 h 671"/>
                  <a:gd name="T10" fmla="*/ 3 w 2046"/>
                  <a:gd name="T11" fmla="*/ 234 h 671"/>
                  <a:gd name="T12" fmla="*/ 3 w 2046"/>
                  <a:gd name="T13" fmla="*/ 405 h 671"/>
                  <a:gd name="T14" fmla="*/ 132 w 2046"/>
                  <a:gd name="T15" fmla="*/ 511 h 671"/>
                  <a:gd name="T16" fmla="*/ 178 w 2046"/>
                  <a:gd name="T17" fmla="*/ 517 h 671"/>
                  <a:gd name="T18" fmla="*/ 87 w 2046"/>
                  <a:gd name="T19" fmla="*/ 615 h 671"/>
                  <a:gd name="T20" fmla="*/ 27 w 2046"/>
                  <a:gd name="T21" fmla="*/ 648 h 671"/>
                  <a:gd name="T22" fmla="*/ 23 w 2046"/>
                  <a:gd name="T23" fmla="*/ 671 h 671"/>
                  <a:gd name="T24" fmla="*/ 251 w 2046"/>
                  <a:gd name="T25" fmla="*/ 567 h 671"/>
                  <a:gd name="T26" fmla="*/ 293 w 2046"/>
                  <a:gd name="T27" fmla="*/ 511 h 671"/>
                  <a:gd name="T28" fmla="*/ 295 w 2046"/>
                  <a:gd name="T29" fmla="*/ 509 h 671"/>
                  <a:gd name="T30" fmla="*/ 429 w 2046"/>
                  <a:gd name="T31" fmla="*/ 509 h 671"/>
                  <a:gd name="T32" fmla="*/ 1944 w 2046"/>
                  <a:gd name="T33" fmla="*/ 504 h 671"/>
                  <a:gd name="T34" fmla="*/ 2033 w 2046"/>
                  <a:gd name="T35" fmla="*/ 400 h 671"/>
                  <a:gd name="T36" fmla="*/ 1942 w 2046"/>
                  <a:gd name="T37" fmla="*/ 493 h 671"/>
                  <a:gd name="T38" fmla="*/ 432 w 2046"/>
                  <a:gd name="T39" fmla="*/ 489 h 671"/>
                  <a:gd name="T40" fmla="*/ 304 w 2046"/>
                  <a:gd name="T41" fmla="*/ 489 h 671"/>
                  <a:gd name="T42" fmla="*/ 289 w 2046"/>
                  <a:gd name="T43" fmla="*/ 489 h 671"/>
                  <a:gd name="T44" fmla="*/ 277 w 2046"/>
                  <a:gd name="T45" fmla="*/ 499 h 671"/>
                  <a:gd name="T46" fmla="*/ 244 w 2046"/>
                  <a:gd name="T47" fmla="*/ 544 h 671"/>
                  <a:gd name="T48" fmla="*/ 164 w 2046"/>
                  <a:gd name="T49" fmla="*/ 577 h 671"/>
                  <a:gd name="T50" fmla="*/ 202 w 2046"/>
                  <a:gd name="T51" fmla="*/ 517 h 671"/>
                  <a:gd name="T52" fmla="*/ 206 w 2046"/>
                  <a:gd name="T53" fmla="*/ 506 h 671"/>
                  <a:gd name="T54" fmla="*/ 194 w 2046"/>
                  <a:gd name="T55" fmla="*/ 488 h 671"/>
                  <a:gd name="T56" fmla="*/ 67 w 2046"/>
                  <a:gd name="T57" fmla="*/ 474 h 671"/>
                  <a:gd name="T58" fmla="*/ 26 w 2046"/>
                  <a:gd name="T59" fmla="*/ 173 h 671"/>
                  <a:gd name="T60" fmla="*/ 114 w 2046"/>
                  <a:gd name="T61" fmla="*/ 25 h 671"/>
                  <a:gd name="T62" fmla="*/ 433 w 2046"/>
                  <a:gd name="T63" fmla="*/ 25 h 671"/>
                  <a:gd name="T64" fmla="*/ 1814 w 2046"/>
                  <a:gd name="T65" fmla="*/ 25 h 671"/>
                  <a:gd name="T66" fmla="*/ 1998 w 2046"/>
                  <a:gd name="T67" fmla="*/ 57 h 671"/>
                  <a:gd name="T68" fmla="*/ 2043 w 2046"/>
                  <a:gd name="T69" fmla="*/ 166 h 671"/>
                  <a:gd name="T70" fmla="*/ 2037 w 2046"/>
                  <a:gd name="T71" fmla="*/ 79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46" h="671">
                    <a:moveTo>
                      <a:pt x="2037" y="79"/>
                    </a:moveTo>
                    <a:cubicBezTo>
                      <a:pt x="2030" y="55"/>
                      <a:pt x="2012" y="29"/>
                      <a:pt x="1982" y="14"/>
                    </a:cubicBezTo>
                    <a:cubicBezTo>
                      <a:pt x="1968" y="6"/>
                      <a:pt x="1950" y="1"/>
                      <a:pt x="1932" y="0"/>
                    </a:cubicBezTo>
                    <a:cubicBezTo>
                      <a:pt x="1914" y="0"/>
                      <a:pt x="1897" y="0"/>
                      <a:pt x="1879" y="0"/>
                    </a:cubicBezTo>
                    <a:cubicBezTo>
                      <a:pt x="1732" y="0"/>
                      <a:pt x="1532" y="0"/>
                      <a:pt x="1296" y="0"/>
                    </a:cubicBezTo>
                    <a:cubicBezTo>
                      <a:pt x="1061" y="0"/>
                      <a:pt x="791" y="0"/>
                      <a:pt x="503" y="1"/>
                    </a:cubicBezTo>
                    <a:cubicBezTo>
                      <a:pt x="432" y="1"/>
                      <a:pt x="359" y="1"/>
                      <a:pt x="285" y="1"/>
                    </a:cubicBezTo>
                    <a:cubicBezTo>
                      <a:pt x="248" y="1"/>
                      <a:pt x="211" y="1"/>
                      <a:pt x="174" y="1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98" y="1"/>
                      <a:pt x="77" y="6"/>
                      <a:pt x="59" y="17"/>
                    </a:cubicBezTo>
                    <a:cubicBezTo>
                      <a:pt x="23" y="37"/>
                      <a:pt x="0" y="80"/>
                      <a:pt x="2" y="121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3" y="367"/>
                      <a:pt x="3" y="385"/>
                      <a:pt x="3" y="405"/>
                    </a:cubicBezTo>
                    <a:cubicBezTo>
                      <a:pt x="4" y="426"/>
                      <a:pt x="12" y="446"/>
                      <a:pt x="24" y="463"/>
                    </a:cubicBezTo>
                    <a:cubicBezTo>
                      <a:pt x="47" y="498"/>
                      <a:pt x="94" y="515"/>
                      <a:pt x="132" y="511"/>
                    </a:cubicBezTo>
                    <a:cubicBezTo>
                      <a:pt x="181" y="511"/>
                      <a:pt x="181" y="511"/>
                      <a:pt x="181" y="511"/>
                    </a:cubicBezTo>
                    <a:cubicBezTo>
                      <a:pt x="180" y="513"/>
                      <a:pt x="179" y="515"/>
                      <a:pt x="178" y="517"/>
                    </a:cubicBezTo>
                    <a:cubicBezTo>
                      <a:pt x="174" y="525"/>
                      <a:pt x="170" y="533"/>
                      <a:pt x="165" y="540"/>
                    </a:cubicBezTo>
                    <a:cubicBezTo>
                      <a:pt x="145" y="570"/>
                      <a:pt x="117" y="595"/>
                      <a:pt x="87" y="615"/>
                    </a:cubicBezTo>
                    <a:cubicBezTo>
                      <a:pt x="72" y="625"/>
                      <a:pt x="56" y="634"/>
                      <a:pt x="40" y="642"/>
                    </a:cubicBezTo>
                    <a:cubicBezTo>
                      <a:pt x="27" y="648"/>
                      <a:pt x="27" y="648"/>
                      <a:pt x="27" y="648"/>
                    </a:cubicBezTo>
                    <a:cubicBezTo>
                      <a:pt x="18" y="652"/>
                      <a:pt x="18" y="652"/>
                      <a:pt x="18" y="652"/>
                    </a:cubicBezTo>
                    <a:cubicBezTo>
                      <a:pt x="16" y="657"/>
                      <a:pt x="18" y="669"/>
                      <a:pt x="23" y="671"/>
                    </a:cubicBezTo>
                    <a:cubicBezTo>
                      <a:pt x="53" y="668"/>
                      <a:pt x="53" y="668"/>
                      <a:pt x="53" y="668"/>
                    </a:cubicBezTo>
                    <a:cubicBezTo>
                      <a:pt x="128" y="658"/>
                      <a:pt x="200" y="621"/>
                      <a:pt x="251" y="567"/>
                    </a:cubicBezTo>
                    <a:cubicBezTo>
                      <a:pt x="264" y="553"/>
                      <a:pt x="275" y="539"/>
                      <a:pt x="286" y="523"/>
                    </a:cubicBezTo>
                    <a:cubicBezTo>
                      <a:pt x="288" y="519"/>
                      <a:pt x="291" y="515"/>
                      <a:pt x="293" y="511"/>
                    </a:cubicBezTo>
                    <a:cubicBezTo>
                      <a:pt x="294" y="511"/>
                      <a:pt x="294" y="510"/>
                      <a:pt x="294" y="509"/>
                    </a:cubicBezTo>
                    <a:cubicBezTo>
                      <a:pt x="295" y="509"/>
                      <a:pt x="295" y="509"/>
                      <a:pt x="295" y="509"/>
                    </a:cubicBezTo>
                    <a:cubicBezTo>
                      <a:pt x="322" y="509"/>
                      <a:pt x="322" y="509"/>
                      <a:pt x="322" y="509"/>
                    </a:cubicBezTo>
                    <a:cubicBezTo>
                      <a:pt x="358" y="509"/>
                      <a:pt x="394" y="509"/>
                      <a:pt x="429" y="509"/>
                    </a:cubicBezTo>
                    <a:cubicBezTo>
                      <a:pt x="711" y="508"/>
                      <a:pt x="973" y="508"/>
                      <a:pt x="1197" y="507"/>
                    </a:cubicBezTo>
                    <a:cubicBezTo>
                      <a:pt x="1646" y="506"/>
                      <a:pt x="1943" y="507"/>
                      <a:pt x="1944" y="504"/>
                    </a:cubicBezTo>
                    <a:cubicBezTo>
                      <a:pt x="2010" y="492"/>
                      <a:pt x="2029" y="443"/>
                      <a:pt x="2033" y="422"/>
                    </a:cubicBezTo>
                    <a:cubicBezTo>
                      <a:pt x="2037" y="399"/>
                      <a:pt x="2034" y="394"/>
                      <a:pt x="2033" y="400"/>
                    </a:cubicBezTo>
                    <a:cubicBezTo>
                      <a:pt x="2032" y="407"/>
                      <a:pt x="2030" y="426"/>
                      <a:pt x="2016" y="448"/>
                    </a:cubicBezTo>
                    <a:cubicBezTo>
                      <a:pt x="2003" y="469"/>
                      <a:pt x="1976" y="491"/>
                      <a:pt x="1942" y="493"/>
                    </a:cubicBezTo>
                    <a:cubicBezTo>
                      <a:pt x="1909" y="494"/>
                      <a:pt x="1608" y="491"/>
                      <a:pt x="1173" y="491"/>
                    </a:cubicBezTo>
                    <a:cubicBezTo>
                      <a:pt x="955" y="490"/>
                      <a:pt x="702" y="490"/>
                      <a:pt x="432" y="489"/>
                    </a:cubicBezTo>
                    <a:cubicBezTo>
                      <a:pt x="398" y="489"/>
                      <a:pt x="364" y="489"/>
                      <a:pt x="330" y="489"/>
                    </a:cubicBezTo>
                    <a:cubicBezTo>
                      <a:pt x="304" y="489"/>
                      <a:pt x="304" y="489"/>
                      <a:pt x="304" y="489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289" y="489"/>
                      <a:pt x="289" y="489"/>
                      <a:pt x="289" y="489"/>
                    </a:cubicBezTo>
                    <a:cubicBezTo>
                      <a:pt x="268" y="502"/>
                      <a:pt x="283" y="493"/>
                      <a:pt x="278" y="496"/>
                    </a:cubicBezTo>
                    <a:cubicBezTo>
                      <a:pt x="277" y="499"/>
                      <a:pt x="277" y="499"/>
                      <a:pt x="277" y="499"/>
                    </a:cubicBezTo>
                    <a:cubicBezTo>
                      <a:pt x="274" y="504"/>
                      <a:pt x="274" y="504"/>
                      <a:pt x="274" y="504"/>
                    </a:cubicBezTo>
                    <a:cubicBezTo>
                      <a:pt x="265" y="518"/>
                      <a:pt x="255" y="531"/>
                      <a:pt x="244" y="544"/>
                    </a:cubicBezTo>
                    <a:cubicBezTo>
                      <a:pt x="204" y="589"/>
                      <a:pt x="150" y="623"/>
                      <a:pt x="90" y="639"/>
                    </a:cubicBezTo>
                    <a:cubicBezTo>
                      <a:pt x="117" y="622"/>
                      <a:pt x="142" y="602"/>
                      <a:pt x="164" y="577"/>
                    </a:cubicBezTo>
                    <a:cubicBezTo>
                      <a:pt x="176" y="563"/>
                      <a:pt x="187" y="548"/>
                      <a:pt x="196" y="530"/>
                    </a:cubicBezTo>
                    <a:cubicBezTo>
                      <a:pt x="198" y="526"/>
                      <a:pt x="200" y="522"/>
                      <a:pt x="202" y="517"/>
                    </a:cubicBezTo>
                    <a:cubicBezTo>
                      <a:pt x="205" y="510"/>
                      <a:pt x="205" y="510"/>
                      <a:pt x="205" y="51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6" y="505"/>
                      <a:pt x="206" y="505"/>
                      <a:pt x="206" y="504"/>
                    </a:cubicBezTo>
                    <a:cubicBezTo>
                      <a:pt x="207" y="498"/>
                      <a:pt x="202" y="490"/>
                      <a:pt x="194" y="488"/>
                    </a:cubicBezTo>
                    <a:cubicBezTo>
                      <a:pt x="167" y="488"/>
                      <a:pt x="167" y="488"/>
                      <a:pt x="167" y="488"/>
                    </a:cubicBezTo>
                    <a:cubicBezTo>
                      <a:pt x="130" y="487"/>
                      <a:pt x="94" y="493"/>
                      <a:pt x="67" y="474"/>
                    </a:cubicBezTo>
                    <a:cubicBezTo>
                      <a:pt x="6" y="438"/>
                      <a:pt x="31" y="353"/>
                      <a:pt x="26" y="282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7" y="137"/>
                      <a:pt x="21" y="100"/>
                      <a:pt x="37" y="73"/>
                    </a:cubicBezTo>
                    <a:cubicBezTo>
                      <a:pt x="52" y="45"/>
                      <a:pt x="82" y="26"/>
                      <a:pt x="114" y="25"/>
                    </a:cubicBezTo>
                    <a:cubicBezTo>
                      <a:pt x="149" y="25"/>
                      <a:pt x="186" y="25"/>
                      <a:pt x="221" y="25"/>
                    </a:cubicBezTo>
                    <a:cubicBezTo>
                      <a:pt x="292" y="25"/>
                      <a:pt x="363" y="25"/>
                      <a:pt x="433" y="25"/>
                    </a:cubicBezTo>
                    <a:cubicBezTo>
                      <a:pt x="712" y="26"/>
                      <a:pt x="977" y="26"/>
                      <a:pt x="1213" y="26"/>
                    </a:cubicBezTo>
                    <a:cubicBezTo>
                      <a:pt x="1448" y="26"/>
                      <a:pt x="1654" y="26"/>
                      <a:pt x="1814" y="25"/>
                    </a:cubicBezTo>
                    <a:cubicBezTo>
                      <a:pt x="1854" y="25"/>
                      <a:pt x="1891" y="25"/>
                      <a:pt x="1925" y="25"/>
                    </a:cubicBezTo>
                    <a:cubicBezTo>
                      <a:pt x="1956" y="24"/>
                      <a:pt x="1982" y="39"/>
                      <a:pt x="1998" y="57"/>
                    </a:cubicBezTo>
                    <a:cubicBezTo>
                      <a:pt x="2030" y="94"/>
                      <a:pt x="2016" y="140"/>
                      <a:pt x="2020" y="166"/>
                    </a:cubicBezTo>
                    <a:cubicBezTo>
                      <a:pt x="2022" y="586"/>
                      <a:pt x="2036" y="341"/>
                      <a:pt x="2043" y="166"/>
                    </a:cubicBezTo>
                    <a:cubicBezTo>
                      <a:pt x="2043" y="161"/>
                      <a:pt x="2043" y="151"/>
                      <a:pt x="2043" y="137"/>
                    </a:cubicBezTo>
                    <a:cubicBezTo>
                      <a:pt x="2043" y="123"/>
                      <a:pt x="2046" y="103"/>
                      <a:pt x="2037" y="79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524001" y="3233678"/>
              <a:ext cx="6991473" cy="1792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>
                  <a:latin typeface="Helvetica Neue"/>
                </a:rPr>
                <a:t>Defects</a:t>
              </a:r>
              <a:endParaRPr lang="en-US" sz="3600" dirty="0"/>
            </a:p>
          </p:txBody>
        </p:sp>
      </p:grpSp>
      <p:sp>
        <p:nvSpPr>
          <p:cNvPr id="18" name="Folded Corner 17"/>
          <p:cNvSpPr/>
          <p:nvPr/>
        </p:nvSpPr>
        <p:spPr>
          <a:xfrm>
            <a:off x="535633" y="54102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8: Carried over defects and debt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381000" y="53340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7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947597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-20053" y="2747268"/>
            <a:ext cx="2091785" cy="1200329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Mistake for startups &amp; older systems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9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67</a:t>
            </a:fld>
            <a:endParaRPr lang="en-US" dirty="0"/>
          </a:p>
        </p:txBody>
      </p:sp>
      <p:pic>
        <p:nvPicPr>
          <p:cNvPr id="23554" name="Picture 2" descr="http://www.rslsurveyors.co.uk/rsl/wp-content/uploads/2012/10/defect_head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7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olded Corner 14"/>
          <p:cNvSpPr/>
          <p:nvPr/>
        </p:nvSpPr>
        <p:spPr>
          <a:xfrm>
            <a:off x="620932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9: Ship Stoppers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466299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68</a:t>
            </a:fld>
            <a:endParaRPr lang="en-US" dirty="0"/>
          </a:p>
        </p:txBody>
      </p:sp>
      <p:pic>
        <p:nvPicPr>
          <p:cNvPr id="5122" name="Picture 2" descr="http://www.howitworksdaily.com/wp-content/uploads/2012/05/Atoms_split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22377"/>
            <a:ext cx="6291967" cy="543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ded Corner 4"/>
          <p:cNvSpPr/>
          <p:nvPr/>
        </p:nvSpPr>
        <p:spPr>
          <a:xfrm>
            <a:off x="620932" y="304800"/>
            <a:ext cx="8153400" cy="990600"/>
          </a:xfrm>
          <a:prstGeom prst="foldedCorner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10: Splitting</a:t>
            </a:r>
            <a:endParaRPr lang="en-US" sz="40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66299" y="228600"/>
            <a:ext cx="8689033" cy="1370856"/>
          </a:xfrm>
          <a:custGeom>
            <a:avLst/>
            <a:gdLst/>
            <a:ahLst/>
            <a:cxnLst>
              <a:cxn ang="0">
                <a:pos x="1477" y="3"/>
              </a:cxn>
              <a:cxn ang="0">
                <a:pos x="1475" y="3"/>
              </a:cxn>
              <a:cxn ang="0">
                <a:pos x="1473" y="3"/>
              </a:cxn>
              <a:cxn ang="0">
                <a:pos x="1450" y="3"/>
              </a:cxn>
              <a:cxn ang="0">
                <a:pos x="1354" y="3"/>
              </a:cxn>
              <a:cxn ang="0">
                <a:pos x="1127" y="3"/>
              </a:cxn>
              <a:cxn ang="0">
                <a:pos x="571" y="4"/>
              </a:cxn>
              <a:cxn ang="0">
                <a:pos x="262" y="5"/>
              </a:cxn>
              <a:cxn ang="0">
                <a:pos x="104" y="5"/>
              </a:cxn>
              <a:cxn ang="0">
                <a:pos x="25" y="5"/>
              </a:cxn>
              <a:cxn ang="0">
                <a:pos x="22" y="5"/>
              </a:cxn>
              <a:cxn ang="0">
                <a:pos x="21" y="5"/>
              </a:cxn>
              <a:cxn ang="0">
                <a:pos x="10" y="17"/>
              </a:cxn>
              <a:cxn ang="0">
                <a:pos x="10" y="22"/>
              </a:cxn>
              <a:cxn ang="0">
                <a:pos x="10" y="32"/>
              </a:cxn>
              <a:cxn ang="0">
                <a:pos x="10" y="52"/>
              </a:cxn>
              <a:cxn ang="0">
                <a:pos x="11" y="92"/>
              </a:cxn>
              <a:cxn ang="0">
                <a:pos x="11" y="407"/>
              </a:cxn>
              <a:cxn ang="0">
                <a:pos x="12" y="427"/>
              </a:cxn>
              <a:cxn ang="0">
                <a:pos x="12" y="432"/>
              </a:cxn>
              <a:cxn ang="0">
                <a:pos x="22" y="441"/>
              </a:cxn>
              <a:cxn ang="0">
                <a:pos x="23" y="441"/>
              </a:cxn>
              <a:cxn ang="0">
                <a:pos x="25" y="441"/>
              </a:cxn>
              <a:cxn ang="0">
                <a:pos x="35" y="441"/>
              </a:cxn>
              <a:cxn ang="0">
                <a:pos x="74" y="441"/>
              </a:cxn>
              <a:cxn ang="0">
                <a:pos x="151" y="441"/>
              </a:cxn>
              <a:cxn ang="0">
                <a:pos x="301" y="441"/>
              </a:cxn>
              <a:cxn ang="0">
                <a:pos x="839" y="439"/>
              </a:cxn>
              <a:cxn ang="0">
                <a:pos x="1361" y="437"/>
              </a:cxn>
              <a:cxn ang="0">
                <a:pos x="1361" y="426"/>
              </a:cxn>
              <a:cxn ang="0">
                <a:pos x="822" y="422"/>
              </a:cxn>
              <a:cxn ang="0">
                <a:pos x="303" y="421"/>
              </a:cxn>
              <a:cxn ang="0">
                <a:pos x="159" y="421"/>
              </a:cxn>
              <a:cxn ang="0">
                <a:pos x="85" y="420"/>
              </a:cxn>
              <a:cxn ang="0">
                <a:pos x="48" y="420"/>
              </a:cxn>
              <a:cxn ang="0">
                <a:pos x="33" y="420"/>
              </a:cxn>
              <a:cxn ang="0">
                <a:pos x="33" y="119"/>
              </a:cxn>
              <a:cxn ang="0">
                <a:pos x="33" y="43"/>
              </a:cxn>
              <a:cxn ang="0">
                <a:pos x="33" y="28"/>
              </a:cxn>
              <a:cxn ang="0">
                <a:pos x="71" y="28"/>
              </a:cxn>
              <a:cxn ang="0">
                <a:pos x="223" y="28"/>
              </a:cxn>
              <a:cxn ang="0">
                <a:pos x="522" y="29"/>
              </a:cxn>
              <a:cxn ang="0">
                <a:pos x="1068" y="29"/>
              </a:cxn>
              <a:cxn ang="0">
                <a:pos x="1298" y="29"/>
              </a:cxn>
              <a:cxn ang="0">
                <a:pos x="1399" y="29"/>
              </a:cxn>
              <a:cxn ang="0">
                <a:pos x="1446" y="29"/>
              </a:cxn>
              <a:cxn ang="0">
                <a:pos x="1464" y="29"/>
              </a:cxn>
              <a:cxn ang="0">
                <a:pos x="1465" y="257"/>
              </a:cxn>
              <a:cxn ang="0">
                <a:pos x="1488" y="257"/>
              </a:cxn>
              <a:cxn ang="0">
                <a:pos x="1490" y="73"/>
              </a:cxn>
              <a:cxn ang="0">
                <a:pos x="1490" y="33"/>
              </a:cxn>
              <a:cxn ang="0">
                <a:pos x="1490" y="22"/>
              </a:cxn>
              <a:cxn ang="0">
                <a:pos x="1490" y="17"/>
              </a:cxn>
              <a:cxn ang="0">
                <a:pos x="1490" y="16"/>
              </a:cxn>
              <a:cxn ang="0">
                <a:pos x="1477" y="3"/>
              </a:cxn>
            </a:cxnLst>
            <a:rect l="0" t="0" r="r" b="b"/>
            <a:pathLst>
              <a:path w="1533" h="551">
                <a:moveTo>
                  <a:pt x="1477" y="3"/>
                </a:moveTo>
                <a:cubicBezTo>
                  <a:pt x="1475" y="3"/>
                  <a:pt x="1475" y="3"/>
                  <a:pt x="1475" y="3"/>
                </a:cubicBezTo>
                <a:cubicBezTo>
                  <a:pt x="1473" y="3"/>
                  <a:pt x="1473" y="3"/>
                  <a:pt x="1473" y="3"/>
                </a:cubicBezTo>
                <a:cubicBezTo>
                  <a:pt x="1450" y="3"/>
                  <a:pt x="1450" y="3"/>
                  <a:pt x="1450" y="3"/>
                </a:cubicBezTo>
                <a:cubicBezTo>
                  <a:pt x="1420" y="3"/>
                  <a:pt x="1388" y="3"/>
                  <a:pt x="1354" y="3"/>
                </a:cubicBezTo>
                <a:cubicBezTo>
                  <a:pt x="1285" y="3"/>
                  <a:pt x="1209" y="3"/>
                  <a:pt x="1127" y="3"/>
                </a:cubicBezTo>
                <a:cubicBezTo>
                  <a:pt x="962" y="3"/>
                  <a:pt x="773" y="4"/>
                  <a:pt x="571" y="4"/>
                </a:cubicBezTo>
                <a:cubicBezTo>
                  <a:pt x="471" y="4"/>
                  <a:pt x="367" y="4"/>
                  <a:pt x="262" y="5"/>
                </a:cubicBezTo>
                <a:cubicBezTo>
                  <a:pt x="210" y="5"/>
                  <a:pt x="157" y="5"/>
                  <a:pt x="10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0" y="27"/>
                  <a:pt x="15" y="12"/>
                  <a:pt x="10" y="1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52"/>
                  <a:pt x="10" y="52"/>
                  <a:pt x="10" y="5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198"/>
                  <a:pt x="11" y="303"/>
                  <a:pt x="11" y="407"/>
                </a:cubicBezTo>
                <a:cubicBezTo>
                  <a:pt x="12" y="427"/>
                  <a:pt x="12" y="427"/>
                  <a:pt x="12" y="427"/>
                </a:cubicBezTo>
                <a:cubicBezTo>
                  <a:pt x="12" y="432"/>
                  <a:pt x="12" y="432"/>
                  <a:pt x="12" y="432"/>
                </a:cubicBezTo>
                <a:cubicBezTo>
                  <a:pt x="9" y="430"/>
                  <a:pt x="30" y="450"/>
                  <a:pt x="22" y="441"/>
                </a:cubicBezTo>
                <a:cubicBezTo>
                  <a:pt x="23" y="441"/>
                  <a:pt x="23" y="441"/>
                  <a:pt x="23" y="441"/>
                </a:cubicBezTo>
                <a:cubicBezTo>
                  <a:pt x="25" y="441"/>
                  <a:pt x="25" y="441"/>
                  <a:pt x="25" y="441"/>
                </a:cubicBezTo>
                <a:cubicBezTo>
                  <a:pt x="35" y="441"/>
                  <a:pt x="35" y="441"/>
                  <a:pt x="35" y="441"/>
                </a:cubicBezTo>
                <a:cubicBezTo>
                  <a:pt x="74" y="441"/>
                  <a:pt x="74" y="441"/>
                  <a:pt x="74" y="441"/>
                </a:cubicBezTo>
                <a:cubicBezTo>
                  <a:pt x="100" y="441"/>
                  <a:pt x="125" y="441"/>
                  <a:pt x="151" y="441"/>
                </a:cubicBezTo>
                <a:cubicBezTo>
                  <a:pt x="201" y="441"/>
                  <a:pt x="252" y="441"/>
                  <a:pt x="301" y="441"/>
                </a:cubicBezTo>
                <a:cubicBezTo>
                  <a:pt x="498" y="440"/>
                  <a:pt x="682" y="439"/>
                  <a:pt x="839" y="439"/>
                </a:cubicBezTo>
                <a:cubicBezTo>
                  <a:pt x="1153" y="438"/>
                  <a:pt x="1361" y="437"/>
                  <a:pt x="1361" y="437"/>
                </a:cubicBezTo>
                <a:cubicBezTo>
                  <a:pt x="1533" y="437"/>
                  <a:pt x="1459" y="432"/>
                  <a:pt x="1361" y="426"/>
                </a:cubicBezTo>
                <a:cubicBezTo>
                  <a:pt x="1337" y="424"/>
                  <a:pt x="1127" y="423"/>
                  <a:pt x="822" y="422"/>
                </a:cubicBezTo>
                <a:cubicBezTo>
                  <a:pt x="669" y="422"/>
                  <a:pt x="492" y="421"/>
                  <a:pt x="303" y="421"/>
                </a:cubicBezTo>
                <a:cubicBezTo>
                  <a:pt x="256" y="421"/>
                  <a:pt x="208" y="421"/>
                  <a:pt x="159" y="421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48" y="420"/>
                  <a:pt x="48" y="420"/>
                  <a:pt x="48" y="420"/>
                </a:cubicBezTo>
                <a:cubicBezTo>
                  <a:pt x="33" y="420"/>
                  <a:pt x="33" y="420"/>
                  <a:pt x="33" y="420"/>
                </a:cubicBezTo>
                <a:cubicBezTo>
                  <a:pt x="33" y="321"/>
                  <a:pt x="33" y="220"/>
                  <a:pt x="33" y="119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28"/>
                  <a:pt x="33" y="28"/>
                  <a:pt x="33" y="28"/>
                </a:cubicBezTo>
                <a:cubicBezTo>
                  <a:pt x="71" y="28"/>
                  <a:pt x="71" y="28"/>
                  <a:pt x="71" y="28"/>
                </a:cubicBezTo>
                <a:cubicBezTo>
                  <a:pt x="122" y="28"/>
                  <a:pt x="172" y="28"/>
                  <a:pt x="223" y="28"/>
                </a:cubicBezTo>
                <a:cubicBezTo>
                  <a:pt x="324" y="29"/>
                  <a:pt x="424" y="29"/>
                  <a:pt x="522" y="29"/>
                </a:cubicBezTo>
                <a:cubicBezTo>
                  <a:pt x="717" y="29"/>
                  <a:pt x="903" y="29"/>
                  <a:pt x="1068" y="29"/>
                </a:cubicBezTo>
                <a:cubicBezTo>
                  <a:pt x="1151" y="29"/>
                  <a:pt x="1228" y="29"/>
                  <a:pt x="1298" y="29"/>
                </a:cubicBezTo>
                <a:cubicBezTo>
                  <a:pt x="1334" y="29"/>
                  <a:pt x="1367" y="29"/>
                  <a:pt x="1399" y="29"/>
                </a:cubicBezTo>
                <a:cubicBezTo>
                  <a:pt x="1415" y="29"/>
                  <a:pt x="1431" y="29"/>
                  <a:pt x="1446" y="29"/>
                </a:cubicBezTo>
                <a:cubicBezTo>
                  <a:pt x="1464" y="29"/>
                  <a:pt x="1464" y="29"/>
                  <a:pt x="1464" y="29"/>
                </a:cubicBezTo>
                <a:cubicBezTo>
                  <a:pt x="1464" y="140"/>
                  <a:pt x="1465" y="220"/>
                  <a:pt x="1465" y="257"/>
                </a:cubicBezTo>
                <a:cubicBezTo>
                  <a:pt x="1467" y="551"/>
                  <a:pt x="1481" y="379"/>
                  <a:pt x="1488" y="257"/>
                </a:cubicBezTo>
                <a:cubicBezTo>
                  <a:pt x="1489" y="242"/>
                  <a:pt x="1489" y="176"/>
                  <a:pt x="1490" y="73"/>
                </a:cubicBezTo>
                <a:cubicBezTo>
                  <a:pt x="1490" y="60"/>
                  <a:pt x="1490" y="47"/>
                  <a:pt x="1490" y="33"/>
                </a:cubicBezTo>
                <a:cubicBezTo>
                  <a:pt x="1490" y="22"/>
                  <a:pt x="1490" y="22"/>
                  <a:pt x="1490" y="22"/>
                </a:cubicBezTo>
                <a:cubicBezTo>
                  <a:pt x="1490" y="17"/>
                  <a:pt x="1490" y="17"/>
                  <a:pt x="1490" y="17"/>
                </a:cubicBezTo>
                <a:cubicBezTo>
                  <a:pt x="1490" y="16"/>
                  <a:pt x="1490" y="16"/>
                  <a:pt x="1490" y="16"/>
                </a:cubicBezTo>
                <a:cubicBezTo>
                  <a:pt x="1501" y="28"/>
                  <a:pt x="1474" y="0"/>
                  <a:pt x="1477" y="3"/>
                </a:cubicBezTo>
                <a:close/>
              </a:path>
            </a:pathLst>
          </a:custGeom>
          <a:solidFill>
            <a:srgbClr val="6D6E7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5124" name="Picture 4" descr="http://pixabay.com/static/uploads/photo/2013/07/13/13/33/award-161090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07" y="548185"/>
            <a:ext cx="1597025" cy="29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46965" y="3476827"/>
            <a:ext cx="2091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Mistake when forecasting using data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" y="440569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Historical throughput/velocity based on pre and post split work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234730" y="197896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Product Backlog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19800" y="574451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Sprint Backlog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519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69</a:t>
            </a:fld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228600" y="381000"/>
          <a:ext cx="8505825" cy="567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2" y="985385"/>
            <a:ext cx="1103636" cy="91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1430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1" y="3435305"/>
            <a:ext cx="1103636" cy="910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953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kimberleystokes.files.wordpress.com/2013/09/expectations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1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Calls to action…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when estimation is NOT needed</a:t>
            </a:r>
          </a:p>
          <a:p>
            <a:r>
              <a:rPr lang="en-US" dirty="0" smtClean="0"/>
              <a:t>Track failed assumptions not work item status</a:t>
            </a:r>
          </a:p>
          <a:p>
            <a:r>
              <a:rPr lang="en-US" dirty="0" smtClean="0"/>
              <a:t>Build achievable plans and goals</a:t>
            </a:r>
          </a:p>
          <a:p>
            <a:pPr lvl="1"/>
            <a:r>
              <a:rPr lang="en-US" dirty="0" smtClean="0"/>
              <a:t>Free tools / Spreadsheets / Exercises </a:t>
            </a:r>
            <a:r>
              <a:rPr lang="en-US" b="1" dirty="0" smtClean="0">
                <a:hlinkClick r:id="rId3"/>
              </a:rPr>
              <a:t>Bit.ly/</a:t>
            </a:r>
            <a:r>
              <a:rPr lang="en-US" b="1" dirty="0" err="1" smtClean="0">
                <a:hlinkClick r:id="rId3"/>
              </a:rPr>
              <a:t>SimResources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t_magennis</a:t>
            </a:r>
            <a:endParaRPr lang="en-US" dirty="0" smtClean="0"/>
          </a:p>
          <a:p>
            <a:r>
              <a:rPr lang="en-US" dirty="0" smtClean="0"/>
              <a:t>Email</a:t>
            </a:r>
            <a:r>
              <a:rPr lang="en-US" smtClean="0"/>
              <a:t>: </a:t>
            </a:r>
            <a:r>
              <a:rPr lang="en-US" smtClean="0">
                <a:hlinkClick r:id="rId4"/>
              </a:rPr>
              <a:t>troy.magennis@focusedobjective.com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70</a:t>
            </a:fld>
            <a:endParaRPr lang="en-US" dirty="0"/>
          </a:p>
        </p:txBody>
      </p:sp>
      <p:pic>
        <p:nvPicPr>
          <p:cNvPr id="11266" name="Picture 2" descr="http://static.squarespace.com/static/53601c28e4b07da960fdef59/537b8ee4e4b0d8f257d667a4/537b8eece4b0ed544661a2fa/1400606455850/exce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916" y="2854658"/>
            <a:ext cx="770730" cy="77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library.columbia.edu/content/libraryweb/subject-guides/business/computer-software/_jcr_content/layout_par_main_1/image_v2_15.img.png/1383276517072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73" y="3788900"/>
            <a:ext cx="803273" cy="80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icons.iconarchive.com/icons/alecive/flatwoken/512/Apps-Google-Drive-Sheets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602" y="3813705"/>
            <a:ext cx="753662" cy="7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upload.wikimedia.org/wikipedia/commons/c/c7/Windows_logo_-_20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602" y="2835936"/>
            <a:ext cx="734554" cy="80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925241" y="4238625"/>
            <a:ext cx="597950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en-US" sz="2250" dirty="0">
                <a:solidFill>
                  <a:srgbClr val="1F4684"/>
                </a:solidFill>
                <a:latin typeface="Verdana" panose="020B0604030504040204" pitchFamily="34" charset="0"/>
              </a:rPr>
              <a:t>Troy Magennis (@</a:t>
            </a:r>
            <a:r>
              <a:rPr lang="en-US" altLang="en-US" sz="2250" dirty="0" err="1">
                <a:solidFill>
                  <a:srgbClr val="1F4684"/>
                </a:solidFill>
                <a:latin typeface="Verdana" panose="020B0604030504040204" pitchFamily="34" charset="0"/>
              </a:rPr>
              <a:t>t_magennis</a:t>
            </a:r>
            <a:r>
              <a:rPr lang="en-US" altLang="en-US" sz="2250" dirty="0">
                <a:solidFill>
                  <a:srgbClr val="1F4684"/>
                </a:solidFill>
                <a:latin typeface="Verdana" panose="020B0604030504040204" pitchFamily="34" charset="0"/>
              </a:rPr>
              <a:t>)</a:t>
            </a:r>
            <a:br>
              <a:rPr lang="en-US" altLang="en-US" sz="2250" dirty="0">
                <a:solidFill>
                  <a:srgbClr val="1F4684"/>
                </a:solidFill>
                <a:latin typeface="Verdana" panose="020B0604030504040204" pitchFamily="34" charset="0"/>
              </a:rPr>
            </a:br>
            <a:r>
              <a:rPr lang="en-US" altLang="en-US" sz="1500" dirty="0">
                <a:solidFill>
                  <a:srgbClr val="5F9EDB"/>
                </a:solidFill>
                <a:latin typeface="Verdana" panose="020B0604030504040204" pitchFamily="34" charset="0"/>
              </a:rPr>
              <a:t>Entangled: Solving the Hairy Problem of Team Dependencies</a:t>
            </a:r>
          </a:p>
        </p:txBody>
      </p:sp>
    </p:spTree>
    <p:extLst>
      <p:ext uri="{BB962C8B-B14F-4D97-AF65-F5344CB8AC3E}">
        <p14:creationId xmlns:p14="http://schemas.microsoft.com/office/powerpoint/2010/main" val="70175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892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915400" cy="6846254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1143000" y="6312854"/>
            <a:ext cx="2133600" cy="3810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 rot="10800000">
            <a:off x="4876800" y="6312854"/>
            <a:ext cx="2133600" cy="381000"/>
          </a:xfrm>
          <a:prstGeom prst="leftArrow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&quot;No&quot; Symbol 6"/>
          <p:cNvSpPr/>
          <p:nvPr/>
        </p:nvSpPr>
        <p:spPr>
          <a:xfrm>
            <a:off x="3429000" y="2508727"/>
            <a:ext cx="1828800" cy="1828800"/>
          </a:xfrm>
          <a:prstGeom prst="noSmoking">
            <a:avLst>
              <a:gd name="adj" fmla="val 105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878449"/>
            <a:ext cx="1261392" cy="1089355"/>
          </a:xfrm>
          <a:prstGeom prst="rect">
            <a:avLst/>
          </a:prstGeom>
        </p:spPr>
      </p:pic>
      <p:sp>
        <p:nvSpPr>
          <p:cNvPr id="9" name="&quot;No&quot; Symbol 8"/>
          <p:cNvSpPr/>
          <p:nvPr/>
        </p:nvSpPr>
        <p:spPr>
          <a:xfrm>
            <a:off x="678698" y="1465699"/>
            <a:ext cx="1828800" cy="1828800"/>
          </a:xfrm>
          <a:prstGeom prst="noSmoking">
            <a:avLst>
              <a:gd name="adj" fmla="val 105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1351"/>
            <a:ext cx="1357397" cy="16631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24" y="915906"/>
            <a:ext cx="1357397" cy="1663148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>
          <a:xfrm>
            <a:off x="6402576" y="1631351"/>
            <a:ext cx="1828800" cy="1828800"/>
          </a:xfrm>
          <a:prstGeom prst="noSmoking">
            <a:avLst>
              <a:gd name="adj" fmla="val 105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66" y="1839639"/>
            <a:ext cx="1828571" cy="15242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184" y="3647345"/>
            <a:ext cx="2095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events</a:t>
            </a:r>
            <a:endParaRPr lang="en-US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1524001" y="4224492"/>
            <a:ext cx="1714500" cy="1194425"/>
            <a:chOff x="1524000" y="1983784"/>
            <a:chExt cx="5181600" cy="3197816"/>
          </a:xfrm>
        </p:grpSpPr>
        <p:cxnSp>
          <p:nvCxnSpPr>
            <p:cNvPr id="144" name="Straight Connector 143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/>
          <p:cNvCxnSpPr/>
          <p:nvPr/>
        </p:nvCxnSpPr>
        <p:spPr>
          <a:xfrm>
            <a:off x="1447800" y="2560049"/>
            <a:ext cx="0" cy="289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1447800" y="5455650"/>
            <a:ext cx="716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/>
          <p:cNvGrpSpPr/>
          <p:nvPr/>
        </p:nvGrpSpPr>
        <p:grpSpPr>
          <a:xfrm>
            <a:off x="5888959" y="3469704"/>
            <a:ext cx="1889148" cy="1956025"/>
            <a:chOff x="1524000" y="1983784"/>
            <a:chExt cx="5181600" cy="3197816"/>
          </a:xfrm>
        </p:grpSpPr>
        <p:cxnSp>
          <p:nvCxnSpPr>
            <p:cNvPr id="182" name="Straight Connector 181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3352799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/>
        </p:nvGrpSpPr>
        <p:grpSpPr>
          <a:xfrm>
            <a:off x="3535007" y="2560049"/>
            <a:ext cx="1911325" cy="2883434"/>
            <a:chOff x="1524000" y="1983784"/>
            <a:chExt cx="5181600" cy="3197816"/>
          </a:xfrm>
        </p:grpSpPr>
        <p:cxnSp>
          <p:nvCxnSpPr>
            <p:cNvPr id="218" name="Straight Connector 217"/>
            <p:cNvCxnSpPr/>
            <p:nvPr/>
          </p:nvCxnSpPr>
          <p:spPr>
            <a:xfrm flipV="1">
              <a:off x="3962399" y="2057400"/>
              <a:ext cx="1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41148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4267200" y="1983784"/>
              <a:ext cx="0" cy="319781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3505200" y="2667000"/>
              <a:ext cx="0" cy="2514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3657600" y="2438400"/>
              <a:ext cx="0" cy="2743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3810000" y="2209800"/>
              <a:ext cx="0" cy="2971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4419600" y="2057400"/>
              <a:ext cx="0" cy="3124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4572000" y="2133601"/>
              <a:ext cx="0" cy="30479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V="1">
              <a:off x="4724400" y="2362201"/>
              <a:ext cx="0" cy="28193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3048000" y="3581400"/>
              <a:ext cx="0" cy="1600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3200400" y="3276600"/>
              <a:ext cx="0" cy="1905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3352800" y="2971800"/>
              <a:ext cx="0" cy="2209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4876800" y="2514600"/>
              <a:ext cx="0" cy="2667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V="1">
              <a:off x="5029200" y="2895600"/>
              <a:ext cx="0" cy="2286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flipV="1">
              <a:off x="5181600" y="3124200"/>
              <a:ext cx="0" cy="2057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2590800" y="4343400"/>
              <a:ext cx="0" cy="838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2743200" y="4114800"/>
              <a:ext cx="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2895600" y="3810000"/>
              <a:ext cx="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334000" y="3352800"/>
              <a:ext cx="0" cy="1828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486400" y="3710376"/>
              <a:ext cx="0" cy="14712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5638800" y="3962400"/>
              <a:ext cx="0" cy="1219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133600" y="4800600"/>
              <a:ext cx="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2860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438400" y="4495800"/>
              <a:ext cx="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5791200" y="4192292"/>
              <a:ext cx="0" cy="98930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5943600" y="4381500"/>
              <a:ext cx="0" cy="8001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6096000" y="4572000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1981200" y="4876800"/>
              <a:ext cx="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1524000" y="5029200"/>
              <a:ext cx="0" cy="152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V="1">
              <a:off x="16764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18288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6705600" y="4991100"/>
              <a:ext cx="0" cy="1905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V="1">
              <a:off x="6248400" y="4686300"/>
              <a:ext cx="0" cy="495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V="1">
              <a:off x="6400800" y="4781550"/>
              <a:ext cx="0" cy="4000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flipV="1">
              <a:off x="6553200" y="4933950"/>
              <a:ext cx="0" cy="2476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Oval 256"/>
          <p:cNvSpPr/>
          <p:nvPr/>
        </p:nvSpPr>
        <p:spPr>
          <a:xfrm>
            <a:off x="2005199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258" name="Oval 257"/>
          <p:cNvSpPr/>
          <p:nvPr/>
        </p:nvSpPr>
        <p:spPr>
          <a:xfrm>
            <a:off x="4219769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</a:t>
            </a:r>
            <a:endParaRPr lang="en-US" sz="4000" b="1" dirty="0"/>
          </a:p>
        </p:txBody>
      </p:sp>
      <p:sp>
        <p:nvSpPr>
          <p:cNvPr id="259" name="Oval 258"/>
          <p:cNvSpPr/>
          <p:nvPr/>
        </p:nvSpPr>
        <p:spPr>
          <a:xfrm>
            <a:off x="6555436" y="5638800"/>
            <a:ext cx="454964" cy="458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sp>
        <p:nvSpPr>
          <p:cNvPr id="2" name="Rectangular Callout 1"/>
          <p:cNvSpPr/>
          <p:nvPr/>
        </p:nvSpPr>
        <p:spPr>
          <a:xfrm>
            <a:off x="6351404" y="1571977"/>
            <a:ext cx="1853267" cy="76766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AND Vendor Delay </a:t>
            </a:r>
            <a:endParaRPr lang="en-US" dirty="0"/>
          </a:p>
        </p:txBody>
      </p:sp>
      <p:sp>
        <p:nvSpPr>
          <p:cNvPr id="122" name="Rectangular Callout 121"/>
          <p:cNvSpPr/>
          <p:nvPr/>
        </p:nvSpPr>
        <p:spPr>
          <a:xfrm>
            <a:off x="4007143" y="1566560"/>
            <a:ext cx="1853267" cy="76766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OR Vendor Delay </a:t>
            </a:r>
            <a:endParaRPr lang="en-US" dirty="0"/>
          </a:p>
        </p:txBody>
      </p:sp>
      <p:sp>
        <p:nvSpPr>
          <p:cNvPr id="123" name="Rectangular Callout 122"/>
          <p:cNvSpPr/>
          <p:nvPr/>
        </p:nvSpPr>
        <p:spPr>
          <a:xfrm>
            <a:off x="1686934" y="1573056"/>
            <a:ext cx="1853267" cy="76766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Nothing Goes Wrong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1" y="6146316"/>
            <a:ext cx="115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Time</a:t>
            </a:r>
            <a:endParaRPr lang="en-US" sz="2800" b="1" dirty="0"/>
          </a:p>
        </p:txBody>
      </p:sp>
      <p:sp>
        <p:nvSpPr>
          <p:cNvPr id="4" name="Right Arrow 3"/>
          <p:cNvSpPr/>
          <p:nvPr/>
        </p:nvSpPr>
        <p:spPr>
          <a:xfrm>
            <a:off x="2438400" y="6324600"/>
            <a:ext cx="5291417" cy="22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-155715" y="4052094"/>
            <a:ext cx="237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Probability</a:t>
            </a:r>
            <a:endParaRPr lang="en-US" sz="2800" b="1" dirty="0"/>
          </a:p>
        </p:txBody>
      </p:sp>
      <p:sp>
        <p:nvSpPr>
          <p:cNvPr id="127" name="Right Arrow 126"/>
          <p:cNvSpPr/>
          <p:nvPr/>
        </p:nvSpPr>
        <p:spPr>
          <a:xfrm rot="16200000">
            <a:off x="533038" y="2963894"/>
            <a:ext cx="1028300" cy="220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9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2" grpId="0" animBg="1"/>
      <p:bldP spid="1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152400" y="0"/>
          <a:ext cx="89916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24200" y="2362200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Risk</a:t>
            </a:r>
            <a:br>
              <a:rPr lang="en-US" sz="3200" b="1" dirty="0" smtClean="0"/>
            </a:br>
            <a:r>
              <a:rPr lang="en-US" sz="3200" b="1" dirty="0" smtClean="0"/>
              <a:t>Positive Feedback</a:t>
            </a:r>
          </a:p>
          <a:p>
            <a:pPr algn="ctr"/>
            <a:r>
              <a:rPr lang="en-US" sz="3200" b="1" dirty="0" smtClean="0"/>
              <a:t>Loop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57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0"/>
            <a:ext cx="8534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Key Point</a:t>
            </a:r>
          </a:p>
          <a:p>
            <a:pPr algn="ctr"/>
            <a:endParaRPr lang="en-US" sz="4800" dirty="0"/>
          </a:p>
          <a:p>
            <a:pPr algn="ctr"/>
            <a:r>
              <a:rPr lang="en-US" sz="5400" dirty="0" smtClean="0"/>
              <a:t>Occurrence of a risk Increases exposure to other </a:t>
            </a:r>
            <a:r>
              <a:rPr lang="en-US" sz="5400" dirty="0"/>
              <a:t>r</a:t>
            </a:r>
            <a:r>
              <a:rPr lang="en-US" sz="5400" dirty="0" smtClean="0"/>
              <a:t>isks</a:t>
            </a:r>
          </a:p>
          <a:p>
            <a:pPr algn="ctr"/>
            <a:endParaRPr lang="en-US" sz="5400" dirty="0"/>
          </a:p>
          <a:p>
            <a:pPr algn="ctr"/>
            <a:r>
              <a:rPr lang="en-US" sz="5400" dirty="0" smtClean="0"/>
              <a:t>Break the chain early</a:t>
            </a:r>
          </a:p>
        </p:txBody>
      </p:sp>
    </p:spTree>
    <p:extLst>
      <p:ext uri="{BB962C8B-B14F-4D97-AF65-F5344CB8AC3E}">
        <p14:creationId xmlns:p14="http://schemas.microsoft.com/office/powerpoint/2010/main" val="7329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austrac.gov.au/elearning_amlctf_programcourse/images/content/diagram_risk_matrix_2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591550" cy="648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0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77</a:t>
            </a:fld>
            <a:endParaRPr lang="en-US" dirty="0"/>
          </a:p>
        </p:txBody>
      </p:sp>
      <p:pic>
        <p:nvPicPr>
          <p:cNvPr id="4" name="Picture 4" descr="http://img.docstoccdn.com/thumb/orig/768533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05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7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78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66800" y="1047751"/>
          <a:ext cx="4572000" cy="489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1143000"/>
                <a:gridCol w="1143000"/>
                <a:gridCol w="1143000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Team</a:t>
                      </a:r>
                      <a:r>
                        <a:rPr lang="en-US" sz="2100" baseline="0" dirty="0" smtClean="0"/>
                        <a:t> </a:t>
                      </a:r>
                      <a:r>
                        <a:rPr lang="en-US" sz="2100" dirty="0" smtClean="0"/>
                        <a:t>1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 Team </a:t>
                      </a:r>
                      <a:r>
                        <a:rPr lang="en-US" sz="2100" baseline="0" dirty="0" smtClean="0"/>
                        <a:t>2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Team 3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Team 4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t_magennis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915025" y="1059657"/>
          <a:ext cx="1171575" cy="489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/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2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Week 1</a:t>
                      </a:r>
                      <a:endParaRPr lang="en-US" sz="2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2.75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2.25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48550" y="2978876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24</a:t>
            </a:r>
          </a:p>
        </p:txBody>
      </p:sp>
      <p:sp>
        <p:nvSpPr>
          <p:cNvPr id="10" name="Multiply 9"/>
          <p:cNvSpPr/>
          <p:nvPr/>
        </p:nvSpPr>
        <p:spPr>
          <a:xfrm>
            <a:off x="0" y="628650"/>
            <a:ext cx="8553450" cy="5600700"/>
          </a:xfrm>
          <a:prstGeom prst="mathMultiply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6247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79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47776169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493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8</a:t>
            </a:fld>
            <a:endParaRPr lang="en-US" dirty="0"/>
          </a:p>
        </p:txBody>
      </p:sp>
      <p:pic>
        <p:nvPicPr>
          <p:cNvPr id="1028" name="Picture 4" descr="https://i0.wp.com/www.sternbergclarke.co.uk/images/243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99" y="-1"/>
            <a:ext cx="10310812" cy="68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7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shape of cycle 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distribution fits cycle time data and why…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1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228600"/>
            <a:ext cx="8763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If we understand how cycle time is statistically distributed, then an initial guess of maximum allows an inference to be made</a:t>
            </a:r>
            <a:endParaRPr lang="en-US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415586"/>
            <a:ext cx="780361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Alternatives -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Borrow a similar project’s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Borrow industry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Fake it until you make it… (AKA guess range)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28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Weibull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Now for some Math – I know, I’m excited too!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Simple Model</a:t>
            </a:r>
          </a:p>
          <a:p>
            <a:r>
              <a:rPr lang="en-US" dirty="0" smtClean="0"/>
              <a:t>All units of work between 1 and 3 days</a:t>
            </a:r>
          </a:p>
          <a:p>
            <a:r>
              <a:rPr lang="en-US" dirty="0" smtClean="0"/>
              <a:t>A unit of work can be a task, story, feature, project</a:t>
            </a:r>
          </a:p>
          <a:p>
            <a:r>
              <a:rPr lang="en-US" dirty="0" smtClean="0"/>
              <a:t>Base Scope of 50 units of work – Always Normal</a:t>
            </a:r>
          </a:p>
          <a:p>
            <a:r>
              <a:rPr lang="en-US" dirty="0" smtClean="0"/>
              <a:t>5 Delays / Risks, each with </a:t>
            </a:r>
          </a:p>
          <a:p>
            <a:pPr lvl="1"/>
            <a:r>
              <a:rPr lang="en-US" dirty="0" smtClean="0"/>
              <a:t>25% Likelihood of occurring</a:t>
            </a:r>
          </a:p>
          <a:p>
            <a:pPr lvl="1"/>
            <a:r>
              <a:rPr lang="en-US" dirty="0" smtClean="0"/>
              <a:t>10 units of work (same as 20% scope increase each)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27708"/>
            <a:ext cx="8047864" cy="6830291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7086600" y="1752600"/>
            <a:ext cx="1905000" cy="1524000"/>
          </a:xfrm>
          <a:prstGeom prst="wedgeRectCallout">
            <a:avLst>
              <a:gd name="adj1" fmla="val -69661"/>
              <a:gd name="adj2" fmla="val -11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Normal, or it will be after a few thousand more simulations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295400"/>
            <a:ext cx="1752600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7200" cy="6876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3854" y="2106543"/>
            <a:ext cx="3423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Base + 1 Delay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838200" y="1266498"/>
            <a:ext cx="1752600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6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-1"/>
            <a:ext cx="8070273" cy="6864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3854" y="1752600"/>
            <a:ext cx="3576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Base + 2 Delays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838200" y="1219200"/>
            <a:ext cx="1752600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"/>
            <a:ext cx="8229600" cy="68630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3854" y="1752600"/>
            <a:ext cx="372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Base + 3 Delays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914400" y="1219200"/>
            <a:ext cx="1752600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62344"/>
            <a:ext cx="8146473" cy="68061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3854" y="1752600"/>
            <a:ext cx="3576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Base + 4 Delays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838200" y="1295400"/>
            <a:ext cx="1752600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7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" y="0"/>
            <a:ext cx="8201891" cy="68202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3855" y="1752600"/>
            <a:ext cx="4185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Base + 5 Delays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914400" y="1219200"/>
            <a:ext cx="1752600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219200"/>
            <a:ext cx="6857999" cy="46005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8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134"/>
            <a:ext cx="9144000" cy="70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" y="457200"/>
            <a:ext cx="8915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Definition:</a:t>
            </a:r>
            <a:r>
              <a:rPr lang="en-US" sz="5400" b="1" dirty="0" smtClean="0"/>
              <a:t> Risk</a:t>
            </a:r>
          </a:p>
          <a:p>
            <a:pPr algn="ctr"/>
            <a:endParaRPr lang="en-US" sz="5400" b="1" dirty="0"/>
          </a:p>
          <a:p>
            <a:pPr algn="ctr"/>
            <a:r>
              <a:rPr lang="en-US" sz="5400" dirty="0" smtClean="0"/>
              <a:t>Anything that causes actual outcome to be different than the </a:t>
            </a:r>
            <a:r>
              <a:rPr lang="en-US" sz="5400" strike="sngStrike" dirty="0" smtClean="0"/>
              <a:t>planned</a:t>
            </a:r>
            <a:r>
              <a:rPr lang="en-US" sz="5400" dirty="0" smtClean="0"/>
              <a:t> </a:t>
            </a:r>
            <a:r>
              <a:rPr lang="en-US" sz="5400" b="1" dirty="0" smtClean="0">
                <a:solidFill>
                  <a:srgbClr val="FF0000"/>
                </a:solidFill>
              </a:rPr>
              <a:t>expected or desired</a:t>
            </a:r>
            <a:r>
              <a:rPr lang="en-US" sz="5400" dirty="0" smtClean="0"/>
              <a:t> outcome.</a:t>
            </a:r>
          </a:p>
        </p:txBody>
      </p:sp>
    </p:spTree>
    <p:extLst>
      <p:ext uri="{BB962C8B-B14F-4D97-AF65-F5344CB8AC3E}">
        <p14:creationId xmlns:p14="http://schemas.microsoft.com/office/powerpoint/2010/main" val="410601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19759"/>
            <a:ext cx="6858000" cy="51144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1" y="0"/>
            <a:ext cx="89153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Exponential Distribution (</a:t>
            </a:r>
            <a:r>
              <a:rPr lang="en-US" sz="3200" b="1" dirty="0" err="1" smtClean="0"/>
              <a:t>Weibull</a:t>
            </a:r>
            <a:r>
              <a:rPr lang="en-US" sz="3200" b="1" dirty="0" smtClean="0"/>
              <a:t> shape = 1)</a:t>
            </a:r>
          </a:p>
          <a:p>
            <a:r>
              <a:rPr lang="en-US" sz="2800" dirty="0" smtClean="0"/>
              <a:t>The person who gets the work can complete the work</a:t>
            </a:r>
          </a:p>
          <a:p>
            <a:r>
              <a:rPr lang="en-US" sz="2800" dirty="0"/>
              <a:t>Teams with no external </a:t>
            </a:r>
            <a:r>
              <a:rPr lang="en-US" sz="2800" dirty="0" smtClean="0"/>
              <a:t>dependencies</a:t>
            </a:r>
          </a:p>
          <a:p>
            <a:r>
              <a:rPr lang="en-US" sz="2800" dirty="0" smtClean="0"/>
              <a:t>Teams doing repetitive work E.g. </a:t>
            </a:r>
            <a:r>
              <a:rPr lang="en-US" sz="2800" dirty="0" err="1" smtClean="0"/>
              <a:t>DevOps</a:t>
            </a:r>
            <a:r>
              <a:rPr lang="en-US" sz="2800" dirty="0" smtClean="0"/>
              <a:t>, Database teams,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726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6" y="1877437"/>
            <a:ext cx="6926934" cy="5121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1" y="0"/>
            <a:ext cx="8915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Weibull</a:t>
            </a:r>
            <a:r>
              <a:rPr lang="en-US" sz="3200" b="1" dirty="0" smtClean="0"/>
              <a:t> Distribution (shape = 1.5)</a:t>
            </a:r>
          </a:p>
          <a:p>
            <a:r>
              <a:rPr lang="en-US" sz="2800" dirty="0" smtClean="0"/>
              <a:t>Typical </a:t>
            </a:r>
            <a:r>
              <a:rPr lang="en-US" sz="2800" dirty="0" err="1" smtClean="0"/>
              <a:t>dev</a:t>
            </a:r>
            <a:r>
              <a:rPr lang="en-US" sz="2800" dirty="0" smtClean="0"/>
              <a:t> team ranges between 1.2 and 1.8</a:t>
            </a:r>
          </a:p>
        </p:txBody>
      </p:sp>
    </p:spTree>
    <p:extLst>
      <p:ext uri="{BB962C8B-B14F-4D97-AF65-F5344CB8AC3E}">
        <p14:creationId xmlns:p14="http://schemas.microsoft.com/office/powerpoint/2010/main" val="5173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94" y="1447800"/>
            <a:ext cx="7268706" cy="548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1" y="0"/>
            <a:ext cx="89153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Rayleigh Distribution (</a:t>
            </a:r>
            <a:r>
              <a:rPr lang="en-US" sz="3200" b="1" dirty="0" err="1" smtClean="0"/>
              <a:t>Weibull</a:t>
            </a:r>
            <a:r>
              <a:rPr lang="en-US" sz="3200" b="1" dirty="0" smtClean="0"/>
              <a:t> shape = 2)</a:t>
            </a:r>
          </a:p>
          <a:p>
            <a:r>
              <a:rPr lang="en-US" sz="2800" dirty="0" smtClean="0"/>
              <a:t>Teams with MANY external dependencies</a:t>
            </a:r>
          </a:p>
          <a:p>
            <a:r>
              <a:rPr lang="en-US" sz="2800" dirty="0" smtClean="0"/>
              <a:t>Teams that have many delays and re-work. E.g. Test teams</a:t>
            </a:r>
          </a:p>
        </p:txBody>
      </p:sp>
    </p:spTree>
    <p:extLst>
      <p:ext uri="{BB962C8B-B14F-4D97-AF65-F5344CB8AC3E}">
        <p14:creationId xmlns:p14="http://schemas.microsoft.com/office/powerpoint/2010/main" val="215336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Distribution To Use...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 Data at All, or Less than &lt; 11 Samples </a:t>
            </a:r>
            <a:r>
              <a:rPr lang="en-US" sz="2600" dirty="0" smtClean="0">
                <a:hlinkClick r:id="" action="ppaction://noaction"/>
              </a:rPr>
              <a:t>(why 11?)</a:t>
            </a:r>
            <a:endParaRPr lang="en-US" sz="2600" dirty="0" smtClean="0"/>
          </a:p>
          <a:p>
            <a:pPr lvl="1"/>
            <a:r>
              <a:rPr lang="en-US" dirty="0" smtClean="0"/>
              <a:t>Uniform Range with Boundaries Guessed (safest)</a:t>
            </a:r>
          </a:p>
          <a:p>
            <a:pPr lvl="1"/>
            <a:r>
              <a:rPr lang="en-US" dirty="0" err="1" smtClean="0"/>
              <a:t>Weibull</a:t>
            </a:r>
            <a:r>
              <a:rPr lang="en-US" dirty="0" smtClean="0"/>
              <a:t> Range with Boundaries </a:t>
            </a:r>
            <a:r>
              <a:rPr lang="en-US" dirty="0"/>
              <a:t>Guessed </a:t>
            </a:r>
            <a:r>
              <a:rPr lang="en-US" dirty="0" smtClean="0"/>
              <a:t>(likely)</a:t>
            </a:r>
          </a:p>
          <a:p>
            <a:r>
              <a:rPr lang="en-US" dirty="0" smtClean="0"/>
              <a:t>11 to 30 Samples</a:t>
            </a:r>
          </a:p>
          <a:p>
            <a:pPr lvl="1"/>
            <a:r>
              <a:rPr lang="en-US" dirty="0" smtClean="0"/>
              <a:t>Uniform Range with Boundaries at 5</a:t>
            </a:r>
            <a:r>
              <a:rPr lang="en-US" baseline="30000" dirty="0" smtClean="0"/>
              <a:t>th</a:t>
            </a:r>
            <a:r>
              <a:rPr lang="en-US" dirty="0" smtClean="0"/>
              <a:t> and 95</a:t>
            </a:r>
            <a:r>
              <a:rPr lang="en-US" baseline="30000" dirty="0" smtClean="0"/>
              <a:t>th</a:t>
            </a:r>
            <a:r>
              <a:rPr lang="en-US" dirty="0" smtClean="0"/>
              <a:t> CI</a:t>
            </a:r>
          </a:p>
          <a:p>
            <a:pPr lvl="1"/>
            <a:r>
              <a:rPr lang="en-US" dirty="0" err="1" smtClean="0"/>
              <a:t>Weibull</a:t>
            </a:r>
            <a:r>
              <a:rPr lang="en-US" dirty="0" smtClean="0"/>
              <a:t> Range with Boundaries at 5</a:t>
            </a:r>
            <a:r>
              <a:rPr lang="en-US" baseline="30000" dirty="0" smtClean="0"/>
              <a:t>th</a:t>
            </a:r>
            <a:r>
              <a:rPr lang="en-US" dirty="0" smtClean="0"/>
              <a:t> and 95</a:t>
            </a:r>
            <a:r>
              <a:rPr lang="en-US" baseline="30000" dirty="0" smtClean="0"/>
              <a:t>th</a:t>
            </a:r>
            <a:r>
              <a:rPr lang="en-US" dirty="0" smtClean="0"/>
              <a:t> CI</a:t>
            </a:r>
          </a:p>
          <a:p>
            <a:r>
              <a:rPr lang="en-US" dirty="0" smtClean="0"/>
              <a:t>More than 30 Samples</a:t>
            </a:r>
          </a:p>
          <a:p>
            <a:pPr lvl="1"/>
            <a:r>
              <a:rPr lang="en-US" dirty="0" smtClean="0"/>
              <a:t>Use historical </a:t>
            </a:r>
            <a:r>
              <a:rPr lang="en-US" dirty="0"/>
              <a:t>d</a:t>
            </a:r>
            <a:r>
              <a:rPr lang="en-US" dirty="0" smtClean="0"/>
              <a:t>ata as bootstrap reference</a:t>
            </a:r>
          </a:p>
          <a:p>
            <a:pPr lvl="1"/>
            <a:r>
              <a:rPr lang="en-US" dirty="0" smtClean="0"/>
              <a:t>Curve Fitting software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343868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041" y="147637"/>
            <a:ext cx="2147559" cy="225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6400800" y="2057400"/>
            <a:ext cx="2438400" cy="1447800"/>
          </a:xfrm>
          <a:prstGeom prst="wedgeRectCallout">
            <a:avLst>
              <a:gd name="adj1" fmla="val -84842"/>
              <a:gd name="adj2" fmla="val -1095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Scale – How Wide in Range. Related to the Upper Bound. *Rough* Guess: (High – Low) / 4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6555828" y="89830"/>
            <a:ext cx="2438400" cy="1447800"/>
          </a:xfrm>
          <a:prstGeom prst="wedgeRectCallout">
            <a:avLst>
              <a:gd name="adj1" fmla="val -90014"/>
              <a:gd name="adj2" fmla="val -61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Shape – How Fat the distribution. 1.5 is a good starting point.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3910340" y="2475804"/>
            <a:ext cx="1918959" cy="723900"/>
          </a:xfrm>
          <a:prstGeom prst="wedgeRectCallout">
            <a:avLst>
              <a:gd name="adj1" fmla="val -21951"/>
              <a:gd name="adj2" fmla="val -149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 – The Lower Bound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2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awaii, life is beautiful, Hawaii by aliertu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09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47800" y="882805"/>
            <a:ext cx="7924800" cy="5592753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@t_magennis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95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75907"/>
            <a:ext cx="7177675" cy="495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96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750" y="523875"/>
            <a:ext cx="10477500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http://ecx.images-amazon.com/images/I/41530XW454L._SY344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26" y="2093893"/>
            <a:ext cx="1014412" cy="153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962400" y="1143000"/>
            <a:ext cx="2819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1997: Industrial Strength </a:t>
            </a:r>
            <a:r>
              <a:rPr lang="en-US" sz="1400" dirty="0" smtClean="0"/>
              <a:t>Software</a:t>
            </a:r>
            <a:endParaRPr lang="en-US" sz="1400" dirty="0"/>
          </a:p>
          <a:p>
            <a:pPr algn="r"/>
            <a:r>
              <a:rPr lang="en-US" sz="1400" dirty="0"/>
              <a:t>by </a:t>
            </a:r>
            <a:r>
              <a:rPr lang="en-US" sz="1400" dirty="0">
                <a:hlinkClick r:id="rId4"/>
              </a:rPr>
              <a:t>Lawrence H. Putnam</a:t>
            </a:r>
            <a:r>
              <a:rPr lang="en-US" sz="1400" dirty="0"/>
              <a:t> </a:t>
            </a:r>
            <a:r>
              <a:rPr lang="en-US" sz="1400" dirty="0" smtClean="0"/>
              <a:t>,</a:t>
            </a:r>
            <a:r>
              <a:rPr lang="en-US" sz="1400" dirty="0"/>
              <a:t> </a:t>
            </a:r>
            <a:r>
              <a:rPr lang="en-US" sz="1400" dirty="0" smtClean="0">
                <a:hlinkClick r:id="rId5"/>
              </a:rPr>
              <a:t>IEEE</a:t>
            </a:r>
            <a:r>
              <a:rPr lang="en-US" sz="1400" dirty="0"/>
              <a:t> , </a:t>
            </a:r>
            <a:r>
              <a:rPr lang="en-US" sz="1400" dirty="0">
                <a:hlinkClick r:id="rId6"/>
              </a:rPr>
              <a:t>Ware Myers</a:t>
            </a:r>
            <a:r>
              <a:rPr lang="en-US" sz="1400" dirty="0"/>
              <a:t> </a:t>
            </a:r>
          </a:p>
        </p:txBody>
      </p:sp>
      <p:pic>
        <p:nvPicPr>
          <p:cNvPr id="9" name="Picture 2" descr="http://ecx.images-amazon.com/images/I/5125MASX7SL._SY300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535" y="2057400"/>
            <a:ext cx="1213503" cy="156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445469" y="1103293"/>
            <a:ext cx="259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2002: Metrics and Models in Software Quality Engineering (2nd Edition) [Hardcover]</a:t>
            </a:r>
          </a:p>
          <a:p>
            <a:pPr algn="r"/>
            <a:r>
              <a:rPr lang="en-US" sz="1400" dirty="0">
                <a:hlinkClick r:id="rId8"/>
              </a:rPr>
              <a:t>Stephen H. </a:t>
            </a:r>
            <a:r>
              <a:rPr lang="en-US" sz="1400" dirty="0" err="1">
                <a:hlinkClick r:id="rId8"/>
              </a:rPr>
              <a:t>Kan</a:t>
            </a:r>
            <a:r>
              <a:rPr lang="en-US" sz="1400" dirty="0"/>
              <a:t> (Author)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0" y="6320135"/>
            <a:ext cx="394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Paper: http</a:t>
            </a:r>
            <a:r>
              <a:rPr lang="en-US" sz="2400" b="1" dirty="0">
                <a:solidFill>
                  <a:schemeClr val="tx2"/>
                </a:solidFill>
              </a:rPr>
              <a:t>://bit.ly/14eYFM2</a:t>
            </a:r>
          </a:p>
        </p:txBody>
      </p:sp>
    </p:spTree>
    <p:extLst>
      <p:ext uri="{BB962C8B-B14F-4D97-AF65-F5344CB8AC3E}">
        <p14:creationId xmlns:p14="http://schemas.microsoft.com/office/powerpoint/2010/main" val="8250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8" y="181929"/>
            <a:ext cx="8764223" cy="4534533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267200" y="707231"/>
            <a:ext cx="4343400" cy="58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r>
              <a:rPr lang="en-US" sz="3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1970-1990’s</a:t>
            </a:r>
          </a:p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r>
              <a:rPr lang="en-US" sz="3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Waterfall</a:t>
            </a:r>
          </a:p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endParaRPr lang="en-US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  <a:cs typeface="Arial" pitchFamily="34" charset="0"/>
            </a:endParaRPr>
          </a:p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r>
              <a:rPr 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Rayleigh Distribution, </a:t>
            </a:r>
            <a:br>
              <a:rPr 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</a:br>
            <a:r>
              <a:rPr 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Weibull shape parameter =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97</a:t>
            </a:fld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8" y="181929"/>
            <a:ext cx="8792802" cy="4553585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19600" y="859631"/>
            <a:ext cx="4343400" cy="58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r>
              <a:rPr lang="en-US" sz="32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Approx</a:t>
            </a:r>
            <a:r>
              <a:rPr lang="en-US" sz="3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 2000</a:t>
            </a:r>
          </a:p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endParaRPr lang="en-US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  <a:cs typeface="Arial" pitchFamily="34" charset="0"/>
            </a:endParaRPr>
          </a:p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r>
              <a:rPr 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Weibull shape parameter = 1.5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8" y="181929"/>
            <a:ext cx="8764223" cy="4544059"/>
          </a:xfrm>
          <a:prstGeom prst="rect">
            <a:avLst/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572000" y="1012031"/>
            <a:ext cx="4343400" cy="58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r>
              <a:rPr lang="en-US" sz="3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Approx. 2008</a:t>
            </a:r>
          </a:p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r>
              <a:rPr lang="en-US" sz="3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Lean</a:t>
            </a:r>
          </a:p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endParaRPr lang="en-US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  <a:cs typeface="Arial" pitchFamily="34" charset="0"/>
            </a:endParaRPr>
          </a:p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r>
              <a:rPr 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Weibull shape parameter = 1.25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8" y="196218"/>
            <a:ext cx="8792802" cy="4544059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724400" y="1164431"/>
            <a:ext cx="4343400" cy="58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r>
              <a:rPr lang="en-US" sz="32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Approx</a:t>
            </a:r>
            <a:r>
              <a:rPr lang="en-US" sz="3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 2010</a:t>
            </a:r>
          </a:p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endParaRPr lang="en-US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  <a:cs typeface="Arial" pitchFamily="34" charset="0"/>
            </a:endParaRPr>
          </a:p>
          <a:p>
            <a:pPr marL="342900" lvl="0" indent="-342900" algn="ctr">
              <a:spcBef>
                <a:spcPct val="20000"/>
              </a:spcBef>
              <a:buClr>
                <a:srgbClr val="F0A000"/>
              </a:buClr>
              <a:defRPr/>
            </a:pPr>
            <a:r>
              <a:rPr 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Exponential Distribution, </a:t>
            </a:r>
            <a:br>
              <a:rPr 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</a:br>
            <a:r>
              <a:rPr 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cs typeface="Arial" pitchFamily="34" charset="0"/>
              </a:rPr>
              <a:t>Weibull shape parameter =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4342" y="5221127"/>
            <a:ext cx="7620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Work Item Cycle Time or Lead Time Distribution Through the Ages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952948" y="4195624"/>
            <a:ext cx="293330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Cycle Time in Days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667000" y="6320135"/>
            <a:ext cx="394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Paper: http</a:t>
            </a:r>
            <a:r>
              <a:rPr lang="en-US" sz="2400" b="1" dirty="0">
                <a:solidFill>
                  <a:schemeClr val="tx2"/>
                </a:solidFill>
              </a:rPr>
              <a:t>://bit.ly/14eYFM2</a:t>
            </a:r>
          </a:p>
        </p:txBody>
      </p:sp>
    </p:spTree>
    <p:extLst>
      <p:ext uri="{BB962C8B-B14F-4D97-AF65-F5344CB8AC3E}">
        <p14:creationId xmlns:p14="http://schemas.microsoft.com/office/powerpoint/2010/main" val="399932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98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301421" y="6666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Shape = 2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105373" y="5240740"/>
            <a:ext cx="14818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Scale = 30</a:t>
            </a:r>
          </a:p>
          <a:p>
            <a:r>
              <a:rPr lang="en-US" sz="2400" b="1" dirty="0" smtClean="0"/>
              <a:t>~ 1 month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074685" y="5236054"/>
            <a:ext cx="212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Scale = 15</a:t>
            </a:r>
          </a:p>
          <a:p>
            <a:r>
              <a:rPr lang="en-US" sz="2400" b="1" dirty="0" smtClean="0"/>
              <a:t>~ 2 week sprint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471551" y="5236054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Scale = 5</a:t>
            </a:r>
          </a:p>
          <a:p>
            <a:r>
              <a:rPr lang="en-US" sz="2400" b="1" dirty="0" smtClean="0"/>
              <a:t>&lt; 1 week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-420042" y="2449353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Shape = 1.5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301421" y="42041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Shape = 1</a:t>
            </a:r>
            <a:endParaRPr lang="en-US" sz="2400" b="1" dirty="0"/>
          </a:p>
        </p:txBody>
      </p:sp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6" y="247202"/>
            <a:ext cx="2405168" cy="1215078"/>
          </a:xfrm>
          <a:prstGeom prst="rect">
            <a:avLst/>
          </a:prstGeom>
        </p:spPr>
      </p:pic>
      <p:pic>
        <p:nvPicPr>
          <p:cNvPr id="29" name="Picture 28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6" y="2083710"/>
            <a:ext cx="2450394" cy="1233163"/>
          </a:xfrm>
          <a:prstGeom prst="rect">
            <a:avLst/>
          </a:prstGeom>
        </p:spPr>
      </p:pic>
      <p:pic>
        <p:nvPicPr>
          <p:cNvPr id="34" name="Picture 33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" y="3839979"/>
            <a:ext cx="2374191" cy="1205547"/>
          </a:xfrm>
          <a:prstGeom prst="rect">
            <a:avLst/>
          </a:prstGeom>
        </p:spPr>
      </p:pic>
      <p:grpSp>
        <p:nvGrpSpPr>
          <p:cNvPr id="4" name="Grupa 52"/>
          <p:cNvGrpSpPr/>
          <p:nvPr/>
        </p:nvGrpSpPr>
        <p:grpSpPr>
          <a:xfrm>
            <a:off x="1447800" y="495507"/>
            <a:ext cx="6324600" cy="4838499"/>
            <a:chOff x="4761804" y="3404503"/>
            <a:chExt cx="3120854" cy="3096344"/>
          </a:xfrm>
        </p:grpSpPr>
        <p:grpSp>
          <p:nvGrpSpPr>
            <p:cNvPr id="5" name="Grupa 45"/>
            <p:cNvGrpSpPr/>
            <p:nvPr/>
          </p:nvGrpSpPr>
          <p:grpSpPr>
            <a:xfrm>
              <a:off x="4761804" y="4233467"/>
              <a:ext cx="3120854" cy="1193565"/>
              <a:chOff x="4761804" y="4257692"/>
              <a:chExt cx="3120854" cy="1193565"/>
            </a:xfrm>
          </p:grpSpPr>
          <p:sp>
            <p:nvSpPr>
              <p:cNvPr id="11" name="Freeform 49"/>
              <p:cNvSpPr>
                <a:spLocks/>
              </p:cNvSpPr>
              <p:nvPr/>
            </p:nvSpPr>
            <p:spPr bwMode="auto">
              <a:xfrm>
                <a:off x="4761804" y="4257692"/>
                <a:ext cx="3096344" cy="72008"/>
              </a:xfrm>
              <a:custGeom>
                <a:avLst/>
                <a:gdLst/>
                <a:ahLst/>
                <a:cxnLst>
                  <a:cxn ang="0">
                    <a:pos x="623" y="16"/>
                  </a:cxn>
                  <a:cxn ang="0">
                    <a:pos x="49" y="2"/>
                  </a:cxn>
                  <a:cxn ang="0">
                    <a:pos x="49" y="14"/>
                  </a:cxn>
                  <a:cxn ang="0">
                    <a:pos x="623" y="22"/>
                  </a:cxn>
                  <a:cxn ang="0">
                    <a:pos x="623" y="16"/>
                  </a:cxn>
                </a:cxnLst>
                <a:rect l="0" t="0" r="r" b="b"/>
                <a:pathLst>
                  <a:path w="652" h="22">
                    <a:moveTo>
                      <a:pt x="623" y="16"/>
                    </a:moveTo>
                    <a:cubicBezTo>
                      <a:pt x="623" y="13"/>
                      <a:pt x="70" y="0"/>
                      <a:pt x="49" y="2"/>
                    </a:cubicBezTo>
                    <a:cubicBezTo>
                      <a:pt x="29" y="5"/>
                      <a:pt x="0" y="11"/>
                      <a:pt x="49" y="14"/>
                    </a:cubicBezTo>
                    <a:cubicBezTo>
                      <a:pt x="98" y="16"/>
                      <a:pt x="607" y="21"/>
                      <a:pt x="623" y="22"/>
                    </a:cubicBezTo>
                    <a:cubicBezTo>
                      <a:pt x="639" y="20"/>
                      <a:pt x="652" y="18"/>
                      <a:pt x="623" y="1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9"/>
              <p:cNvSpPr>
                <a:spLocks/>
              </p:cNvSpPr>
              <p:nvPr/>
            </p:nvSpPr>
            <p:spPr bwMode="auto">
              <a:xfrm>
                <a:off x="4786314" y="5379249"/>
                <a:ext cx="3096344" cy="72008"/>
              </a:xfrm>
              <a:custGeom>
                <a:avLst/>
                <a:gdLst/>
                <a:ahLst/>
                <a:cxnLst>
                  <a:cxn ang="0">
                    <a:pos x="623" y="16"/>
                  </a:cxn>
                  <a:cxn ang="0">
                    <a:pos x="49" y="2"/>
                  </a:cxn>
                  <a:cxn ang="0">
                    <a:pos x="49" y="14"/>
                  </a:cxn>
                  <a:cxn ang="0">
                    <a:pos x="623" y="22"/>
                  </a:cxn>
                  <a:cxn ang="0">
                    <a:pos x="623" y="16"/>
                  </a:cxn>
                </a:cxnLst>
                <a:rect l="0" t="0" r="r" b="b"/>
                <a:pathLst>
                  <a:path w="652" h="22">
                    <a:moveTo>
                      <a:pt x="623" y="16"/>
                    </a:moveTo>
                    <a:cubicBezTo>
                      <a:pt x="623" y="13"/>
                      <a:pt x="70" y="0"/>
                      <a:pt x="49" y="2"/>
                    </a:cubicBezTo>
                    <a:cubicBezTo>
                      <a:pt x="29" y="5"/>
                      <a:pt x="0" y="11"/>
                      <a:pt x="49" y="14"/>
                    </a:cubicBezTo>
                    <a:cubicBezTo>
                      <a:pt x="98" y="16"/>
                      <a:pt x="607" y="21"/>
                      <a:pt x="623" y="22"/>
                    </a:cubicBezTo>
                    <a:cubicBezTo>
                      <a:pt x="639" y="20"/>
                      <a:pt x="652" y="18"/>
                      <a:pt x="623" y="1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upa 46"/>
            <p:cNvGrpSpPr/>
            <p:nvPr/>
          </p:nvGrpSpPr>
          <p:grpSpPr>
            <a:xfrm rot="5400000">
              <a:off x="4869658" y="4202257"/>
              <a:ext cx="3096344" cy="1500835"/>
              <a:chOff x="4786314" y="4118628"/>
              <a:chExt cx="3096344" cy="1500835"/>
            </a:xfrm>
          </p:grpSpPr>
          <p:sp>
            <p:nvSpPr>
              <p:cNvPr id="9" name="Freeform 49"/>
              <p:cNvSpPr>
                <a:spLocks/>
              </p:cNvSpPr>
              <p:nvPr/>
            </p:nvSpPr>
            <p:spPr bwMode="auto">
              <a:xfrm>
                <a:off x="4786314" y="4118628"/>
                <a:ext cx="3096344" cy="72008"/>
              </a:xfrm>
              <a:custGeom>
                <a:avLst/>
                <a:gdLst/>
                <a:ahLst/>
                <a:cxnLst>
                  <a:cxn ang="0">
                    <a:pos x="623" y="16"/>
                  </a:cxn>
                  <a:cxn ang="0">
                    <a:pos x="49" y="2"/>
                  </a:cxn>
                  <a:cxn ang="0">
                    <a:pos x="49" y="14"/>
                  </a:cxn>
                  <a:cxn ang="0">
                    <a:pos x="623" y="22"/>
                  </a:cxn>
                  <a:cxn ang="0">
                    <a:pos x="623" y="16"/>
                  </a:cxn>
                </a:cxnLst>
                <a:rect l="0" t="0" r="r" b="b"/>
                <a:pathLst>
                  <a:path w="652" h="22">
                    <a:moveTo>
                      <a:pt x="623" y="16"/>
                    </a:moveTo>
                    <a:cubicBezTo>
                      <a:pt x="623" y="13"/>
                      <a:pt x="70" y="0"/>
                      <a:pt x="49" y="2"/>
                    </a:cubicBezTo>
                    <a:cubicBezTo>
                      <a:pt x="29" y="5"/>
                      <a:pt x="0" y="11"/>
                      <a:pt x="49" y="14"/>
                    </a:cubicBezTo>
                    <a:cubicBezTo>
                      <a:pt x="98" y="16"/>
                      <a:pt x="607" y="21"/>
                      <a:pt x="623" y="22"/>
                    </a:cubicBezTo>
                    <a:cubicBezTo>
                      <a:pt x="639" y="20"/>
                      <a:pt x="652" y="18"/>
                      <a:pt x="623" y="1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49"/>
              <p:cNvSpPr>
                <a:spLocks/>
              </p:cNvSpPr>
              <p:nvPr/>
            </p:nvSpPr>
            <p:spPr bwMode="auto">
              <a:xfrm>
                <a:off x="4786314" y="5547455"/>
                <a:ext cx="3096344" cy="72008"/>
              </a:xfrm>
              <a:custGeom>
                <a:avLst/>
                <a:gdLst/>
                <a:ahLst/>
                <a:cxnLst>
                  <a:cxn ang="0">
                    <a:pos x="623" y="16"/>
                  </a:cxn>
                  <a:cxn ang="0">
                    <a:pos x="49" y="2"/>
                  </a:cxn>
                  <a:cxn ang="0">
                    <a:pos x="49" y="14"/>
                  </a:cxn>
                  <a:cxn ang="0">
                    <a:pos x="623" y="22"/>
                  </a:cxn>
                  <a:cxn ang="0">
                    <a:pos x="623" y="16"/>
                  </a:cxn>
                </a:cxnLst>
                <a:rect l="0" t="0" r="r" b="b"/>
                <a:pathLst>
                  <a:path w="652" h="22">
                    <a:moveTo>
                      <a:pt x="623" y="16"/>
                    </a:moveTo>
                    <a:cubicBezTo>
                      <a:pt x="623" y="13"/>
                      <a:pt x="70" y="0"/>
                      <a:pt x="49" y="2"/>
                    </a:cubicBezTo>
                    <a:cubicBezTo>
                      <a:pt x="29" y="5"/>
                      <a:pt x="0" y="11"/>
                      <a:pt x="49" y="14"/>
                    </a:cubicBezTo>
                    <a:cubicBezTo>
                      <a:pt x="98" y="16"/>
                      <a:pt x="607" y="21"/>
                      <a:pt x="623" y="22"/>
                    </a:cubicBezTo>
                    <a:cubicBezTo>
                      <a:pt x="639" y="20"/>
                      <a:pt x="652" y="18"/>
                      <a:pt x="623" y="1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3" name="Picture 22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46" y="247202"/>
            <a:ext cx="2499554" cy="1226077"/>
          </a:xfrm>
          <a:prstGeom prst="rect">
            <a:avLst/>
          </a:prstGeom>
        </p:spPr>
      </p:pic>
      <p:pic>
        <p:nvPicPr>
          <p:cNvPr id="24" name="Picture 23" descr="Screen Clippi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90" y="247202"/>
            <a:ext cx="2431030" cy="1220269"/>
          </a:xfrm>
          <a:prstGeom prst="rect">
            <a:avLst/>
          </a:prstGeom>
        </p:spPr>
      </p:pic>
      <p:pic>
        <p:nvPicPr>
          <p:cNvPr id="30" name="Picture 29" descr="Screen Clippi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90" y="2077819"/>
            <a:ext cx="2431030" cy="1204731"/>
          </a:xfrm>
          <a:prstGeom prst="rect">
            <a:avLst/>
          </a:prstGeom>
        </p:spPr>
      </p:pic>
      <p:pic>
        <p:nvPicPr>
          <p:cNvPr id="31" name="Picture 30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46" y="2076268"/>
            <a:ext cx="2499554" cy="1210575"/>
          </a:xfrm>
          <a:prstGeom prst="rect">
            <a:avLst/>
          </a:prstGeom>
        </p:spPr>
      </p:pic>
      <p:pic>
        <p:nvPicPr>
          <p:cNvPr id="32" name="Picture 31" descr="Screen Clippi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46" y="3805230"/>
            <a:ext cx="2499554" cy="1221373"/>
          </a:xfrm>
          <a:prstGeom prst="rect">
            <a:avLst/>
          </a:prstGeom>
        </p:spPr>
      </p:pic>
      <p:pic>
        <p:nvPicPr>
          <p:cNvPr id="33" name="Picture 32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89" y="3843295"/>
            <a:ext cx="2433711" cy="1183308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3429001" y="76200"/>
            <a:ext cx="5638799" cy="343049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16080" y="1933968"/>
            <a:ext cx="5471354" cy="328685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907513" y="6029980"/>
            <a:ext cx="5448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Work Item Cycle Time or Lead Time</a:t>
            </a:r>
            <a:endParaRPr lang="en-US" sz="2800" b="1" dirty="0"/>
          </a:p>
        </p:txBody>
      </p:sp>
      <p:sp>
        <p:nvSpPr>
          <p:cNvPr id="40" name="Right Arrow 39"/>
          <p:cNvSpPr/>
          <p:nvPr/>
        </p:nvSpPr>
        <p:spPr>
          <a:xfrm>
            <a:off x="1581030" y="3463502"/>
            <a:ext cx="6324600" cy="165079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Batch Size / Iteration Length</a:t>
            </a:r>
            <a:endParaRPr lang="en-US" b="1" dirty="0"/>
          </a:p>
        </p:txBody>
      </p:sp>
      <p:sp>
        <p:nvSpPr>
          <p:cNvPr id="41" name="Right Arrow 40"/>
          <p:cNvSpPr/>
          <p:nvPr/>
        </p:nvSpPr>
        <p:spPr>
          <a:xfrm rot="16200000">
            <a:off x="-524232" y="1571277"/>
            <a:ext cx="4640950" cy="165079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Process \ External Factors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6857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0" grpId="0" animBg="1"/>
      <p:bldP spid="4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Lean, Few dependencies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Higher work item count</a:t>
            </a:r>
          </a:p>
          <a:p>
            <a:r>
              <a:rPr lang="en-US" dirty="0" smtClean="0"/>
              <a:t>More granular work items</a:t>
            </a:r>
          </a:p>
          <a:p>
            <a:r>
              <a:rPr lang="en-US" dirty="0" smtClean="0"/>
              <a:t>Lower WIP</a:t>
            </a:r>
          </a:p>
          <a:p>
            <a:r>
              <a:rPr lang="en-US" dirty="0" smtClean="0"/>
              <a:t>Team Self Sufficient</a:t>
            </a:r>
          </a:p>
          <a:p>
            <a:r>
              <a:rPr lang="en-US" dirty="0" smtClean="0"/>
              <a:t>Internal Impediments</a:t>
            </a:r>
          </a:p>
          <a:p>
            <a:endParaRPr lang="en-US" dirty="0"/>
          </a:p>
          <a:p>
            <a:r>
              <a:rPr lang="en-US" dirty="0" smtClean="0"/>
              <a:t>Do: Automation</a:t>
            </a:r>
          </a:p>
          <a:p>
            <a:r>
              <a:rPr lang="en-US" dirty="0" smtClean="0"/>
              <a:t>Do: Task Efficiency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Sprint, Many dependencies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Lower work item count</a:t>
            </a:r>
          </a:p>
          <a:p>
            <a:r>
              <a:rPr lang="en-US" dirty="0" smtClean="0"/>
              <a:t>Chunkier work items</a:t>
            </a:r>
          </a:p>
          <a:p>
            <a:r>
              <a:rPr lang="en-US" dirty="0" smtClean="0"/>
              <a:t>Higher WIP</a:t>
            </a:r>
          </a:p>
          <a:p>
            <a:r>
              <a:rPr lang="en-US" dirty="0" smtClean="0"/>
              <a:t>External Dependencies</a:t>
            </a:r>
          </a:p>
          <a:p>
            <a:r>
              <a:rPr lang="en-US" dirty="0" smtClean="0"/>
              <a:t>External Impediments</a:t>
            </a:r>
          </a:p>
          <a:p>
            <a:endParaRPr lang="en-US" dirty="0"/>
          </a:p>
          <a:p>
            <a:r>
              <a:rPr lang="en-US" dirty="0" smtClean="0"/>
              <a:t>Do: Collapse Teams</a:t>
            </a:r>
          </a:p>
          <a:p>
            <a:r>
              <a:rPr lang="en-US" dirty="0" smtClean="0"/>
              <a:t>Do: Impediment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E5861-E65C-4BE8-8BCB-9B255B5A3C3D}" type="slidenum">
              <a:rPr lang="en-US" smtClean="0"/>
              <a:t>99</a:t>
            </a:fld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164373" y="368260"/>
            <a:ext cx="1924488" cy="1179553"/>
            <a:chOff x="616080" y="247202"/>
            <a:chExt cx="8299320" cy="5086804"/>
          </a:xfrm>
        </p:grpSpPr>
        <p:pic>
          <p:nvPicPr>
            <p:cNvPr id="35" name="Picture 34" descr="Screen Clippi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06" y="247202"/>
              <a:ext cx="2405168" cy="1215078"/>
            </a:xfrm>
            <a:prstGeom prst="rect">
              <a:avLst/>
            </a:prstGeom>
          </p:spPr>
        </p:pic>
        <p:pic>
          <p:nvPicPr>
            <p:cNvPr id="36" name="Picture 35" descr="Screen Clipp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06" y="2083710"/>
              <a:ext cx="2450394" cy="1233163"/>
            </a:xfrm>
            <a:prstGeom prst="rect">
              <a:avLst/>
            </a:prstGeom>
          </p:spPr>
        </p:pic>
        <p:pic>
          <p:nvPicPr>
            <p:cNvPr id="37" name="Picture 36" descr="Screen Clipp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05" y="3839979"/>
              <a:ext cx="2374191" cy="1205547"/>
            </a:xfrm>
            <a:prstGeom prst="rect">
              <a:avLst/>
            </a:prstGeom>
          </p:spPr>
        </p:pic>
        <p:grpSp>
          <p:nvGrpSpPr>
            <p:cNvPr id="38" name="Grupa 52"/>
            <p:cNvGrpSpPr/>
            <p:nvPr/>
          </p:nvGrpSpPr>
          <p:grpSpPr>
            <a:xfrm>
              <a:off x="1447800" y="495507"/>
              <a:ext cx="6324600" cy="4838499"/>
              <a:chOff x="4761804" y="3404503"/>
              <a:chExt cx="3120854" cy="3096344"/>
            </a:xfrm>
          </p:grpSpPr>
          <p:grpSp>
            <p:nvGrpSpPr>
              <p:cNvPr id="47" name="Grupa 45"/>
              <p:cNvGrpSpPr/>
              <p:nvPr/>
            </p:nvGrpSpPr>
            <p:grpSpPr>
              <a:xfrm>
                <a:off x="4761804" y="4233467"/>
                <a:ext cx="3120854" cy="1193565"/>
                <a:chOff x="4761804" y="4257692"/>
                <a:chExt cx="3120854" cy="1193565"/>
              </a:xfrm>
            </p:grpSpPr>
            <p:sp>
              <p:nvSpPr>
                <p:cNvPr id="51" name="Freeform 49"/>
                <p:cNvSpPr>
                  <a:spLocks/>
                </p:cNvSpPr>
                <p:nvPr/>
              </p:nvSpPr>
              <p:spPr bwMode="auto">
                <a:xfrm>
                  <a:off x="4761804" y="4257692"/>
                  <a:ext cx="3096344" cy="72008"/>
                </a:xfrm>
                <a:custGeom>
                  <a:avLst/>
                  <a:gdLst/>
                  <a:ahLst/>
                  <a:cxnLst>
                    <a:cxn ang="0">
                      <a:pos x="623" y="16"/>
                    </a:cxn>
                    <a:cxn ang="0">
                      <a:pos x="49" y="2"/>
                    </a:cxn>
                    <a:cxn ang="0">
                      <a:pos x="49" y="14"/>
                    </a:cxn>
                    <a:cxn ang="0">
                      <a:pos x="623" y="22"/>
                    </a:cxn>
                    <a:cxn ang="0">
                      <a:pos x="623" y="16"/>
                    </a:cxn>
                  </a:cxnLst>
                  <a:rect l="0" t="0" r="r" b="b"/>
                  <a:pathLst>
                    <a:path w="652" h="22">
                      <a:moveTo>
                        <a:pt x="623" y="16"/>
                      </a:moveTo>
                      <a:cubicBezTo>
                        <a:pt x="623" y="13"/>
                        <a:pt x="70" y="0"/>
                        <a:pt x="49" y="2"/>
                      </a:cubicBezTo>
                      <a:cubicBezTo>
                        <a:pt x="29" y="5"/>
                        <a:pt x="0" y="11"/>
                        <a:pt x="49" y="14"/>
                      </a:cubicBezTo>
                      <a:cubicBezTo>
                        <a:pt x="98" y="16"/>
                        <a:pt x="607" y="21"/>
                        <a:pt x="623" y="22"/>
                      </a:cubicBezTo>
                      <a:cubicBezTo>
                        <a:pt x="639" y="20"/>
                        <a:pt x="652" y="18"/>
                        <a:pt x="623" y="16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49"/>
                <p:cNvSpPr>
                  <a:spLocks/>
                </p:cNvSpPr>
                <p:nvPr/>
              </p:nvSpPr>
              <p:spPr bwMode="auto">
                <a:xfrm>
                  <a:off x="4786314" y="5379249"/>
                  <a:ext cx="3096344" cy="72008"/>
                </a:xfrm>
                <a:custGeom>
                  <a:avLst/>
                  <a:gdLst/>
                  <a:ahLst/>
                  <a:cxnLst>
                    <a:cxn ang="0">
                      <a:pos x="623" y="16"/>
                    </a:cxn>
                    <a:cxn ang="0">
                      <a:pos x="49" y="2"/>
                    </a:cxn>
                    <a:cxn ang="0">
                      <a:pos x="49" y="14"/>
                    </a:cxn>
                    <a:cxn ang="0">
                      <a:pos x="623" y="22"/>
                    </a:cxn>
                    <a:cxn ang="0">
                      <a:pos x="623" y="16"/>
                    </a:cxn>
                  </a:cxnLst>
                  <a:rect l="0" t="0" r="r" b="b"/>
                  <a:pathLst>
                    <a:path w="652" h="22">
                      <a:moveTo>
                        <a:pt x="623" y="16"/>
                      </a:moveTo>
                      <a:cubicBezTo>
                        <a:pt x="623" y="13"/>
                        <a:pt x="70" y="0"/>
                        <a:pt x="49" y="2"/>
                      </a:cubicBezTo>
                      <a:cubicBezTo>
                        <a:pt x="29" y="5"/>
                        <a:pt x="0" y="11"/>
                        <a:pt x="49" y="14"/>
                      </a:cubicBezTo>
                      <a:cubicBezTo>
                        <a:pt x="98" y="16"/>
                        <a:pt x="607" y="21"/>
                        <a:pt x="623" y="22"/>
                      </a:cubicBezTo>
                      <a:cubicBezTo>
                        <a:pt x="639" y="20"/>
                        <a:pt x="652" y="18"/>
                        <a:pt x="623" y="16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" name="Grupa 46"/>
              <p:cNvGrpSpPr/>
              <p:nvPr/>
            </p:nvGrpSpPr>
            <p:grpSpPr>
              <a:xfrm rot="5400000">
                <a:off x="4869658" y="4202257"/>
                <a:ext cx="3096344" cy="1500835"/>
                <a:chOff x="4786314" y="4118628"/>
                <a:chExt cx="3096344" cy="1500835"/>
              </a:xfrm>
            </p:grpSpPr>
            <p:sp>
              <p:nvSpPr>
                <p:cNvPr id="49" name="Freeform 49"/>
                <p:cNvSpPr>
                  <a:spLocks/>
                </p:cNvSpPr>
                <p:nvPr/>
              </p:nvSpPr>
              <p:spPr bwMode="auto">
                <a:xfrm>
                  <a:off x="4786314" y="4118628"/>
                  <a:ext cx="3096344" cy="72008"/>
                </a:xfrm>
                <a:custGeom>
                  <a:avLst/>
                  <a:gdLst/>
                  <a:ahLst/>
                  <a:cxnLst>
                    <a:cxn ang="0">
                      <a:pos x="623" y="16"/>
                    </a:cxn>
                    <a:cxn ang="0">
                      <a:pos x="49" y="2"/>
                    </a:cxn>
                    <a:cxn ang="0">
                      <a:pos x="49" y="14"/>
                    </a:cxn>
                    <a:cxn ang="0">
                      <a:pos x="623" y="22"/>
                    </a:cxn>
                    <a:cxn ang="0">
                      <a:pos x="623" y="16"/>
                    </a:cxn>
                  </a:cxnLst>
                  <a:rect l="0" t="0" r="r" b="b"/>
                  <a:pathLst>
                    <a:path w="652" h="22">
                      <a:moveTo>
                        <a:pt x="623" y="16"/>
                      </a:moveTo>
                      <a:cubicBezTo>
                        <a:pt x="623" y="13"/>
                        <a:pt x="70" y="0"/>
                        <a:pt x="49" y="2"/>
                      </a:cubicBezTo>
                      <a:cubicBezTo>
                        <a:pt x="29" y="5"/>
                        <a:pt x="0" y="11"/>
                        <a:pt x="49" y="14"/>
                      </a:cubicBezTo>
                      <a:cubicBezTo>
                        <a:pt x="98" y="16"/>
                        <a:pt x="607" y="21"/>
                        <a:pt x="623" y="22"/>
                      </a:cubicBezTo>
                      <a:cubicBezTo>
                        <a:pt x="639" y="20"/>
                        <a:pt x="652" y="18"/>
                        <a:pt x="623" y="16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49"/>
                <p:cNvSpPr>
                  <a:spLocks/>
                </p:cNvSpPr>
                <p:nvPr/>
              </p:nvSpPr>
              <p:spPr bwMode="auto">
                <a:xfrm>
                  <a:off x="4786314" y="5547455"/>
                  <a:ext cx="3096344" cy="72008"/>
                </a:xfrm>
                <a:custGeom>
                  <a:avLst/>
                  <a:gdLst/>
                  <a:ahLst/>
                  <a:cxnLst>
                    <a:cxn ang="0">
                      <a:pos x="623" y="16"/>
                    </a:cxn>
                    <a:cxn ang="0">
                      <a:pos x="49" y="2"/>
                    </a:cxn>
                    <a:cxn ang="0">
                      <a:pos x="49" y="14"/>
                    </a:cxn>
                    <a:cxn ang="0">
                      <a:pos x="623" y="22"/>
                    </a:cxn>
                    <a:cxn ang="0">
                      <a:pos x="623" y="16"/>
                    </a:cxn>
                  </a:cxnLst>
                  <a:rect l="0" t="0" r="r" b="b"/>
                  <a:pathLst>
                    <a:path w="652" h="22">
                      <a:moveTo>
                        <a:pt x="623" y="16"/>
                      </a:moveTo>
                      <a:cubicBezTo>
                        <a:pt x="623" y="13"/>
                        <a:pt x="70" y="0"/>
                        <a:pt x="49" y="2"/>
                      </a:cubicBezTo>
                      <a:cubicBezTo>
                        <a:pt x="29" y="5"/>
                        <a:pt x="0" y="11"/>
                        <a:pt x="49" y="14"/>
                      </a:cubicBezTo>
                      <a:cubicBezTo>
                        <a:pt x="98" y="16"/>
                        <a:pt x="607" y="21"/>
                        <a:pt x="623" y="22"/>
                      </a:cubicBezTo>
                      <a:cubicBezTo>
                        <a:pt x="639" y="20"/>
                        <a:pt x="652" y="18"/>
                        <a:pt x="623" y="16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39" name="Picture 38" descr="Screen Clippi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846" y="247202"/>
              <a:ext cx="2499554" cy="1226077"/>
            </a:xfrm>
            <a:prstGeom prst="rect">
              <a:avLst/>
            </a:prstGeom>
          </p:spPr>
        </p:pic>
        <p:pic>
          <p:nvPicPr>
            <p:cNvPr id="40" name="Picture 39" descr="Screen Clippi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090" y="247202"/>
              <a:ext cx="2431030" cy="1220269"/>
            </a:xfrm>
            <a:prstGeom prst="rect">
              <a:avLst/>
            </a:prstGeom>
          </p:spPr>
        </p:pic>
        <p:pic>
          <p:nvPicPr>
            <p:cNvPr id="41" name="Picture 40" descr="Screen Clippi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090" y="2077819"/>
              <a:ext cx="2431030" cy="1204731"/>
            </a:xfrm>
            <a:prstGeom prst="rect">
              <a:avLst/>
            </a:prstGeom>
          </p:spPr>
        </p:pic>
        <p:pic>
          <p:nvPicPr>
            <p:cNvPr id="42" name="Picture 41" descr="Screen Clippi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846" y="2076268"/>
              <a:ext cx="2499554" cy="1210575"/>
            </a:xfrm>
            <a:prstGeom prst="rect">
              <a:avLst/>
            </a:prstGeom>
          </p:spPr>
        </p:pic>
        <p:pic>
          <p:nvPicPr>
            <p:cNvPr id="43" name="Picture 42" descr="Screen Clippi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846" y="3805230"/>
              <a:ext cx="2499554" cy="1221373"/>
            </a:xfrm>
            <a:prstGeom prst="rect">
              <a:avLst/>
            </a:prstGeom>
          </p:spPr>
        </p:pic>
        <p:pic>
          <p:nvPicPr>
            <p:cNvPr id="44" name="Picture 43" descr="Screen Clippi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089" y="3843295"/>
              <a:ext cx="2433711" cy="1183308"/>
            </a:xfrm>
            <a:prstGeom prst="rect">
              <a:avLst/>
            </a:prstGeom>
          </p:spPr>
        </p:pic>
        <p:sp>
          <p:nvSpPr>
            <p:cNvPr id="46" name="Rounded Rectangle 45"/>
            <p:cNvSpPr/>
            <p:nvPr/>
          </p:nvSpPr>
          <p:spPr>
            <a:xfrm>
              <a:off x="616080" y="1933968"/>
              <a:ext cx="5471354" cy="328685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746055" y="304800"/>
            <a:ext cx="1928772" cy="1219206"/>
            <a:chOff x="750005" y="76200"/>
            <a:chExt cx="8317795" cy="5257806"/>
          </a:xfrm>
        </p:grpSpPr>
        <p:pic>
          <p:nvPicPr>
            <p:cNvPr id="54" name="Picture 53" descr="Screen Clippi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06" y="247202"/>
              <a:ext cx="2405168" cy="1215078"/>
            </a:xfrm>
            <a:prstGeom prst="rect">
              <a:avLst/>
            </a:prstGeom>
          </p:spPr>
        </p:pic>
        <p:pic>
          <p:nvPicPr>
            <p:cNvPr id="55" name="Picture 54" descr="Screen Clipp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06" y="2083710"/>
              <a:ext cx="2450394" cy="1233163"/>
            </a:xfrm>
            <a:prstGeom prst="rect">
              <a:avLst/>
            </a:prstGeom>
          </p:spPr>
        </p:pic>
        <p:pic>
          <p:nvPicPr>
            <p:cNvPr id="56" name="Picture 55" descr="Screen Clipp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05" y="3839979"/>
              <a:ext cx="2374191" cy="1205547"/>
            </a:xfrm>
            <a:prstGeom prst="rect">
              <a:avLst/>
            </a:prstGeom>
          </p:spPr>
        </p:pic>
        <p:grpSp>
          <p:nvGrpSpPr>
            <p:cNvPr id="57" name="Grupa 52"/>
            <p:cNvGrpSpPr/>
            <p:nvPr/>
          </p:nvGrpSpPr>
          <p:grpSpPr>
            <a:xfrm>
              <a:off x="1447800" y="495507"/>
              <a:ext cx="6324600" cy="4838499"/>
              <a:chOff x="4761804" y="3404503"/>
              <a:chExt cx="3120854" cy="3096344"/>
            </a:xfrm>
          </p:grpSpPr>
          <p:grpSp>
            <p:nvGrpSpPr>
              <p:cNvPr id="66" name="Grupa 45"/>
              <p:cNvGrpSpPr/>
              <p:nvPr/>
            </p:nvGrpSpPr>
            <p:grpSpPr>
              <a:xfrm>
                <a:off x="4761804" y="4233467"/>
                <a:ext cx="3120854" cy="1193565"/>
                <a:chOff x="4761804" y="4257692"/>
                <a:chExt cx="3120854" cy="1193565"/>
              </a:xfrm>
            </p:grpSpPr>
            <p:sp>
              <p:nvSpPr>
                <p:cNvPr id="70" name="Freeform 49"/>
                <p:cNvSpPr>
                  <a:spLocks/>
                </p:cNvSpPr>
                <p:nvPr/>
              </p:nvSpPr>
              <p:spPr bwMode="auto">
                <a:xfrm>
                  <a:off x="4761804" y="4257692"/>
                  <a:ext cx="3096344" cy="72008"/>
                </a:xfrm>
                <a:custGeom>
                  <a:avLst/>
                  <a:gdLst/>
                  <a:ahLst/>
                  <a:cxnLst>
                    <a:cxn ang="0">
                      <a:pos x="623" y="16"/>
                    </a:cxn>
                    <a:cxn ang="0">
                      <a:pos x="49" y="2"/>
                    </a:cxn>
                    <a:cxn ang="0">
                      <a:pos x="49" y="14"/>
                    </a:cxn>
                    <a:cxn ang="0">
                      <a:pos x="623" y="22"/>
                    </a:cxn>
                    <a:cxn ang="0">
                      <a:pos x="623" y="16"/>
                    </a:cxn>
                  </a:cxnLst>
                  <a:rect l="0" t="0" r="r" b="b"/>
                  <a:pathLst>
                    <a:path w="652" h="22">
                      <a:moveTo>
                        <a:pt x="623" y="16"/>
                      </a:moveTo>
                      <a:cubicBezTo>
                        <a:pt x="623" y="13"/>
                        <a:pt x="70" y="0"/>
                        <a:pt x="49" y="2"/>
                      </a:cubicBezTo>
                      <a:cubicBezTo>
                        <a:pt x="29" y="5"/>
                        <a:pt x="0" y="11"/>
                        <a:pt x="49" y="14"/>
                      </a:cubicBezTo>
                      <a:cubicBezTo>
                        <a:pt x="98" y="16"/>
                        <a:pt x="607" y="21"/>
                        <a:pt x="623" y="22"/>
                      </a:cubicBezTo>
                      <a:cubicBezTo>
                        <a:pt x="639" y="20"/>
                        <a:pt x="652" y="18"/>
                        <a:pt x="623" y="16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49"/>
                <p:cNvSpPr>
                  <a:spLocks/>
                </p:cNvSpPr>
                <p:nvPr/>
              </p:nvSpPr>
              <p:spPr bwMode="auto">
                <a:xfrm>
                  <a:off x="4786314" y="5379249"/>
                  <a:ext cx="3096344" cy="72008"/>
                </a:xfrm>
                <a:custGeom>
                  <a:avLst/>
                  <a:gdLst/>
                  <a:ahLst/>
                  <a:cxnLst>
                    <a:cxn ang="0">
                      <a:pos x="623" y="16"/>
                    </a:cxn>
                    <a:cxn ang="0">
                      <a:pos x="49" y="2"/>
                    </a:cxn>
                    <a:cxn ang="0">
                      <a:pos x="49" y="14"/>
                    </a:cxn>
                    <a:cxn ang="0">
                      <a:pos x="623" y="22"/>
                    </a:cxn>
                    <a:cxn ang="0">
                      <a:pos x="623" y="16"/>
                    </a:cxn>
                  </a:cxnLst>
                  <a:rect l="0" t="0" r="r" b="b"/>
                  <a:pathLst>
                    <a:path w="652" h="22">
                      <a:moveTo>
                        <a:pt x="623" y="16"/>
                      </a:moveTo>
                      <a:cubicBezTo>
                        <a:pt x="623" y="13"/>
                        <a:pt x="70" y="0"/>
                        <a:pt x="49" y="2"/>
                      </a:cubicBezTo>
                      <a:cubicBezTo>
                        <a:pt x="29" y="5"/>
                        <a:pt x="0" y="11"/>
                        <a:pt x="49" y="14"/>
                      </a:cubicBezTo>
                      <a:cubicBezTo>
                        <a:pt x="98" y="16"/>
                        <a:pt x="607" y="21"/>
                        <a:pt x="623" y="22"/>
                      </a:cubicBezTo>
                      <a:cubicBezTo>
                        <a:pt x="639" y="20"/>
                        <a:pt x="652" y="18"/>
                        <a:pt x="623" y="16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7" name="Grupa 46"/>
              <p:cNvGrpSpPr/>
              <p:nvPr/>
            </p:nvGrpSpPr>
            <p:grpSpPr>
              <a:xfrm rot="5400000">
                <a:off x="4869658" y="4202257"/>
                <a:ext cx="3096344" cy="1500835"/>
                <a:chOff x="4786314" y="4118628"/>
                <a:chExt cx="3096344" cy="1500835"/>
              </a:xfrm>
            </p:grpSpPr>
            <p:sp>
              <p:nvSpPr>
                <p:cNvPr id="68" name="Freeform 49"/>
                <p:cNvSpPr>
                  <a:spLocks/>
                </p:cNvSpPr>
                <p:nvPr/>
              </p:nvSpPr>
              <p:spPr bwMode="auto">
                <a:xfrm>
                  <a:off x="4786314" y="4118628"/>
                  <a:ext cx="3096344" cy="72008"/>
                </a:xfrm>
                <a:custGeom>
                  <a:avLst/>
                  <a:gdLst/>
                  <a:ahLst/>
                  <a:cxnLst>
                    <a:cxn ang="0">
                      <a:pos x="623" y="16"/>
                    </a:cxn>
                    <a:cxn ang="0">
                      <a:pos x="49" y="2"/>
                    </a:cxn>
                    <a:cxn ang="0">
                      <a:pos x="49" y="14"/>
                    </a:cxn>
                    <a:cxn ang="0">
                      <a:pos x="623" y="22"/>
                    </a:cxn>
                    <a:cxn ang="0">
                      <a:pos x="623" y="16"/>
                    </a:cxn>
                  </a:cxnLst>
                  <a:rect l="0" t="0" r="r" b="b"/>
                  <a:pathLst>
                    <a:path w="652" h="22">
                      <a:moveTo>
                        <a:pt x="623" y="16"/>
                      </a:moveTo>
                      <a:cubicBezTo>
                        <a:pt x="623" y="13"/>
                        <a:pt x="70" y="0"/>
                        <a:pt x="49" y="2"/>
                      </a:cubicBezTo>
                      <a:cubicBezTo>
                        <a:pt x="29" y="5"/>
                        <a:pt x="0" y="11"/>
                        <a:pt x="49" y="14"/>
                      </a:cubicBezTo>
                      <a:cubicBezTo>
                        <a:pt x="98" y="16"/>
                        <a:pt x="607" y="21"/>
                        <a:pt x="623" y="22"/>
                      </a:cubicBezTo>
                      <a:cubicBezTo>
                        <a:pt x="639" y="20"/>
                        <a:pt x="652" y="18"/>
                        <a:pt x="623" y="16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68"/>
                <p:cNvSpPr>
                  <a:spLocks/>
                </p:cNvSpPr>
                <p:nvPr/>
              </p:nvSpPr>
              <p:spPr bwMode="auto">
                <a:xfrm>
                  <a:off x="4786314" y="5547455"/>
                  <a:ext cx="3096344" cy="72008"/>
                </a:xfrm>
                <a:custGeom>
                  <a:avLst/>
                  <a:gdLst/>
                  <a:ahLst/>
                  <a:cxnLst>
                    <a:cxn ang="0">
                      <a:pos x="623" y="16"/>
                    </a:cxn>
                    <a:cxn ang="0">
                      <a:pos x="49" y="2"/>
                    </a:cxn>
                    <a:cxn ang="0">
                      <a:pos x="49" y="14"/>
                    </a:cxn>
                    <a:cxn ang="0">
                      <a:pos x="623" y="22"/>
                    </a:cxn>
                    <a:cxn ang="0">
                      <a:pos x="623" y="16"/>
                    </a:cxn>
                  </a:cxnLst>
                  <a:rect l="0" t="0" r="r" b="b"/>
                  <a:pathLst>
                    <a:path w="652" h="22">
                      <a:moveTo>
                        <a:pt x="623" y="16"/>
                      </a:moveTo>
                      <a:cubicBezTo>
                        <a:pt x="623" y="13"/>
                        <a:pt x="70" y="0"/>
                        <a:pt x="49" y="2"/>
                      </a:cubicBezTo>
                      <a:cubicBezTo>
                        <a:pt x="29" y="5"/>
                        <a:pt x="0" y="11"/>
                        <a:pt x="49" y="14"/>
                      </a:cubicBezTo>
                      <a:cubicBezTo>
                        <a:pt x="98" y="16"/>
                        <a:pt x="607" y="21"/>
                        <a:pt x="623" y="22"/>
                      </a:cubicBezTo>
                      <a:cubicBezTo>
                        <a:pt x="639" y="20"/>
                        <a:pt x="652" y="18"/>
                        <a:pt x="623" y="16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58" name="Picture 57" descr="Screen Clippi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846" y="247202"/>
              <a:ext cx="2499554" cy="1226077"/>
            </a:xfrm>
            <a:prstGeom prst="rect">
              <a:avLst/>
            </a:prstGeom>
          </p:spPr>
        </p:pic>
        <p:pic>
          <p:nvPicPr>
            <p:cNvPr id="59" name="Picture 58" descr="Screen Clippi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090" y="247202"/>
              <a:ext cx="2431030" cy="1220269"/>
            </a:xfrm>
            <a:prstGeom prst="rect">
              <a:avLst/>
            </a:prstGeom>
          </p:spPr>
        </p:pic>
        <p:pic>
          <p:nvPicPr>
            <p:cNvPr id="60" name="Picture 59" descr="Screen Clippi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090" y="2077819"/>
              <a:ext cx="2431030" cy="1204731"/>
            </a:xfrm>
            <a:prstGeom prst="rect">
              <a:avLst/>
            </a:prstGeom>
          </p:spPr>
        </p:pic>
        <p:pic>
          <p:nvPicPr>
            <p:cNvPr id="61" name="Picture 60" descr="Screen Clippi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846" y="2076268"/>
              <a:ext cx="2499554" cy="1210575"/>
            </a:xfrm>
            <a:prstGeom prst="rect">
              <a:avLst/>
            </a:prstGeom>
          </p:spPr>
        </p:pic>
        <p:pic>
          <p:nvPicPr>
            <p:cNvPr id="62" name="Picture 61" descr="Screen Clippi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846" y="3805230"/>
              <a:ext cx="2499554" cy="1221373"/>
            </a:xfrm>
            <a:prstGeom prst="rect">
              <a:avLst/>
            </a:prstGeom>
          </p:spPr>
        </p:pic>
        <p:pic>
          <p:nvPicPr>
            <p:cNvPr id="63" name="Picture 62" descr="Screen Clippi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089" y="3843295"/>
              <a:ext cx="2433711" cy="1183308"/>
            </a:xfrm>
            <a:prstGeom prst="rect">
              <a:avLst/>
            </a:prstGeom>
          </p:spPr>
        </p:pic>
        <p:sp>
          <p:nvSpPr>
            <p:cNvPr id="64" name="Rounded Rectangle 63"/>
            <p:cNvSpPr/>
            <p:nvPr/>
          </p:nvSpPr>
          <p:spPr>
            <a:xfrm>
              <a:off x="3429001" y="76200"/>
              <a:ext cx="5638799" cy="3430494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667000" y="6320135"/>
            <a:ext cx="394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Paper: http</a:t>
            </a:r>
            <a:r>
              <a:rPr lang="en-US" sz="2400" b="1" dirty="0">
                <a:solidFill>
                  <a:schemeClr val="tx2"/>
                </a:solidFill>
              </a:rPr>
              <a:t>://bit.ly/14eYFM2</a:t>
            </a:r>
          </a:p>
        </p:txBody>
      </p:sp>
    </p:spTree>
    <p:extLst>
      <p:ext uri="{BB962C8B-B14F-4D97-AF65-F5344CB8AC3E}">
        <p14:creationId xmlns:p14="http://schemas.microsoft.com/office/powerpoint/2010/main" val="301537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ed Objec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used Objective" id="{C128BEB2-06D4-49A8-BB9E-D9A0DD4F9D4D}" vid="{33C778BF-FE23-47FB-8962-9916B7C5F2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Focused Objective</Template>
  <TotalTime>67325</TotalTime>
  <Words>2539</Words>
  <Application>Microsoft Office PowerPoint</Application>
  <PresentationFormat>On-screen Show (4:3)</PresentationFormat>
  <Paragraphs>797</Paragraphs>
  <Slides>99</Slides>
  <Notes>50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MS PGothic</vt:lpstr>
      <vt:lpstr>Arial</vt:lpstr>
      <vt:lpstr>Calibri</vt:lpstr>
      <vt:lpstr>Helvetica Neue</vt:lpstr>
      <vt:lpstr>Segoe Print</vt:lpstr>
      <vt:lpstr>Verdana</vt:lpstr>
      <vt:lpstr>Focused Objective</vt:lpstr>
      <vt:lpstr>PowerPoint Presentation</vt:lpstr>
      <vt:lpstr>Risk: The Final Agile Frontier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Risk #1</vt:lpstr>
      <vt:lpstr>Network Throughput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 risk management</vt:lpstr>
      <vt:lpstr>PMBOK v5 Six-Step Risk Process</vt:lpstr>
      <vt:lpstr>Prince 2 Five-Step Risk Process</vt:lpstr>
      <vt:lpstr>PowerPoint Presentation</vt:lpstr>
      <vt:lpstr>Risk x Impact = Irrelevant</vt:lpstr>
      <vt:lpstr>Risk x Impact = Irrelevant</vt:lpstr>
      <vt:lpstr>Risk x Impact = Irrelevant</vt:lpstr>
      <vt:lpstr>risk events – nothing goes wrong</vt:lpstr>
      <vt:lpstr>risk events – 1 delay comes true</vt:lpstr>
      <vt:lpstr>risk events – 1 delay 25% chance</vt:lpstr>
      <vt:lpstr>risk events – 2 delays @ 25% chance</vt:lpstr>
      <vt:lpstr>risk events – 3 delays @ 25% chance</vt:lpstr>
      <vt:lpstr>risk events – 4 delays @ 25% chance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1: Missed Start Date Actual Start Date &gt; Planned Start</vt:lpstr>
      <vt:lpstr>1: Missed Start Date Actual Start Date &gt; Planned Start</vt:lpstr>
      <vt:lpstr>PowerPoint Presentation</vt:lpstr>
      <vt:lpstr>2: Team Not “Ready” at Start Date Actual Team = 0</vt:lpstr>
      <vt:lpstr>2: Team Not “Ready” at Start Date Actual Team = 0</vt:lpstr>
      <vt:lpstr>PowerPoint Presentation</vt:lpstr>
      <vt:lpstr>3: Team Not at Strength Actual Team &lt; Planned Team</vt:lpstr>
      <vt:lpstr>PowerPoint Presentation</vt:lpstr>
      <vt:lpstr>4: Partial Body Staffing Actual Team “sometimes =” Planned</vt:lpstr>
      <vt:lpstr>PowerPoint Presentation</vt:lpstr>
      <vt:lpstr>5: Team Does Not Have Needed Skills Actual set(skills) &lt; planned set(skills)</vt:lpstr>
      <vt:lpstr>3, 4 &amp; 5: Team Skill and Strength</vt:lpstr>
      <vt:lpstr>Capability Matrix</vt:lpstr>
      <vt:lpstr>PowerPoint Presentation</vt:lpstr>
      <vt:lpstr>6: Overstating Parallel Scalability</vt:lpstr>
      <vt:lpstr>PowerPoint Presentation</vt:lpstr>
      <vt:lpstr>6: Overstating Parallel Scalability Actual Benefit &lt; Assumed Benefit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7: Dependency Impacts Your timetable != Someone else’s</vt:lpstr>
      <vt:lpstr>PowerPoint Presentation</vt:lpstr>
      <vt:lpstr>PowerPoint Presentation</vt:lpstr>
      <vt:lpstr>PowerPoint Presentation</vt:lpstr>
      <vt:lpstr>PowerPoint Presentation</vt:lpstr>
      <vt:lpstr>Calls to action…</vt:lpstr>
      <vt:lpstr>PowerPoint Presentation</vt:lpstr>
      <vt:lpstr>PowerPoint Presentation</vt:lpstr>
      <vt:lpstr>risk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shape of cycle time</vt:lpstr>
      <vt:lpstr>PowerPoint Presentation</vt:lpstr>
      <vt:lpstr>Why Weibull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Distribution To Use...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Metrics &amp; Predictive Analytics</dc:title>
  <dc:creator>Troy Magennis</dc:creator>
  <cp:lastModifiedBy>Troy Magennis</cp:lastModifiedBy>
  <cp:revision>636</cp:revision>
  <cp:lastPrinted>2014-01-27T21:17:47Z</cp:lastPrinted>
  <dcterms:created xsi:type="dcterms:W3CDTF">2014-05-27T23:34:09Z</dcterms:created>
  <dcterms:modified xsi:type="dcterms:W3CDTF">2015-08-06T13:39:31Z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-2006184250</vt:i4>
  </property>
  <property fmtid="{D5CDD505-2E9C-101B-9397-08002B2CF9AE}" pid="3" name="_NewReviewCycle">
    <vt:lpwstr/>
  </property>
  <property fmtid="{D5CDD505-2E9C-101B-9397-08002B2CF9AE}" pid="4" name="_EmailSubject">
    <vt:lpwstr>Portfolio Planning and Analysis</vt:lpwstr>
  </property>
  <property fmtid="{D5CDD505-2E9C-101B-9397-08002B2CF9AE}" pid="5" name="_AuthorEmail">
    <vt:lpwstr>TMagennis@walmart.com</vt:lpwstr>
  </property>
  <property fmtid="{D5CDD505-2E9C-101B-9397-08002B2CF9AE}" pid="6" name="_AuthorEmailDisplayName">
    <vt:lpwstr>Troy Magennis - Vendor - Consultant</vt:lpwstr>
  </property>
</Properties>
</file>